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92400" y="3522129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 h="0">
                <a:moveTo>
                  <a:pt x="0" y="0"/>
                </a:moveTo>
                <a:lnTo>
                  <a:pt x="681567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400955" y="610438"/>
            <a:ext cx="185927" cy="185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1305933" y="507314"/>
            <a:ext cx="386892" cy="386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416995" y="6100457"/>
            <a:ext cx="170179" cy="170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1313947" y="5989307"/>
            <a:ext cx="386892" cy="386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607059" y="618464"/>
            <a:ext cx="176784" cy="1767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04012" y="507314"/>
            <a:ext cx="386892" cy="386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607059" y="6100457"/>
            <a:ext cx="170179" cy="170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04012" y="5989307"/>
            <a:ext cx="386892" cy="3868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1554" y="2137321"/>
            <a:ext cx="508889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F1CC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5050A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F1CC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F1CC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1287" y="2316784"/>
            <a:ext cx="7029424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F1CC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6274" y="1210856"/>
            <a:ext cx="9994265" cy="1526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5050A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jp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1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1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59170" y="3211677"/>
            <a:ext cx="121983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600" b="1">
                <a:solidFill>
                  <a:srgbClr val="E1EFD9"/>
                </a:solidFill>
                <a:latin typeface="微软雅黑"/>
                <a:cs typeface="微软雅黑"/>
              </a:rPr>
              <a:t>功</a:t>
            </a:r>
            <a:r>
              <a:rPr dirty="0" sz="4400" spc="5" b="1">
                <a:solidFill>
                  <a:srgbClr val="E1EFD9"/>
                </a:solidFill>
                <a:latin typeface="微软雅黑"/>
                <a:cs typeface="微软雅黑"/>
              </a:rPr>
              <a:t>率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7715">
              <a:lnSpc>
                <a:spcPct val="100000"/>
              </a:lnSpc>
              <a:spcBef>
                <a:spcPts val="100"/>
              </a:spcBef>
              <a:tabLst>
                <a:tab pos="3815715" algn="l"/>
                <a:tab pos="4882515" algn="l"/>
              </a:tabLst>
            </a:pPr>
            <a:r>
              <a:rPr dirty="0"/>
              <a:t>人教版高中物理必修2	第八章	机械能守恒定律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52976" y="4665433"/>
            <a:ext cx="369824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001F5F"/>
                </a:solidFill>
                <a:latin typeface="楷体"/>
                <a:cs typeface="楷体"/>
              </a:rPr>
              <a:t>主讲人：赵艳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红</a:t>
            </a:r>
            <a:endParaRPr sz="2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5475" algn="l"/>
              </a:tabLst>
            </a:pP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24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34283" y="4558284"/>
            <a:ext cx="2269236" cy="8275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10675" y="4978527"/>
            <a:ext cx="1718945" cy="85725"/>
          </a:xfrm>
          <a:custGeom>
            <a:avLst/>
            <a:gdLst/>
            <a:ahLst/>
            <a:cxnLst/>
            <a:rect l="l" t="t" r="r" b="b"/>
            <a:pathLst>
              <a:path w="1718945" h="85725">
                <a:moveTo>
                  <a:pt x="142722" y="85725"/>
                </a:moveTo>
                <a:lnTo>
                  <a:pt x="0" y="42367"/>
                </a:lnTo>
                <a:lnTo>
                  <a:pt x="143027" y="0"/>
                </a:lnTo>
                <a:lnTo>
                  <a:pt x="142926" y="28448"/>
                </a:lnTo>
                <a:lnTo>
                  <a:pt x="107213" y="28448"/>
                </a:lnTo>
                <a:lnTo>
                  <a:pt x="107111" y="57023"/>
                </a:lnTo>
                <a:lnTo>
                  <a:pt x="142824" y="57149"/>
                </a:lnTo>
                <a:lnTo>
                  <a:pt x="142722" y="85725"/>
                </a:lnTo>
                <a:close/>
              </a:path>
              <a:path w="1718945" h="85725">
                <a:moveTo>
                  <a:pt x="142824" y="57149"/>
                </a:moveTo>
                <a:lnTo>
                  <a:pt x="107111" y="57023"/>
                </a:lnTo>
                <a:lnTo>
                  <a:pt x="107213" y="28448"/>
                </a:lnTo>
                <a:lnTo>
                  <a:pt x="142925" y="28574"/>
                </a:lnTo>
                <a:lnTo>
                  <a:pt x="142824" y="57149"/>
                </a:lnTo>
                <a:close/>
              </a:path>
              <a:path w="1718945" h="85725">
                <a:moveTo>
                  <a:pt x="142925" y="28574"/>
                </a:moveTo>
                <a:lnTo>
                  <a:pt x="107213" y="28448"/>
                </a:lnTo>
                <a:lnTo>
                  <a:pt x="142926" y="28448"/>
                </a:lnTo>
                <a:close/>
              </a:path>
              <a:path w="1718945" h="85725">
                <a:moveTo>
                  <a:pt x="1718614" y="62712"/>
                </a:moveTo>
                <a:lnTo>
                  <a:pt x="142824" y="57149"/>
                </a:lnTo>
                <a:lnTo>
                  <a:pt x="142925" y="28574"/>
                </a:lnTo>
                <a:lnTo>
                  <a:pt x="1718716" y="34137"/>
                </a:lnTo>
                <a:lnTo>
                  <a:pt x="1718614" y="6271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20840" y="4040123"/>
            <a:ext cx="1557527" cy="2479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33283" y="4875072"/>
            <a:ext cx="85725" cy="857885"/>
          </a:xfrm>
          <a:custGeom>
            <a:avLst/>
            <a:gdLst/>
            <a:ahLst/>
            <a:cxnLst/>
            <a:rect l="l" t="t" r="r" b="b"/>
            <a:pathLst>
              <a:path w="85725" h="857885">
                <a:moveTo>
                  <a:pt x="0" y="86652"/>
                </a:moveTo>
                <a:lnTo>
                  <a:pt x="40944" y="0"/>
                </a:lnTo>
                <a:lnTo>
                  <a:pt x="74720" y="63957"/>
                </a:lnTo>
                <a:lnTo>
                  <a:pt x="56654" y="63957"/>
                </a:lnTo>
                <a:lnTo>
                  <a:pt x="28092" y="64592"/>
                </a:lnTo>
                <a:lnTo>
                  <a:pt x="28567" y="86017"/>
                </a:lnTo>
                <a:lnTo>
                  <a:pt x="0" y="86652"/>
                </a:lnTo>
                <a:close/>
              </a:path>
              <a:path w="85725" h="857885">
                <a:moveTo>
                  <a:pt x="28567" y="86017"/>
                </a:moveTo>
                <a:lnTo>
                  <a:pt x="28092" y="64592"/>
                </a:lnTo>
                <a:lnTo>
                  <a:pt x="56654" y="63957"/>
                </a:lnTo>
                <a:lnTo>
                  <a:pt x="57130" y="85382"/>
                </a:lnTo>
                <a:lnTo>
                  <a:pt x="28567" y="86017"/>
                </a:lnTo>
                <a:close/>
              </a:path>
              <a:path w="85725" h="857885">
                <a:moveTo>
                  <a:pt x="57130" y="85382"/>
                </a:moveTo>
                <a:lnTo>
                  <a:pt x="56654" y="63957"/>
                </a:lnTo>
                <a:lnTo>
                  <a:pt x="74720" y="63957"/>
                </a:lnTo>
                <a:lnTo>
                  <a:pt x="85699" y="84747"/>
                </a:lnTo>
                <a:lnTo>
                  <a:pt x="57130" y="85382"/>
                </a:lnTo>
                <a:close/>
              </a:path>
              <a:path w="85725" h="857885">
                <a:moveTo>
                  <a:pt x="45694" y="857554"/>
                </a:moveTo>
                <a:lnTo>
                  <a:pt x="28567" y="86017"/>
                </a:lnTo>
                <a:lnTo>
                  <a:pt x="57130" y="85382"/>
                </a:lnTo>
                <a:lnTo>
                  <a:pt x="74269" y="856932"/>
                </a:lnTo>
                <a:lnTo>
                  <a:pt x="45694" y="85755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75524" y="1369224"/>
            <a:ext cx="9243060" cy="39039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dirty="0" sz="2800" b="1">
                <a:latin typeface="宋体"/>
                <a:cs typeface="宋体"/>
              </a:rPr>
              <a:t>在日常生活中，我们经常说某台机器的功率，实际上也</a:t>
            </a:r>
            <a:r>
              <a:rPr dirty="0" sz="2800" spc="-20" b="1">
                <a:latin typeface="宋体"/>
                <a:cs typeface="宋体"/>
              </a:rPr>
              <a:t>是 </a:t>
            </a:r>
            <a:r>
              <a:rPr dirty="0" sz="2800" b="1">
                <a:latin typeface="宋体"/>
                <a:cs typeface="宋体"/>
              </a:rPr>
              <a:t>指某个力对物体做功的功率</a:t>
            </a:r>
            <a:r>
              <a:rPr dirty="0" sz="2800" spc="-20" b="1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800" b="1">
                <a:latin typeface="宋体"/>
                <a:cs typeface="宋体"/>
              </a:rPr>
              <a:t>例如：①汽车发动机的功率就是</a:t>
            </a:r>
            <a:r>
              <a:rPr dirty="0" sz="2800" b="1">
                <a:solidFill>
                  <a:srgbClr val="C00000"/>
                </a:solidFill>
                <a:latin typeface="宋体"/>
                <a:cs typeface="宋体"/>
              </a:rPr>
              <a:t>汽车牵引力</a:t>
            </a:r>
            <a:r>
              <a:rPr dirty="0" sz="2800" b="1">
                <a:latin typeface="宋体"/>
                <a:cs typeface="宋体"/>
              </a:rPr>
              <a:t>的功</a:t>
            </a:r>
            <a:r>
              <a:rPr dirty="0" sz="2800" spc="-20" b="1">
                <a:latin typeface="宋体"/>
                <a:cs typeface="宋体"/>
              </a:rPr>
              <a:t>率</a:t>
            </a:r>
            <a:endParaRPr sz="2800">
              <a:latin typeface="宋体"/>
              <a:cs typeface="宋体"/>
            </a:endParaRPr>
          </a:p>
          <a:p>
            <a:pPr marL="1102360">
              <a:lnSpc>
                <a:spcPct val="100000"/>
              </a:lnSpc>
              <a:spcBef>
                <a:spcPts val="1695"/>
              </a:spcBef>
            </a:pPr>
            <a:r>
              <a:rPr dirty="0" sz="2800" b="1">
                <a:latin typeface="宋体"/>
                <a:cs typeface="宋体"/>
              </a:rPr>
              <a:t>②起重机吊起货物的功率就是</a:t>
            </a:r>
            <a:r>
              <a:rPr dirty="0" sz="2800" b="1">
                <a:solidFill>
                  <a:srgbClr val="C00000"/>
                </a:solidFill>
                <a:latin typeface="宋体"/>
                <a:cs typeface="宋体"/>
              </a:rPr>
              <a:t>钢绳拉力</a:t>
            </a:r>
            <a:r>
              <a:rPr dirty="0" sz="2800" b="1">
                <a:latin typeface="宋体"/>
                <a:cs typeface="宋体"/>
              </a:rPr>
              <a:t>的功</a:t>
            </a:r>
            <a:r>
              <a:rPr dirty="0" sz="2800" spc="-20" b="1">
                <a:latin typeface="宋体"/>
                <a:cs typeface="宋体"/>
              </a:rPr>
              <a:t>率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imes New Roman"/>
              <a:cs typeface="Times New Roman"/>
            </a:endParaRPr>
          </a:p>
          <a:p>
            <a:pPr marL="1308100">
              <a:lnSpc>
                <a:spcPct val="100000"/>
              </a:lnSpc>
            </a:pPr>
            <a:r>
              <a:rPr dirty="0" sz="2800" spc="-5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  <a:p>
            <a:pPr algn="r" marR="2475230">
              <a:lnSpc>
                <a:spcPct val="100000"/>
              </a:lnSpc>
              <a:spcBef>
                <a:spcPts val="120"/>
              </a:spcBef>
            </a:pPr>
            <a:r>
              <a:rPr dirty="0" sz="2000" b="1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0316" y="1345742"/>
            <a:ext cx="8381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思考与讨论</a:t>
            </a:r>
            <a:r>
              <a:rPr dirty="0" sz="2800" spc="-5">
                <a:latin typeface="黑体"/>
                <a:cs typeface="黑体"/>
              </a:rPr>
              <a:t>2</a:t>
            </a:r>
            <a:r>
              <a:rPr dirty="0" sz="2800">
                <a:latin typeface="黑体"/>
                <a:cs typeface="黑体"/>
              </a:rPr>
              <a:t>：汽车要上坡，如何增大汽车牵引力呢</a:t>
            </a:r>
            <a:r>
              <a:rPr dirty="0" sz="2800" spc="-5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8915" y="2235060"/>
            <a:ext cx="3823335" cy="3306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7780">
              <a:lnSpc>
                <a:spcPct val="150000"/>
              </a:lnSpc>
              <a:spcBef>
                <a:spcPts val="100"/>
              </a:spcBef>
            </a:pPr>
            <a:r>
              <a:rPr dirty="0" sz="2800" spc="5" i="1">
                <a:latin typeface="华文楷体"/>
                <a:cs typeface="华文楷体"/>
              </a:rPr>
              <a:t>①若</a:t>
            </a:r>
            <a:r>
              <a:rPr dirty="0" sz="2800" spc="5" i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2800" spc="10" i="1">
                <a:latin typeface="华文楷体"/>
                <a:cs typeface="华文楷体"/>
              </a:rPr>
              <a:t>未达到额定功率</a:t>
            </a:r>
            <a:r>
              <a:rPr dirty="0" sz="2800" spc="-5" i="1">
                <a:latin typeface="华文楷体"/>
                <a:cs typeface="华文楷体"/>
              </a:rPr>
              <a:t>， </a:t>
            </a:r>
            <a:r>
              <a:rPr dirty="0" sz="2800" spc="55" i="1">
                <a:latin typeface="华文楷体"/>
                <a:cs typeface="华文楷体"/>
              </a:rPr>
              <a:t>则可以保持</a:t>
            </a:r>
            <a:r>
              <a:rPr dirty="0" sz="2800" spc="50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2800" spc="55" i="1">
                <a:latin typeface="华文楷体"/>
                <a:cs typeface="华文楷体"/>
              </a:rPr>
              <a:t>不变，</a:t>
            </a:r>
            <a:r>
              <a:rPr dirty="0" sz="2800" spc="60" i="1">
                <a:latin typeface="华文楷体"/>
                <a:cs typeface="华文楷体"/>
              </a:rPr>
              <a:t>增</a:t>
            </a:r>
            <a:r>
              <a:rPr dirty="0" sz="2800" spc="-5" i="1">
                <a:latin typeface="华文楷体"/>
                <a:cs typeface="华文楷体"/>
              </a:rPr>
              <a:t>加 </a:t>
            </a:r>
            <a:r>
              <a:rPr dirty="0" sz="2800" spc="270" i="1">
                <a:latin typeface="华文楷体"/>
                <a:cs typeface="华文楷体"/>
              </a:rPr>
              <a:t>输出</a:t>
            </a:r>
            <a:r>
              <a:rPr dirty="0" sz="2800" spc="275" i="1">
                <a:latin typeface="华文楷体"/>
                <a:cs typeface="华文楷体"/>
              </a:rPr>
              <a:t>功率。</a:t>
            </a:r>
            <a:r>
              <a:rPr dirty="0" sz="2800" spc="-5">
                <a:latin typeface="Times New Roman"/>
                <a:cs typeface="Times New Roman"/>
              </a:rPr>
              <a:t>(</a:t>
            </a:r>
            <a:r>
              <a:rPr dirty="0" sz="2800" spc="-525">
                <a:latin typeface="Times New Roman"/>
                <a:cs typeface="Times New Roman"/>
              </a:rPr>
              <a:t> </a:t>
            </a:r>
            <a:r>
              <a:rPr dirty="0" sz="2800" spc="275" i="1">
                <a:latin typeface="华文楷体"/>
                <a:cs typeface="华文楷体"/>
              </a:rPr>
              <a:t>加大油门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algn="just" marL="17780" marR="5080">
              <a:lnSpc>
                <a:spcPct val="150000"/>
              </a:lnSpc>
              <a:spcBef>
                <a:spcPts val="630"/>
              </a:spcBef>
            </a:pPr>
            <a:r>
              <a:rPr dirty="0" sz="2800" i="1">
                <a:latin typeface="华文楷体"/>
                <a:cs typeface="华文楷体"/>
              </a:rPr>
              <a:t>②若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dirty="0" sz="2800" i="1">
                <a:latin typeface="华文楷体"/>
                <a:cs typeface="华文楷体"/>
              </a:rPr>
              <a:t>已达到额定功率</a:t>
            </a:r>
            <a:r>
              <a:rPr dirty="0" sz="2800" spc="-5" i="1">
                <a:latin typeface="华文楷体"/>
                <a:cs typeface="华文楷体"/>
              </a:rPr>
              <a:t>，  </a:t>
            </a:r>
            <a:r>
              <a:rPr dirty="0" sz="2800" i="1">
                <a:latin typeface="华文楷体"/>
                <a:cs typeface="华文楷体"/>
              </a:rPr>
              <a:t>则可以减小速度。</a:t>
            </a:r>
            <a:r>
              <a:rPr dirty="0" sz="2800" spc="-10">
                <a:latin typeface="Times New Roman"/>
                <a:cs typeface="Times New Roman"/>
              </a:rPr>
              <a:t>(</a:t>
            </a:r>
            <a:r>
              <a:rPr dirty="0" sz="2800" i="1">
                <a:latin typeface="华文楷体"/>
                <a:cs typeface="华文楷体"/>
              </a:rPr>
              <a:t>换档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6500" y="2302420"/>
            <a:ext cx="158686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58900" algn="l"/>
              </a:tabLst>
            </a:pPr>
            <a:r>
              <a:rPr dirty="0" sz="3800" b="1" i="1">
                <a:solidFill>
                  <a:srgbClr val="EB1A04"/>
                </a:solidFill>
                <a:latin typeface="Times New Roman"/>
                <a:cs typeface="Times New Roman"/>
              </a:rPr>
              <a:t>P</a:t>
            </a:r>
            <a:r>
              <a:rPr dirty="0" sz="3800" spc="-150" b="1" i="1">
                <a:solidFill>
                  <a:srgbClr val="EB1A04"/>
                </a:solidFill>
                <a:latin typeface="Times New Roman"/>
                <a:cs typeface="Times New Roman"/>
              </a:rPr>
              <a:t> </a:t>
            </a:r>
            <a:r>
              <a:rPr dirty="0" sz="3800" b="1">
                <a:solidFill>
                  <a:srgbClr val="EB1A04"/>
                </a:solidFill>
                <a:latin typeface="Times New Roman"/>
                <a:cs typeface="Times New Roman"/>
              </a:rPr>
              <a:t>=</a:t>
            </a:r>
            <a:r>
              <a:rPr dirty="0" sz="3800" spc="-5" b="1">
                <a:solidFill>
                  <a:srgbClr val="EB1A04"/>
                </a:solidFill>
                <a:latin typeface="Times New Roman"/>
                <a:cs typeface="Times New Roman"/>
              </a:rPr>
              <a:t> </a:t>
            </a:r>
            <a:r>
              <a:rPr dirty="0" sz="3800" b="1" i="1">
                <a:solidFill>
                  <a:srgbClr val="EB1A04"/>
                </a:solidFill>
                <a:latin typeface="Times New Roman"/>
                <a:cs typeface="Times New Roman"/>
              </a:rPr>
              <a:t>F</a:t>
            </a:r>
            <a:r>
              <a:rPr dirty="0" sz="3800" b="1" i="1">
                <a:solidFill>
                  <a:srgbClr val="EB1A04"/>
                </a:solidFill>
                <a:latin typeface="Times New Roman"/>
                <a:cs typeface="Times New Roman"/>
              </a:rPr>
              <a:t>	</a:t>
            </a:r>
            <a:r>
              <a:rPr dirty="0" sz="3800" b="1" i="1">
                <a:solidFill>
                  <a:srgbClr val="EB1A04"/>
                </a:solidFill>
                <a:latin typeface="Times New Roman"/>
                <a:cs typeface="Times New Roman"/>
              </a:rPr>
              <a:t>v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9877" y="2167077"/>
            <a:ext cx="625475" cy="2892425"/>
          </a:xfrm>
          <a:custGeom>
            <a:avLst/>
            <a:gdLst/>
            <a:ahLst/>
            <a:cxnLst/>
            <a:rect l="l" t="t" r="r" b="b"/>
            <a:pathLst>
              <a:path w="625475" h="2892425">
                <a:moveTo>
                  <a:pt x="625081" y="2891828"/>
                </a:moveTo>
                <a:lnTo>
                  <a:pt x="0" y="2891828"/>
                </a:lnTo>
                <a:lnTo>
                  <a:pt x="0" y="0"/>
                </a:lnTo>
                <a:lnTo>
                  <a:pt x="625081" y="0"/>
                </a:lnTo>
                <a:lnTo>
                  <a:pt x="62508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882303"/>
                </a:lnTo>
                <a:lnTo>
                  <a:pt x="4762" y="2882303"/>
                </a:lnTo>
                <a:lnTo>
                  <a:pt x="9525" y="2887065"/>
                </a:lnTo>
                <a:lnTo>
                  <a:pt x="625081" y="2887065"/>
                </a:lnTo>
                <a:lnTo>
                  <a:pt x="625081" y="2891828"/>
                </a:lnTo>
                <a:close/>
              </a:path>
              <a:path w="625475" h="28924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25475" h="2892425">
                <a:moveTo>
                  <a:pt x="61555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15556" y="4762"/>
                </a:lnTo>
                <a:lnTo>
                  <a:pt x="615556" y="9525"/>
                </a:lnTo>
                <a:close/>
              </a:path>
              <a:path w="625475" h="2892425">
                <a:moveTo>
                  <a:pt x="615556" y="2887065"/>
                </a:moveTo>
                <a:lnTo>
                  <a:pt x="615556" y="4762"/>
                </a:lnTo>
                <a:lnTo>
                  <a:pt x="620318" y="9525"/>
                </a:lnTo>
                <a:lnTo>
                  <a:pt x="625081" y="9525"/>
                </a:lnTo>
                <a:lnTo>
                  <a:pt x="625081" y="2882303"/>
                </a:lnTo>
                <a:lnTo>
                  <a:pt x="620318" y="2882303"/>
                </a:lnTo>
                <a:lnTo>
                  <a:pt x="615556" y="2887065"/>
                </a:lnTo>
                <a:close/>
              </a:path>
              <a:path w="625475" h="2892425">
                <a:moveTo>
                  <a:pt x="625081" y="9525"/>
                </a:moveTo>
                <a:lnTo>
                  <a:pt x="620318" y="9525"/>
                </a:lnTo>
                <a:lnTo>
                  <a:pt x="615556" y="4762"/>
                </a:lnTo>
                <a:lnTo>
                  <a:pt x="625081" y="4762"/>
                </a:lnTo>
                <a:lnTo>
                  <a:pt x="625081" y="9525"/>
                </a:lnTo>
                <a:close/>
              </a:path>
              <a:path w="625475" h="2892425">
                <a:moveTo>
                  <a:pt x="9525" y="2887065"/>
                </a:moveTo>
                <a:lnTo>
                  <a:pt x="4762" y="2882303"/>
                </a:lnTo>
                <a:lnTo>
                  <a:pt x="9525" y="2882303"/>
                </a:lnTo>
                <a:lnTo>
                  <a:pt x="9525" y="2887065"/>
                </a:lnTo>
                <a:close/>
              </a:path>
              <a:path w="625475" h="2892425">
                <a:moveTo>
                  <a:pt x="615556" y="2887065"/>
                </a:moveTo>
                <a:lnTo>
                  <a:pt x="9525" y="2887065"/>
                </a:lnTo>
                <a:lnTo>
                  <a:pt x="9525" y="2882303"/>
                </a:lnTo>
                <a:lnTo>
                  <a:pt x="615556" y="2882303"/>
                </a:lnTo>
                <a:lnTo>
                  <a:pt x="615556" y="2887065"/>
                </a:lnTo>
                <a:close/>
              </a:path>
              <a:path w="625475" h="2892425">
                <a:moveTo>
                  <a:pt x="625081" y="2887065"/>
                </a:moveTo>
                <a:lnTo>
                  <a:pt x="615556" y="2887065"/>
                </a:lnTo>
                <a:lnTo>
                  <a:pt x="620318" y="2882303"/>
                </a:lnTo>
                <a:lnTo>
                  <a:pt x="625081" y="2882303"/>
                </a:lnTo>
                <a:lnTo>
                  <a:pt x="625081" y="288706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80667" y="2219248"/>
            <a:ext cx="378015" cy="751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62620" y="2941205"/>
            <a:ext cx="408749" cy="1080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7898" y="4015371"/>
            <a:ext cx="372935" cy="7412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76372" y="2990088"/>
            <a:ext cx="582295" cy="2696210"/>
          </a:xfrm>
          <a:custGeom>
            <a:avLst/>
            <a:gdLst/>
            <a:ahLst/>
            <a:cxnLst/>
            <a:rect l="l" t="t" r="r" b="b"/>
            <a:pathLst>
              <a:path w="582295" h="2696210">
                <a:moveTo>
                  <a:pt x="242315" y="313944"/>
                </a:moveTo>
                <a:lnTo>
                  <a:pt x="96011" y="313944"/>
                </a:lnTo>
                <a:lnTo>
                  <a:pt x="96558" y="313524"/>
                </a:lnTo>
                <a:lnTo>
                  <a:pt x="96105" y="313524"/>
                </a:lnTo>
                <a:lnTo>
                  <a:pt x="166115" y="0"/>
                </a:lnTo>
                <a:lnTo>
                  <a:pt x="242214" y="313524"/>
                </a:lnTo>
                <a:lnTo>
                  <a:pt x="96558" y="313524"/>
                </a:lnTo>
                <a:lnTo>
                  <a:pt x="96084" y="313620"/>
                </a:lnTo>
                <a:lnTo>
                  <a:pt x="242237" y="313620"/>
                </a:lnTo>
                <a:lnTo>
                  <a:pt x="242315" y="313944"/>
                </a:lnTo>
                <a:close/>
              </a:path>
              <a:path w="582295" h="2696210">
                <a:moveTo>
                  <a:pt x="96011" y="2695956"/>
                </a:moveTo>
                <a:lnTo>
                  <a:pt x="58587" y="2688247"/>
                </a:lnTo>
                <a:lnTo>
                  <a:pt x="27970" y="2667376"/>
                </a:lnTo>
                <a:lnTo>
                  <a:pt x="7370" y="2636411"/>
                </a:lnTo>
                <a:lnTo>
                  <a:pt x="0" y="2598420"/>
                </a:lnTo>
                <a:lnTo>
                  <a:pt x="0" y="409956"/>
                </a:lnTo>
                <a:lnTo>
                  <a:pt x="7379" y="372525"/>
                </a:lnTo>
                <a:lnTo>
                  <a:pt x="28038" y="341861"/>
                </a:lnTo>
                <a:lnTo>
                  <a:pt x="58818" y="321137"/>
                </a:lnTo>
                <a:lnTo>
                  <a:pt x="96084" y="313620"/>
                </a:lnTo>
                <a:lnTo>
                  <a:pt x="96011" y="313944"/>
                </a:lnTo>
                <a:lnTo>
                  <a:pt x="484631" y="313944"/>
                </a:lnTo>
                <a:lnTo>
                  <a:pt x="522314" y="321314"/>
                </a:lnTo>
                <a:lnTo>
                  <a:pt x="553173" y="341914"/>
                </a:lnTo>
                <a:lnTo>
                  <a:pt x="574146" y="372531"/>
                </a:lnTo>
                <a:lnTo>
                  <a:pt x="582167" y="409956"/>
                </a:lnTo>
                <a:lnTo>
                  <a:pt x="582167" y="2598420"/>
                </a:lnTo>
                <a:lnTo>
                  <a:pt x="574146" y="2636411"/>
                </a:lnTo>
                <a:lnTo>
                  <a:pt x="553173" y="2667376"/>
                </a:lnTo>
                <a:lnTo>
                  <a:pt x="522314" y="2688247"/>
                </a:lnTo>
                <a:lnTo>
                  <a:pt x="485314" y="2695816"/>
                </a:lnTo>
                <a:lnTo>
                  <a:pt x="96570" y="2695816"/>
                </a:lnTo>
                <a:lnTo>
                  <a:pt x="96011" y="2695956"/>
                </a:lnTo>
                <a:close/>
              </a:path>
              <a:path w="582295" h="2696210">
                <a:moveTo>
                  <a:pt x="484631" y="2695956"/>
                </a:moveTo>
                <a:lnTo>
                  <a:pt x="242315" y="2695956"/>
                </a:lnTo>
                <a:lnTo>
                  <a:pt x="96570" y="2695816"/>
                </a:lnTo>
                <a:lnTo>
                  <a:pt x="485314" y="2695816"/>
                </a:lnTo>
                <a:lnTo>
                  <a:pt x="484631" y="2695956"/>
                </a:lnTo>
                <a:close/>
              </a:path>
            </a:pathLst>
          </a:custGeom>
          <a:solidFill>
            <a:srgbClr val="FFFFC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71190" y="2969132"/>
            <a:ext cx="591820" cy="2717800"/>
          </a:xfrm>
          <a:custGeom>
            <a:avLst/>
            <a:gdLst/>
            <a:ahLst/>
            <a:cxnLst/>
            <a:rect l="l" t="t" r="r" b="b"/>
            <a:pathLst>
              <a:path w="591820" h="2717800">
                <a:moveTo>
                  <a:pt x="172071" y="32699"/>
                </a:moveTo>
                <a:lnTo>
                  <a:pt x="168089" y="16106"/>
                </a:lnTo>
                <a:lnTo>
                  <a:pt x="171729" y="0"/>
                </a:lnTo>
                <a:lnTo>
                  <a:pt x="175712" y="16414"/>
                </a:lnTo>
                <a:lnTo>
                  <a:pt x="172071" y="32699"/>
                </a:lnTo>
                <a:close/>
              </a:path>
              <a:path w="591820" h="2717800">
                <a:moveTo>
                  <a:pt x="168089" y="16106"/>
                </a:moveTo>
                <a:lnTo>
                  <a:pt x="167271" y="12700"/>
                </a:lnTo>
                <a:lnTo>
                  <a:pt x="168859" y="12700"/>
                </a:lnTo>
                <a:lnTo>
                  <a:pt x="168089" y="16106"/>
                </a:lnTo>
                <a:close/>
              </a:path>
              <a:path w="591820" h="2717800">
                <a:moveTo>
                  <a:pt x="175712" y="16414"/>
                </a:moveTo>
                <a:lnTo>
                  <a:pt x="174811" y="12700"/>
                </a:lnTo>
                <a:lnTo>
                  <a:pt x="176542" y="12700"/>
                </a:lnTo>
                <a:lnTo>
                  <a:pt x="175712" y="16414"/>
                </a:lnTo>
                <a:close/>
              </a:path>
              <a:path w="591820" h="2717800">
                <a:moveTo>
                  <a:pt x="97104" y="330200"/>
                </a:moveTo>
                <a:lnTo>
                  <a:pt x="168089" y="16106"/>
                </a:lnTo>
                <a:lnTo>
                  <a:pt x="172071" y="32699"/>
                </a:lnTo>
                <a:lnTo>
                  <a:pt x="108401" y="317500"/>
                </a:lnTo>
                <a:lnTo>
                  <a:pt x="101752" y="317500"/>
                </a:lnTo>
                <a:lnTo>
                  <a:pt x="97104" y="330200"/>
                </a:lnTo>
                <a:close/>
              </a:path>
              <a:path w="591820" h="2717800">
                <a:moveTo>
                  <a:pt x="251853" y="330200"/>
                </a:moveTo>
                <a:lnTo>
                  <a:pt x="243471" y="330200"/>
                </a:lnTo>
                <a:lnTo>
                  <a:pt x="172071" y="32699"/>
                </a:lnTo>
                <a:lnTo>
                  <a:pt x="175712" y="16414"/>
                </a:lnTo>
                <a:lnTo>
                  <a:pt x="248771" y="317500"/>
                </a:lnTo>
                <a:lnTo>
                  <a:pt x="247218" y="317500"/>
                </a:lnTo>
                <a:lnTo>
                  <a:pt x="251853" y="330200"/>
                </a:lnTo>
                <a:close/>
              </a:path>
              <a:path w="591820" h="2717800">
                <a:moveTo>
                  <a:pt x="97104" y="330200"/>
                </a:moveTo>
                <a:lnTo>
                  <a:pt x="91351" y="330200"/>
                </a:lnTo>
                <a:lnTo>
                  <a:pt x="96507" y="317500"/>
                </a:lnTo>
                <a:lnTo>
                  <a:pt x="99974" y="317500"/>
                </a:lnTo>
                <a:lnTo>
                  <a:pt x="97104" y="330200"/>
                </a:lnTo>
                <a:close/>
              </a:path>
              <a:path w="591820" h="2717800">
                <a:moveTo>
                  <a:pt x="105562" y="330200"/>
                </a:moveTo>
                <a:lnTo>
                  <a:pt x="97104" y="330200"/>
                </a:lnTo>
                <a:lnTo>
                  <a:pt x="101752" y="317500"/>
                </a:lnTo>
                <a:lnTo>
                  <a:pt x="108401" y="317500"/>
                </a:lnTo>
                <a:lnTo>
                  <a:pt x="105562" y="330200"/>
                </a:lnTo>
                <a:close/>
              </a:path>
              <a:path w="591820" h="2717800">
                <a:moveTo>
                  <a:pt x="251853" y="330200"/>
                </a:moveTo>
                <a:lnTo>
                  <a:pt x="247218" y="317500"/>
                </a:lnTo>
                <a:lnTo>
                  <a:pt x="248771" y="317500"/>
                </a:lnTo>
                <a:lnTo>
                  <a:pt x="251853" y="330200"/>
                </a:lnTo>
                <a:close/>
              </a:path>
              <a:path w="591820" h="2717800">
                <a:moveTo>
                  <a:pt x="500075" y="330200"/>
                </a:moveTo>
                <a:lnTo>
                  <a:pt x="251853" y="330200"/>
                </a:lnTo>
                <a:lnTo>
                  <a:pt x="248771" y="317500"/>
                </a:lnTo>
                <a:lnTo>
                  <a:pt x="494906" y="317500"/>
                </a:lnTo>
                <a:lnTo>
                  <a:pt x="500075" y="330200"/>
                </a:lnTo>
                <a:close/>
              </a:path>
              <a:path w="591820" h="2717800">
                <a:moveTo>
                  <a:pt x="74206" y="342900"/>
                </a:moveTo>
                <a:lnTo>
                  <a:pt x="48983" y="342900"/>
                </a:lnTo>
                <a:lnTo>
                  <a:pt x="53238" y="330200"/>
                </a:lnTo>
                <a:lnTo>
                  <a:pt x="78803" y="330200"/>
                </a:lnTo>
                <a:lnTo>
                  <a:pt x="74206" y="342900"/>
                </a:lnTo>
                <a:close/>
              </a:path>
              <a:path w="591820" h="2717800">
                <a:moveTo>
                  <a:pt x="542442" y="342900"/>
                </a:moveTo>
                <a:lnTo>
                  <a:pt x="517220" y="342900"/>
                </a:lnTo>
                <a:lnTo>
                  <a:pt x="512610" y="330200"/>
                </a:lnTo>
                <a:lnTo>
                  <a:pt x="538175" y="330200"/>
                </a:lnTo>
                <a:lnTo>
                  <a:pt x="542442" y="342900"/>
                </a:lnTo>
                <a:close/>
              </a:path>
              <a:path w="591820" h="2717800">
                <a:moveTo>
                  <a:pt x="46481" y="355600"/>
                </a:moveTo>
                <a:lnTo>
                  <a:pt x="33337" y="355600"/>
                </a:lnTo>
                <a:lnTo>
                  <a:pt x="37020" y="342900"/>
                </a:lnTo>
                <a:lnTo>
                  <a:pt x="50279" y="342900"/>
                </a:lnTo>
                <a:lnTo>
                  <a:pt x="46481" y="355600"/>
                </a:lnTo>
                <a:close/>
              </a:path>
              <a:path w="591820" h="2717800">
                <a:moveTo>
                  <a:pt x="558088" y="355600"/>
                </a:moveTo>
                <a:lnTo>
                  <a:pt x="544944" y="355600"/>
                </a:lnTo>
                <a:lnTo>
                  <a:pt x="541134" y="342900"/>
                </a:lnTo>
                <a:lnTo>
                  <a:pt x="554393" y="342900"/>
                </a:lnTo>
                <a:lnTo>
                  <a:pt x="558088" y="355600"/>
                </a:lnTo>
                <a:close/>
              </a:path>
              <a:path w="591820" h="2717800">
                <a:moveTo>
                  <a:pt x="33400" y="368300"/>
                </a:moveTo>
                <a:lnTo>
                  <a:pt x="20218" y="368300"/>
                </a:lnTo>
                <a:lnTo>
                  <a:pt x="23241" y="355600"/>
                </a:lnTo>
                <a:lnTo>
                  <a:pt x="36614" y="355600"/>
                </a:lnTo>
                <a:lnTo>
                  <a:pt x="33400" y="368300"/>
                </a:lnTo>
                <a:close/>
              </a:path>
              <a:path w="591820" h="2717800">
                <a:moveTo>
                  <a:pt x="571207" y="368300"/>
                </a:moveTo>
                <a:lnTo>
                  <a:pt x="558012" y="368300"/>
                </a:lnTo>
                <a:lnTo>
                  <a:pt x="554799" y="355600"/>
                </a:lnTo>
                <a:lnTo>
                  <a:pt x="568185" y="355600"/>
                </a:lnTo>
                <a:lnTo>
                  <a:pt x="571207" y="368300"/>
                </a:lnTo>
                <a:close/>
              </a:path>
              <a:path w="591820" h="2717800">
                <a:moveTo>
                  <a:pt x="22809" y="381000"/>
                </a:moveTo>
                <a:lnTo>
                  <a:pt x="12280" y="381000"/>
                </a:lnTo>
                <a:lnTo>
                  <a:pt x="14731" y="368300"/>
                </a:lnTo>
                <a:lnTo>
                  <a:pt x="25336" y="368300"/>
                </a:lnTo>
                <a:lnTo>
                  <a:pt x="22809" y="381000"/>
                </a:lnTo>
                <a:close/>
              </a:path>
              <a:path w="591820" h="2717800">
                <a:moveTo>
                  <a:pt x="579132" y="381000"/>
                </a:moveTo>
                <a:lnTo>
                  <a:pt x="568604" y="381000"/>
                </a:lnTo>
                <a:lnTo>
                  <a:pt x="566089" y="368300"/>
                </a:lnTo>
                <a:lnTo>
                  <a:pt x="576694" y="368300"/>
                </a:lnTo>
                <a:lnTo>
                  <a:pt x="579132" y="381000"/>
                </a:lnTo>
                <a:close/>
              </a:path>
              <a:path w="591820" h="2717800">
                <a:moveTo>
                  <a:pt x="16725" y="393700"/>
                </a:moveTo>
                <a:lnTo>
                  <a:pt x="6172" y="393700"/>
                </a:lnTo>
                <a:lnTo>
                  <a:pt x="8000" y="381000"/>
                </a:lnTo>
                <a:lnTo>
                  <a:pt x="18668" y="381000"/>
                </a:lnTo>
                <a:lnTo>
                  <a:pt x="16725" y="393700"/>
                </a:lnTo>
                <a:close/>
              </a:path>
              <a:path w="591820" h="2717800">
                <a:moveTo>
                  <a:pt x="585241" y="393700"/>
                </a:moveTo>
                <a:lnTo>
                  <a:pt x="574700" y="393700"/>
                </a:lnTo>
                <a:lnTo>
                  <a:pt x="572757" y="381000"/>
                </a:lnTo>
                <a:lnTo>
                  <a:pt x="583425" y="381000"/>
                </a:lnTo>
                <a:lnTo>
                  <a:pt x="585241" y="393700"/>
                </a:lnTo>
                <a:close/>
              </a:path>
              <a:path w="591820" h="2717800">
                <a:moveTo>
                  <a:pt x="12395" y="406400"/>
                </a:moveTo>
                <a:lnTo>
                  <a:pt x="2070" y="406400"/>
                </a:lnTo>
                <a:lnTo>
                  <a:pt x="3200" y="393700"/>
                </a:lnTo>
                <a:lnTo>
                  <a:pt x="13703" y="393700"/>
                </a:lnTo>
                <a:lnTo>
                  <a:pt x="12395" y="406400"/>
                </a:lnTo>
                <a:close/>
              </a:path>
              <a:path w="591820" h="2717800">
                <a:moveTo>
                  <a:pt x="589356" y="406400"/>
                </a:moveTo>
                <a:lnTo>
                  <a:pt x="579018" y="406400"/>
                </a:lnTo>
                <a:lnTo>
                  <a:pt x="577710" y="393700"/>
                </a:lnTo>
                <a:lnTo>
                  <a:pt x="588213" y="393700"/>
                </a:lnTo>
                <a:lnTo>
                  <a:pt x="589356" y="406400"/>
                </a:lnTo>
                <a:close/>
              </a:path>
              <a:path w="591820" h="2717800">
                <a:moveTo>
                  <a:pt x="9994" y="419100"/>
                </a:moveTo>
                <a:lnTo>
                  <a:pt x="520" y="419100"/>
                </a:lnTo>
                <a:lnTo>
                  <a:pt x="1168" y="406400"/>
                </a:lnTo>
                <a:lnTo>
                  <a:pt x="10604" y="406400"/>
                </a:lnTo>
                <a:lnTo>
                  <a:pt x="9994" y="419100"/>
                </a:lnTo>
                <a:close/>
              </a:path>
              <a:path w="591820" h="2717800">
                <a:moveTo>
                  <a:pt x="590892" y="419100"/>
                </a:moveTo>
                <a:lnTo>
                  <a:pt x="581431" y="419100"/>
                </a:lnTo>
                <a:lnTo>
                  <a:pt x="580809" y="406400"/>
                </a:lnTo>
                <a:lnTo>
                  <a:pt x="590245" y="406400"/>
                </a:lnTo>
                <a:lnTo>
                  <a:pt x="590892" y="419100"/>
                </a:lnTo>
                <a:close/>
              </a:path>
              <a:path w="591820" h="2717800">
                <a:moveTo>
                  <a:pt x="9525" y="2616200"/>
                </a:moveTo>
                <a:lnTo>
                  <a:pt x="0" y="2616200"/>
                </a:lnTo>
                <a:lnTo>
                  <a:pt x="0" y="419100"/>
                </a:lnTo>
                <a:lnTo>
                  <a:pt x="9525" y="419100"/>
                </a:lnTo>
                <a:lnTo>
                  <a:pt x="9525" y="2616200"/>
                </a:lnTo>
                <a:close/>
              </a:path>
              <a:path w="591820" h="2717800">
                <a:moveTo>
                  <a:pt x="591413" y="2616200"/>
                </a:moveTo>
                <a:lnTo>
                  <a:pt x="581888" y="2616200"/>
                </a:lnTo>
                <a:lnTo>
                  <a:pt x="581888" y="419100"/>
                </a:lnTo>
                <a:lnTo>
                  <a:pt x="591413" y="419100"/>
                </a:lnTo>
                <a:lnTo>
                  <a:pt x="591413" y="2616200"/>
                </a:lnTo>
                <a:close/>
              </a:path>
              <a:path w="591820" h="2717800">
                <a:moveTo>
                  <a:pt x="10020" y="2628900"/>
                </a:moveTo>
                <a:lnTo>
                  <a:pt x="520" y="2628900"/>
                </a:lnTo>
                <a:lnTo>
                  <a:pt x="139" y="2616200"/>
                </a:lnTo>
                <a:lnTo>
                  <a:pt x="9639" y="2616200"/>
                </a:lnTo>
                <a:lnTo>
                  <a:pt x="10020" y="2628900"/>
                </a:lnTo>
                <a:close/>
              </a:path>
              <a:path w="591820" h="2717800">
                <a:moveTo>
                  <a:pt x="590892" y="2628900"/>
                </a:moveTo>
                <a:lnTo>
                  <a:pt x="581406" y="2628900"/>
                </a:lnTo>
                <a:lnTo>
                  <a:pt x="581787" y="2616200"/>
                </a:lnTo>
                <a:lnTo>
                  <a:pt x="591286" y="2616200"/>
                </a:lnTo>
                <a:lnTo>
                  <a:pt x="590892" y="2628900"/>
                </a:lnTo>
                <a:close/>
              </a:path>
              <a:path w="591820" h="2717800">
                <a:moveTo>
                  <a:pt x="12458" y="2641600"/>
                </a:moveTo>
                <a:lnTo>
                  <a:pt x="3200" y="2641600"/>
                </a:lnTo>
                <a:lnTo>
                  <a:pt x="2070" y="2628900"/>
                </a:lnTo>
                <a:lnTo>
                  <a:pt x="11379" y="2628900"/>
                </a:lnTo>
                <a:lnTo>
                  <a:pt x="12458" y="2641600"/>
                </a:lnTo>
                <a:close/>
              </a:path>
              <a:path w="591820" h="2717800">
                <a:moveTo>
                  <a:pt x="588213" y="2641600"/>
                </a:moveTo>
                <a:lnTo>
                  <a:pt x="578967" y="2641600"/>
                </a:lnTo>
                <a:lnTo>
                  <a:pt x="580047" y="2628900"/>
                </a:lnTo>
                <a:lnTo>
                  <a:pt x="589356" y="2628900"/>
                </a:lnTo>
                <a:lnTo>
                  <a:pt x="588213" y="2641600"/>
                </a:lnTo>
                <a:close/>
              </a:path>
              <a:path w="591820" h="2717800">
                <a:moveTo>
                  <a:pt x="16814" y="2654300"/>
                </a:moveTo>
                <a:lnTo>
                  <a:pt x="6172" y="2654300"/>
                </a:lnTo>
                <a:lnTo>
                  <a:pt x="4572" y="2641600"/>
                </a:lnTo>
                <a:lnTo>
                  <a:pt x="15074" y="2641600"/>
                </a:lnTo>
                <a:lnTo>
                  <a:pt x="16814" y="2654300"/>
                </a:lnTo>
                <a:close/>
              </a:path>
              <a:path w="591820" h="2717800">
                <a:moveTo>
                  <a:pt x="585241" y="2654300"/>
                </a:moveTo>
                <a:lnTo>
                  <a:pt x="574598" y="2654300"/>
                </a:lnTo>
                <a:lnTo>
                  <a:pt x="576338" y="2641600"/>
                </a:lnTo>
                <a:lnTo>
                  <a:pt x="586841" y="2641600"/>
                </a:lnTo>
                <a:lnTo>
                  <a:pt x="585241" y="2654300"/>
                </a:lnTo>
                <a:close/>
              </a:path>
              <a:path w="591820" h="2717800">
                <a:moveTo>
                  <a:pt x="22936" y="2667000"/>
                </a:moveTo>
                <a:lnTo>
                  <a:pt x="12280" y="2667000"/>
                </a:lnTo>
                <a:lnTo>
                  <a:pt x="10032" y="2654300"/>
                </a:lnTo>
                <a:lnTo>
                  <a:pt x="20599" y="2654300"/>
                </a:lnTo>
                <a:lnTo>
                  <a:pt x="22936" y="2667000"/>
                </a:lnTo>
                <a:close/>
              </a:path>
              <a:path w="591820" h="2717800">
                <a:moveTo>
                  <a:pt x="579132" y="2667000"/>
                </a:moveTo>
                <a:lnTo>
                  <a:pt x="568490" y="2667000"/>
                </a:lnTo>
                <a:lnTo>
                  <a:pt x="570826" y="2654300"/>
                </a:lnTo>
                <a:lnTo>
                  <a:pt x="581380" y="2654300"/>
                </a:lnTo>
                <a:lnTo>
                  <a:pt x="579132" y="2667000"/>
                </a:lnTo>
                <a:close/>
              </a:path>
              <a:path w="591820" h="2717800">
                <a:moveTo>
                  <a:pt x="33553" y="2679700"/>
                </a:moveTo>
                <a:lnTo>
                  <a:pt x="20218" y="2679700"/>
                </a:lnTo>
                <a:lnTo>
                  <a:pt x="17386" y="2667000"/>
                </a:lnTo>
                <a:lnTo>
                  <a:pt x="30505" y="2667000"/>
                </a:lnTo>
                <a:lnTo>
                  <a:pt x="33553" y="2679700"/>
                </a:lnTo>
                <a:close/>
              </a:path>
              <a:path w="591820" h="2717800">
                <a:moveTo>
                  <a:pt x="571207" y="2679700"/>
                </a:moveTo>
                <a:lnTo>
                  <a:pt x="557860" y="2679700"/>
                </a:lnTo>
                <a:lnTo>
                  <a:pt x="560908" y="2667000"/>
                </a:lnTo>
                <a:lnTo>
                  <a:pt x="574039" y="2667000"/>
                </a:lnTo>
                <a:lnTo>
                  <a:pt x="571207" y="2679700"/>
                </a:lnTo>
                <a:close/>
              </a:path>
              <a:path w="591820" h="2717800">
                <a:moveTo>
                  <a:pt x="46659" y="2692400"/>
                </a:moveTo>
                <a:lnTo>
                  <a:pt x="33337" y="2692400"/>
                </a:lnTo>
                <a:lnTo>
                  <a:pt x="29806" y="2679700"/>
                </a:lnTo>
                <a:lnTo>
                  <a:pt x="43002" y="2679700"/>
                </a:lnTo>
                <a:lnTo>
                  <a:pt x="46659" y="2692400"/>
                </a:lnTo>
                <a:close/>
              </a:path>
              <a:path w="591820" h="2717800">
                <a:moveTo>
                  <a:pt x="558088" y="2692400"/>
                </a:moveTo>
                <a:lnTo>
                  <a:pt x="544753" y="2692400"/>
                </a:lnTo>
                <a:lnTo>
                  <a:pt x="548424" y="2679700"/>
                </a:lnTo>
                <a:lnTo>
                  <a:pt x="561619" y="2679700"/>
                </a:lnTo>
                <a:lnTo>
                  <a:pt x="558088" y="2692400"/>
                </a:lnTo>
                <a:close/>
              </a:path>
              <a:path w="591820" h="2717800">
                <a:moveTo>
                  <a:pt x="70142" y="2705100"/>
                </a:moveTo>
                <a:lnTo>
                  <a:pt x="48983" y="2705100"/>
                </a:lnTo>
                <a:lnTo>
                  <a:pt x="44856" y="2692400"/>
                </a:lnTo>
                <a:lnTo>
                  <a:pt x="65747" y="2692400"/>
                </a:lnTo>
                <a:lnTo>
                  <a:pt x="70142" y="2705100"/>
                </a:lnTo>
                <a:close/>
              </a:path>
              <a:path w="591820" h="2717800">
                <a:moveTo>
                  <a:pt x="542442" y="2705100"/>
                </a:moveTo>
                <a:lnTo>
                  <a:pt x="521271" y="2705100"/>
                </a:lnTo>
                <a:lnTo>
                  <a:pt x="525678" y="2692400"/>
                </a:lnTo>
                <a:lnTo>
                  <a:pt x="546569" y="2692400"/>
                </a:lnTo>
                <a:lnTo>
                  <a:pt x="542442" y="2705100"/>
                </a:lnTo>
                <a:close/>
              </a:path>
              <a:path w="591820" h="2717800">
                <a:moveTo>
                  <a:pt x="515099" y="2717800"/>
                </a:moveTo>
                <a:lnTo>
                  <a:pt x="76314" y="2717800"/>
                </a:lnTo>
                <a:lnTo>
                  <a:pt x="71488" y="2705100"/>
                </a:lnTo>
                <a:lnTo>
                  <a:pt x="519925" y="2705100"/>
                </a:lnTo>
                <a:lnTo>
                  <a:pt x="515099" y="2717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83102" y="3347897"/>
            <a:ext cx="33020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黑体"/>
                <a:cs typeface="黑体"/>
              </a:rPr>
              <a:t>汽 车 </a:t>
            </a:r>
            <a:r>
              <a:rPr dirty="0" sz="2400" spc="-10" b="1">
                <a:latin typeface="思源黑体 CN"/>
                <a:cs typeface="思源黑体 CN"/>
              </a:rPr>
              <a:t>的 牵 引 力</a:t>
            </a:r>
            <a:endParaRPr sz="2400">
              <a:latin typeface="思源黑体 CN"/>
              <a:cs typeface="思源黑体 C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45295" y="2161032"/>
            <a:ext cx="2909316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11523" y="2674620"/>
            <a:ext cx="746760" cy="2778760"/>
          </a:xfrm>
          <a:custGeom>
            <a:avLst/>
            <a:gdLst/>
            <a:ahLst/>
            <a:cxnLst/>
            <a:rect l="l" t="t" r="r" b="b"/>
            <a:pathLst>
              <a:path w="746760" h="2778760">
                <a:moveTo>
                  <a:pt x="746760" y="463295"/>
                </a:moveTo>
                <a:lnTo>
                  <a:pt x="164591" y="463295"/>
                </a:lnTo>
                <a:lnTo>
                  <a:pt x="164591" y="97535"/>
                </a:lnTo>
                <a:lnTo>
                  <a:pt x="172294" y="59466"/>
                </a:lnTo>
                <a:lnTo>
                  <a:pt x="193119" y="28474"/>
                </a:lnTo>
                <a:lnTo>
                  <a:pt x="223960" y="7630"/>
                </a:lnTo>
                <a:lnTo>
                  <a:pt x="261708" y="0"/>
                </a:lnTo>
                <a:lnTo>
                  <a:pt x="649224" y="0"/>
                </a:lnTo>
                <a:lnTo>
                  <a:pt x="687215" y="7630"/>
                </a:lnTo>
                <a:lnTo>
                  <a:pt x="718180" y="28474"/>
                </a:lnTo>
                <a:lnTo>
                  <a:pt x="739051" y="59466"/>
                </a:lnTo>
                <a:lnTo>
                  <a:pt x="746760" y="97535"/>
                </a:lnTo>
                <a:lnTo>
                  <a:pt x="746760" y="463295"/>
                </a:lnTo>
                <a:close/>
              </a:path>
              <a:path w="746760" h="2778760">
                <a:moveTo>
                  <a:pt x="261708" y="2778531"/>
                </a:moveTo>
                <a:lnTo>
                  <a:pt x="262127" y="2778252"/>
                </a:lnTo>
                <a:lnTo>
                  <a:pt x="224136" y="2770802"/>
                </a:lnTo>
                <a:lnTo>
                  <a:pt x="193171" y="2750177"/>
                </a:lnTo>
                <a:lnTo>
                  <a:pt x="172300" y="2719585"/>
                </a:lnTo>
                <a:lnTo>
                  <a:pt x="164591" y="2682240"/>
                </a:lnTo>
                <a:lnTo>
                  <a:pt x="164591" y="1158239"/>
                </a:lnTo>
                <a:lnTo>
                  <a:pt x="0" y="118871"/>
                </a:lnTo>
                <a:lnTo>
                  <a:pt x="164591" y="463295"/>
                </a:lnTo>
                <a:lnTo>
                  <a:pt x="746760" y="463295"/>
                </a:lnTo>
                <a:lnTo>
                  <a:pt x="746760" y="2682240"/>
                </a:lnTo>
                <a:lnTo>
                  <a:pt x="739051" y="2719585"/>
                </a:lnTo>
                <a:lnTo>
                  <a:pt x="718180" y="2750177"/>
                </a:lnTo>
                <a:lnTo>
                  <a:pt x="687215" y="2770802"/>
                </a:lnTo>
                <a:lnTo>
                  <a:pt x="649224" y="2778252"/>
                </a:lnTo>
                <a:lnTo>
                  <a:pt x="406908" y="2778252"/>
                </a:lnTo>
                <a:lnTo>
                  <a:pt x="261708" y="2778531"/>
                </a:lnTo>
                <a:close/>
              </a:path>
            </a:pathLst>
          </a:custGeom>
          <a:solidFill>
            <a:srgbClr val="FFFFC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01046" y="2669857"/>
            <a:ext cx="762000" cy="2781300"/>
          </a:xfrm>
          <a:custGeom>
            <a:avLst/>
            <a:gdLst/>
            <a:ahLst/>
            <a:cxnLst/>
            <a:rect l="l" t="t" r="r" b="b"/>
            <a:pathLst>
              <a:path w="762000" h="2781300">
                <a:moveTo>
                  <a:pt x="244652" y="12699"/>
                </a:moveTo>
                <a:lnTo>
                  <a:pt x="219430" y="12699"/>
                </a:lnTo>
                <a:lnTo>
                  <a:pt x="223685" y="0"/>
                </a:lnTo>
                <a:lnTo>
                  <a:pt x="249250" y="0"/>
                </a:lnTo>
                <a:lnTo>
                  <a:pt x="244652" y="12699"/>
                </a:lnTo>
                <a:close/>
              </a:path>
              <a:path w="762000" h="2781300">
                <a:moveTo>
                  <a:pt x="712876" y="12699"/>
                </a:moveTo>
                <a:lnTo>
                  <a:pt x="687654" y="12699"/>
                </a:lnTo>
                <a:lnTo>
                  <a:pt x="683056" y="0"/>
                </a:lnTo>
                <a:lnTo>
                  <a:pt x="708621" y="0"/>
                </a:lnTo>
                <a:lnTo>
                  <a:pt x="712876" y="12699"/>
                </a:lnTo>
                <a:close/>
              </a:path>
              <a:path w="762000" h="2781300">
                <a:moveTo>
                  <a:pt x="216915" y="25399"/>
                </a:moveTo>
                <a:lnTo>
                  <a:pt x="203771" y="25399"/>
                </a:lnTo>
                <a:lnTo>
                  <a:pt x="207467" y="12699"/>
                </a:lnTo>
                <a:lnTo>
                  <a:pt x="220725" y="12699"/>
                </a:lnTo>
                <a:lnTo>
                  <a:pt x="216915" y="25399"/>
                </a:lnTo>
                <a:close/>
              </a:path>
              <a:path w="762000" h="2781300">
                <a:moveTo>
                  <a:pt x="728535" y="25399"/>
                </a:moveTo>
                <a:lnTo>
                  <a:pt x="715378" y="25399"/>
                </a:lnTo>
                <a:lnTo>
                  <a:pt x="711580" y="12699"/>
                </a:lnTo>
                <a:lnTo>
                  <a:pt x="724839" y="12699"/>
                </a:lnTo>
                <a:lnTo>
                  <a:pt x="728535" y="25399"/>
                </a:lnTo>
                <a:close/>
              </a:path>
              <a:path w="762000" h="2781300">
                <a:moveTo>
                  <a:pt x="203847" y="38099"/>
                </a:moveTo>
                <a:lnTo>
                  <a:pt x="190652" y="38099"/>
                </a:lnTo>
                <a:lnTo>
                  <a:pt x="193675" y="25399"/>
                </a:lnTo>
                <a:lnTo>
                  <a:pt x="207060" y="25399"/>
                </a:lnTo>
                <a:lnTo>
                  <a:pt x="203847" y="38099"/>
                </a:lnTo>
                <a:close/>
              </a:path>
              <a:path w="762000" h="2781300">
                <a:moveTo>
                  <a:pt x="741641" y="38099"/>
                </a:moveTo>
                <a:lnTo>
                  <a:pt x="728459" y="38099"/>
                </a:lnTo>
                <a:lnTo>
                  <a:pt x="725246" y="25399"/>
                </a:lnTo>
                <a:lnTo>
                  <a:pt x="738631" y="25399"/>
                </a:lnTo>
                <a:lnTo>
                  <a:pt x="741641" y="38099"/>
                </a:lnTo>
                <a:close/>
              </a:path>
              <a:path w="762000" h="2781300">
                <a:moveTo>
                  <a:pt x="193255" y="50799"/>
                </a:moveTo>
                <a:lnTo>
                  <a:pt x="182727" y="50799"/>
                </a:lnTo>
                <a:lnTo>
                  <a:pt x="185178" y="38099"/>
                </a:lnTo>
                <a:lnTo>
                  <a:pt x="195783" y="38099"/>
                </a:lnTo>
                <a:lnTo>
                  <a:pt x="193255" y="50799"/>
                </a:lnTo>
                <a:close/>
              </a:path>
              <a:path w="762000" h="2781300">
                <a:moveTo>
                  <a:pt x="749579" y="50799"/>
                </a:moveTo>
                <a:lnTo>
                  <a:pt x="739051" y="50799"/>
                </a:lnTo>
                <a:lnTo>
                  <a:pt x="736523" y="38099"/>
                </a:lnTo>
                <a:lnTo>
                  <a:pt x="747128" y="38099"/>
                </a:lnTo>
                <a:lnTo>
                  <a:pt x="749579" y="50799"/>
                </a:lnTo>
                <a:close/>
              </a:path>
              <a:path w="762000" h="2781300">
                <a:moveTo>
                  <a:pt x="187172" y="63499"/>
                </a:moveTo>
                <a:lnTo>
                  <a:pt x="176618" y="63499"/>
                </a:lnTo>
                <a:lnTo>
                  <a:pt x="178435" y="50799"/>
                </a:lnTo>
                <a:lnTo>
                  <a:pt x="189115" y="50799"/>
                </a:lnTo>
                <a:lnTo>
                  <a:pt x="187172" y="63499"/>
                </a:lnTo>
                <a:close/>
              </a:path>
              <a:path w="762000" h="2781300">
                <a:moveTo>
                  <a:pt x="755688" y="63499"/>
                </a:moveTo>
                <a:lnTo>
                  <a:pt x="745134" y="63499"/>
                </a:lnTo>
                <a:lnTo>
                  <a:pt x="743191" y="50799"/>
                </a:lnTo>
                <a:lnTo>
                  <a:pt x="753859" y="50799"/>
                </a:lnTo>
                <a:lnTo>
                  <a:pt x="755688" y="63499"/>
                </a:lnTo>
                <a:close/>
              </a:path>
              <a:path w="762000" h="2781300">
                <a:moveTo>
                  <a:pt x="182841" y="76199"/>
                </a:moveTo>
                <a:lnTo>
                  <a:pt x="173647" y="76199"/>
                </a:lnTo>
                <a:lnTo>
                  <a:pt x="175018" y="63499"/>
                </a:lnTo>
                <a:lnTo>
                  <a:pt x="184150" y="63499"/>
                </a:lnTo>
                <a:lnTo>
                  <a:pt x="182841" y="76199"/>
                </a:lnTo>
                <a:close/>
              </a:path>
              <a:path w="762000" h="2781300">
                <a:moveTo>
                  <a:pt x="758659" y="76199"/>
                </a:moveTo>
                <a:lnTo>
                  <a:pt x="749465" y="76199"/>
                </a:lnTo>
                <a:lnTo>
                  <a:pt x="748156" y="63499"/>
                </a:lnTo>
                <a:lnTo>
                  <a:pt x="757288" y="63499"/>
                </a:lnTo>
                <a:lnTo>
                  <a:pt x="758659" y="76199"/>
                </a:lnTo>
                <a:close/>
              </a:path>
              <a:path w="762000" h="2781300">
                <a:moveTo>
                  <a:pt x="180428" y="88899"/>
                </a:moveTo>
                <a:lnTo>
                  <a:pt x="170967" y="88899"/>
                </a:lnTo>
                <a:lnTo>
                  <a:pt x="171615" y="76199"/>
                </a:lnTo>
                <a:lnTo>
                  <a:pt x="181051" y="76199"/>
                </a:lnTo>
                <a:lnTo>
                  <a:pt x="180428" y="88899"/>
                </a:lnTo>
                <a:close/>
              </a:path>
              <a:path w="762000" h="2781300">
                <a:moveTo>
                  <a:pt x="761339" y="88899"/>
                </a:moveTo>
                <a:lnTo>
                  <a:pt x="751878" y="88899"/>
                </a:lnTo>
                <a:lnTo>
                  <a:pt x="751255" y="76199"/>
                </a:lnTo>
                <a:lnTo>
                  <a:pt x="760691" y="76199"/>
                </a:lnTo>
                <a:lnTo>
                  <a:pt x="761339" y="88899"/>
                </a:lnTo>
                <a:close/>
              </a:path>
              <a:path w="762000" h="2781300">
                <a:moveTo>
                  <a:pt x="179971" y="2679700"/>
                </a:moveTo>
                <a:lnTo>
                  <a:pt x="170446" y="2679700"/>
                </a:lnTo>
                <a:lnTo>
                  <a:pt x="170446" y="1155700"/>
                </a:lnTo>
                <a:lnTo>
                  <a:pt x="0" y="88899"/>
                </a:lnTo>
                <a:lnTo>
                  <a:pt x="12379" y="114299"/>
                </a:lnTo>
                <a:lnTo>
                  <a:pt x="5537" y="114299"/>
                </a:lnTo>
                <a:lnTo>
                  <a:pt x="19067" y="142866"/>
                </a:lnTo>
                <a:lnTo>
                  <a:pt x="179971" y="1155700"/>
                </a:lnTo>
                <a:lnTo>
                  <a:pt x="179971" y="2679700"/>
                </a:lnTo>
                <a:close/>
              </a:path>
              <a:path w="762000" h="2781300">
                <a:moveTo>
                  <a:pt x="179971" y="457199"/>
                </a:moveTo>
                <a:lnTo>
                  <a:pt x="179501" y="457199"/>
                </a:lnTo>
                <a:lnTo>
                  <a:pt x="170446" y="438620"/>
                </a:lnTo>
                <a:lnTo>
                  <a:pt x="170573" y="88899"/>
                </a:lnTo>
                <a:lnTo>
                  <a:pt x="180098" y="88899"/>
                </a:lnTo>
                <a:lnTo>
                  <a:pt x="179971" y="457199"/>
                </a:lnTo>
                <a:close/>
              </a:path>
              <a:path w="762000" h="2781300">
                <a:moveTo>
                  <a:pt x="761860" y="2679700"/>
                </a:moveTo>
                <a:lnTo>
                  <a:pt x="752335" y="2679700"/>
                </a:lnTo>
                <a:lnTo>
                  <a:pt x="752208" y="88899"/>
                </a:lnTo>
                <a:lnTo>
                  <a:pt x="761733" y="88899"/>
                </a:lnTo>
                <a:lnTo>
                  <a:pt x="761860" y="2679700"/>
                </a:lnTo>
                <a:close/>
              </a:path>
              <a:path w="762000" h="2781300">
                <a:moveTo>
                  <a:pt x="19067" y="142866"/>
                </a:moveTo>
                <a:lnTo>
                  <a:pt x="5537" y="114299"/>
                </a:lnTo>
                <a:lnTo>
                  <a:pt x="12379" y="114299"/>
                </a:lnTo>
                <a:lnTo>
                  <a:pt x="15568" y="120842"/>
                </a:lnTo>
                <a:lnTo>
                  <a:pt x="19067" y="142866"/>
                </a:lnTo>
                <a:close/>
              </a:path>
              <a:path w="762000" h="2781300">
                <a:moveTo>
                  <a:pt x="15568" y="120842"/>
                </a:moveTo>
                <a:lnTo>
                  <a:pt x="12379" y="114299"/>
                </a:lnTo>
                <a:lnTo>
                  <a:pt x="14528" y="114299"/>
                </a:lnTo>
                <a:lnTo>
                  <a:pt x="15568" y="120842"/>
                </a:lnTo>
                <a:close/>
              </a:path>
              <a:path w="762000" h="2781300">
                <a:moveTo>
                  <a:pt x="179971" y="482599"/>
                </a:moveTo>
                <a:lnTo>
                  <a:pt x="19067" y="142866"/>
                </a:lnTo>
                <a:lnTo>
                  <a:pt x="15568" y="120842"/>
                </a:lnTo>
                <a:lnTo>
                  <a:pt x="170446" y="438620"/>
                </a:lnTo>
                <a:lnTo>
                  <a:pt x="170446" y="457199"/>
                </a:lnTo>
                <a:lnTo>
                  <a:pt x="179971" y="457199"/>
                </a:lnTo>
                <a:lnTo>
                  <a:pt x="179971" y="482599"/>
                </a:lnTo>
                <a:close/>
              </a:path>
              <a:path w="762000" h="2781300">
                <a:moveTo>
                  <a:pt x="179501" y="457199"/>
                </a:moveTo>
                <a:lnTo>
                  <a:pt x="170446" y="457199"/>
                </a:lnTo>
                <a:lnTo>
                  <a:pt x="170446" y="438620"/>
                </a:lnTo>
                <a:lnTo>
                  <a:pt x="179501" y="457199"/>
                </a:lnTo>
                <a:close/>
              </a:path>
              <a:path w="762000" h="2781300">
                <a:moveTo>
                  <a:pt x="180454" y="2692400"/>
                </a:moveTo>
                <a:lnTo>
                  <a:pt x="170967" y="2692400"/>
                </a:lnTo>
                <a:lnTo>
                  <a:pt x="170573" y="2679700"/>
                </a:lnTo>
                <a:lnTo>
                  <a:pt x="180086" y="2679700"/>
                </a:lnTo>
                <a:lnTo>
                  <a:pt x="180454" y="2692400"/>
                </a:lnTo>
                <a:close/>
              </a:path>
              <a:path w="762000" h="2781300">
                <a:moveTo>
                  <a:pt x="761339" y="2692400"/>
                </a:moveTo>
                <a:lnTo>
                  <a:pt x="751852" y="2692400"/>
                </a:lnTo>
                <a:lnTo>
                  <a:pt x="752220" y="2679700"/>
                </a:lnTo>
                <a:lnTo>
                  <a:pt x="761733" y="2679700"/>
                </a:lnTo>
                <a:lnTo>
                  <a:pt x="761339" y="2692400"/>
                </a:lnTo>
                <a:close/>
              </a:path>
              <a:path w="762000" h="2781300">
                <a:moveTo>
                  <a:pt x="182905" y="2705100"/>
                </a:moveTo>
                <a:lnTo>
                  <a:pt x="172504" y="2705100"/>
                </a:lnTo>
                <a:lnTo>
                  <a:pt x="171615" y="2692400"/>
                </a:lnTo>
                <a:lnTo>
                  <a:pt x="181813" y="2692400"/>
                </a:lnTo>
                <a:lnTo>
                  <a:pt x="182905" y="2705100"/>
                </a:lnTo>
                <a:close/>
              </a:path>
              <a:path w="762000" h="2781300">
                <a:moveTo>
                  <a:pt x="759790" y="2705100"/>
                </a:moveTo>
                <a:lnTo>
                  <a:pt x="749401" y="2705100"/>
                </a:lnTo>
                <a:lnTo>
                  <a:pt x="750481" y="2692400"/>
                </a:lnTo>
                <a:lnTo>
                  <a:pt x="760691" y="2692400"/>
                </a:lnTo>
                <a:lnTo>
                  <a:pt x="759790" y="2705100"/>
                </a:lnTo>
                <a:close/>
              </a:path>
              <a:path w="762000" h="2781300">
                <a:moveTo>
                  <a:pt x="185597" y="2717800"/>
                </a:moveTo>
                <a:lnTo>
                  <a:pt x="176618" y="2717800"/>
                </a:lnTo>
                <a:lnTo>
                  <a:pt x="175018" y="2705100"/>
                </a:lnTo>
                <a:lnTo>
                  <a:pt x="184073" y="2705100"/>
                </a:lnTo>
                <a:lnTo>
                  <a:pt x="185597" y="2717800"/>
                </a:lnTo>
                <a:close/>
              </a:path>
              <a:path w="762000" h="2781300">
                <a:moveTo>
                  <a:pt x="755688" y="2717800"/>
                </a:moveTo>
                <a:lnTo>
                  <a:pt x="746696" y="2717800"/>
                </a:lnTo>
                <a:lnTo>
                  <a:pt x="748233" y="2705100"/>
                </a:lnTo>
                <a:lnTo>
                  <a:pt x="757288" y="2705100"/>
                </a:lnTo>
                <a:lnTo>
                  <a:pt x="755688" y="2717800"/>
                </a:lnTo>
                <a:close/>
              </a:path>
              <a:path w="762000" h="2781300">
                <a:moveTo>
                  <a:pt x="193370" y="2730500"/>
                </a:moveTo>
                <a:lnTo>
                  <a:pt x="182727" y="2730500"/>
                </a:lnTo>
                <a:lnTo>
                  <a:pt x="180479" y="2717800"/>
                </a:lnTo>
                <a:lnTo>
                  <a:pt x="191046" y="2717800"/>
                </a:lnTo>
                <a:lnTo>
                  <a:pt x="193370" y="2730500"/>
                </a:lnTo>
                <a:close/>
              </a:path>
              <a:path w="762000" h="2781300">
                <a:moveTo>
                  <a:pt x="749579" y="2730500"/>
                </a:moveTo>
                <a:lnTo>
                  <a:pt x="738924" y="2730500"/>
                </a:lnTo>
                <a:lnTo>
                  <a:pt x="741260" y="2717800"/>
                </a:lnTo>
                <a:lnTo>
                  <a:pt x="751827" y="2717800"/>
                </a:lnTo>
                <a:lnTo>
                  <a:pt x="749579" y="2730500"/>
                </a:lnTo>
                <a:close/>
              </a:path>
              <a:path w="762000" h="2781300">
                <a:moveTo>
                  <a:pt x="201091" y="2743200"/>
                </a:moveTo>
                <a:lnTo>
                  <a:pt x="187820" y="2743200"/>
                </a:lnTo>
                <a:lnTo>
                  <a:pt x="185178" y="2730500"/>
                </a:lnTo>
                <a:lnTo>
                  <a:pt x="198221" y="2730500"/>
                </a:lnTo>
                <a:lnTo>
                  <a:pt x="201091" y="2743200"/>
                </a:lnTo>
                <a:close/>
              </a:path>
              <a:path w="762000" h="2781300">
                <a:moveTo>
                  <a:pt x="744486" y="2743200"/>
                </a:moveTo>
                <a:lnTo>
                  <a:pt x="731202" y="2743200"/>
                </a:lnTo>
                <a:lnTo>
                  <a:pt x="734085" y="2730500"/>
                </a:lnTo>
                <a:lnTo>
                  <a:pt x="747128" y="2730500"/>
                </a:lnTo>
                <a:lnTo>
                  <a:pt x="744486" y="2743200"/>
                </a:lnTo>
                <a:close/>
              </a:path>
              <a:path w="762000" h="2781300">
                <a:moveTo>
                  <a:pt x="213613" y="2755900"/>
                </a:moveTo>
                <a:lnTo>
                  <a:pt x="200240" y="2755900"/>
                </a:lnTo>
                <a:lnTo>
                  <a:pt x="196875" y="2743200"/>
                </a:lnTo>
                <a:lnTo>
                  <a:pt x="210096" y="2743200"/>
                </a:lnTo>
                <a:lnTo>
                  <a:pt x="213613" y="2755900"/>
                </a:lnTo>
                <a:close/>
              </a:path>
              <a:path w="762000" h="2781300">
                <a:moveTo>
                  <a:pt x="732066" y="2755900"/>
                </a:moveTo>
                <a:lnTo>
                  <a:pt x="718692" y="2755900"/>
                </a:lnTo>
                <a:lnTo>
                  <a:pt x="722210" y="2743200"/>
                </a:lnTo>
                <a:lnTo>
                  <a:pt x="735431" y="2743200"/>
                </a:lnTo>
                <a:lnTo>
                  <a:pt x="732066" y="2755900"/>
                </a:lnTo>
                <a:close/>
              </a:path>
              <a:path w="762000" h="2781300">
                <a:moveTo>
                  <a:pt x="232308" y="2768600"/>
                </a:moveTo>
                <a:lnTo>
                  <a:pt x="215303" y="2768600"/>
                </a:lnTo>
                <a:lnTo>
                  <a:pt x="211315" y="2755900"/>
                </a:lnTo>
                <a:lnTo>
                  <a:pt x="228130" y="2755900"/>
                </a:lnTo>
                <a:lnTo>
                  <a:pt x="232308" y="2768600"/>
                </a:lnTo>
                <a:close/>
              </a:path>
              <a:path w="762000" h="2781300">
                <a:moveTo>
                  <a:pt x="717003" y="2768600"/>
                </a:moveTo>
                <a:lnTo>
                  <a:pt x="699998" y="2768600"/>
                </a:lnTo>
                <a:lnTo>
                  <a:pt x="704176" y="2755900"/>
                </a:lnTo>
                <a:lnTo>
                  <a:pt x="720991" y="2755900"/>
                </a:lnTo>
                <a:lnTo>
                  <a:pt x="717003" y="2768600"/>
                </a:lnTo>
                <a:close/>
              </a:path>
              <a:path w="762000" h="2781300">
                <a:moveTo>
                  <a:pt x="695096" y="2781300"/>
                </a:moveTo>
                <a:lnTo>
                  <a:pt x="237197" y="2781300"/>
                </a:lnTo>
                <a:lnTo>
                  <a:pt x="232587" y="2768600"/>
                </a:lnTo>
                <a:lnTo>
                  <a:pt x="699719" y="2768600"/>
                </a:lnTo>
                <a:lnTo>
                  <a:pt x="695096" y="2781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01210" y="2772994"/>
            <a:ext cx="324891" cy="3276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96448" y="3129813"/>
            <a:ext cx="308851" cy="35208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08170" y="3512248"/>
            <a:ext cx="296316" cy="323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03598" y="3863644"/>
            <a:ext cx="319341" cy="3509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11040" y="4239895"/>
            <a:ext cx="308101" cy="3238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84548" y="4601933"/>
            <a:ext cx="349110" cy="3251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80611" y="4963972"/>
            <a:ext cx="355422" cy="3266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9154" y="1078407"/>
            <a:ext cx="8688070" cy="2687320"/>
          </a:xfrm>
          <a:custGeom>
            <a:avLst/>
            <a:gdLst/>
            <a:ahLst/>
            <a:cxnLst/>
            <a:rect l="l" t="t" r="r" b="b"/>
            <a:pathLst>
              <a:path w="8688070" h="2687320">
                <a:moveTo>
                  <a:pt x="8683243" y="2687180"/>
                </a:moveTo>
                <a:lnTo>
                  <a:pt x="4762" y="2687180"/>
                </a:lnTo>
                <a:lnTo>
                  <a:pt x="3289" y="2686939"/>
                </a:lnTo>
                <a:lnTo>
                  <a:pt x="1968" y="2686265"/>
                </a:lnTo>
                <a:lnTo>
                  <a:pt x="914" y="2685211"/>
                </a:lnTo>
                <a:lnTo>
                  <a:pt x="228" y="2683891"/>
                </a:lnTo>
                <a:lnTo>
                  <a:pt x="0" y="2682417"/>
                </a:lnTo>
                <a:lnTo>
                  <a:pt x="0" y="4762"/>
                </a:lnTo>
                <a:lnTo>
                  <a:pt x="4762" y="0"/>
                </a:lnTo>
                <a:lnTo>
                  <a:pt x="8683243" y="0"/>
                </a:lnTo>
                <a:lnTo>
                  <a:pt x="868800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677655"/>
                </a:lnTo>
                <a:lnTo>
                  <a:pt x="4762" y="2677655"/>
                </a:lnTo>
                <a:lnTo>
                  <a:pt x="9525" y="2682417"/>
                </a:lnTo>
                <a:lnTo>
                  <a:pt x="8688006" y="2682417"/>
                </a:lnTo>
                <a:lnTo>
                  <a:pt x="8687777" y="2683891"/>
                </a:lnTo>
                <a:lnTo>
                  <a:pt x="8687104" y="2685211"/>
                </a:lnTo>
                <a:lnTo>
                  <a:pt x="8686050" y="2686265"/>
                </a:lnTo>
                <a:lnTo>
                  <a:pt x="8684717" y="2686939"/>
                </a:lnTo>
                <a:lnTo>
                  <a:pt x="8683243" y="2687180"/>
                </a:lnTo>
                <a:close/>
              </a:path>
              <a:path w="8688070" h="268732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688070" h="2687320">
                <a:moveTo>
                  <a:pt x="867848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678481" y="4762"/>
                </a:lnTo>
                <a:lnTo>
                  <a:pt x="8678481" y="9525"/>
                </a:lnTo>
                <a:close/>
              </a:path>
              <a:path w="8688070" h="2687320">
                <a:moveTo>
                  <a:pt x="8678481" y="2682417"/>
                </a:moveTo>
                <a:lnTo>
                  <a:pt x="8678481" y="4762"/>
                </a:lnTo>
                <a:lnTo>
                  <a:pt x="8683243" y="9525"/>
                </a:lnTo>
                <a:lnTo>
                  <a:pt x="8688006" y="9525"/>
                </a:lnTo>
                <a:lnTo>
                  <a:pt x="8688006" y="2677655"/>
                </a:lnTo>
                <a:lnTo>
                  <a:pt x="8683243" y="2677655"/>
                </a:lnTo>
                <a:lnTo>
                  <a:pt x="8678481" y="2682417"/>
                </a:lnTo>
                <a:close/>
              </a:path>
              <a:path w="8688070" h="2687320">
                <a:moveTo>
                  <a:pt x="8688006" y="9525"/>
                </a:moveTo>
                <a:lnTo>
                  <a:pt x="8683243" y="9525"/>
                </a:lnTo>
                <a:lnTo>
                  <a:pt x="8678481" y="4762"/>
                </a:lnTo>
                <a:lnTo>
                  <a:pt x="8688006" y="4762"/>
                </a:lnTo>
                <a:lnTo>
                  <a:pt x="8688006" y="9525"/>
                </a:lnTo>
                <a:close/>
              </a:path>
              <a:path w="8688070" h="2687320">
                <a:moveTo>
                  <a:pt x="9525" y="2682417"/>
                </a:moveTo>
                <a:lnTo>
                  <a:pt x="4762" y="2677655"/>
                </a:lnTo>
                <a:lnTo>
                  <a:pt x="9525" y="2677655"/>
                </a:lnTo>
                <a:lnTo>
                  <a:pt x="9525" y="2682417"/>
                </a:lnTo>
                <a:close/>
              </a:path>
              <a:path w="8688070" h="2687320">
                <a:moveTo>
                  <a:pt x="8678481" y="2682417"/>
                </a:moveTo>
                <a:lnTo>
                  <a:pt x="9525" y="2682417"/>
                </a:lnTo>
                <a:lnTo>
                  <a:pt x="9525" y="2677655"/>
                </a:lnTo>
                <a:lnTo>
                  <a:pt x="8678481" y="2677655"/>
                </a:lnTo>
                <a:lnTo>
                  <a:pt x="8678481" y="2682417"/>
                </a:lnTo>
                <a:close/>
              </a:path>
              <a:path w="8688070" h="2687320">
                <a:moveTo>
                  <a:pt x="8688006" y="2682417"/>
                </a:moveTo>
                <a:lnTo>
                  <a:pt x="8678481" y="2682417"/>
                </a:lnTo>
                <a:lnTo>
                  <a:pt x="8683243" y="2677655"/>
                </a:lnTo>
                <a:lnTo>
                  <a:pt x="8688006" y="2677655"/>
                </a:lnTo>
                <a:lnTo>
                  <a:pt x="8688006" y="2682417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2657" y="1058913"/>
            <a:ext cx="8519795" cy="1945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800" spc="20">
                <a:latin typeface="黑体"/>
                <a:cs typeface="黑体"/>
              </a:rPr>
              <a:t>【例</a:t>
            </a:r>
            <a:r>
              <a:rPr dirty="0" sz="2800" spc="-5">
                <a:latin typeface="黑体"/>
                <a:cs typeface="黑体"/>
              </a:rPr>
              <a:t>】</a:t>
            </a:r>
            <a:r>
              <a:rPr dirty="0" sz="2800" spc="-740">
                <a:latin typeface="黑体"/>
                <a:cs typeface="黑体"/>
              </a:rPr>
              <a:t> </a:t>
            </a:r>
            <a:r>
              <a:rPr dirty="0" sz="2800" spc="20">
                <a:latin typeface="黑体"/>
                <a:cs typeface="黑体"/>
              </a:rPr>
              <a:t>某型号汽车发动机的额定功</a:t>
            </a:r>
            <a:r>
              <a:rPr dirty="0" sz="2800" spc="25">
                <a:latin typeface="黑体"/>
                <a:cs typeface="黑体"/>
              </a:rPr>
              <a:t>率为</a:t>
            </a:r>
            <a:r>
              <a:rPr dirty="0" sz="2800" spc="20">
                <a:latin typeface="Times New Roman"/>
                <a:cs typeface="Times New Roman"/>
              </a:rPr>
              <a:t>60kW</a:t>
            </a:r>
            <a:r>
              <a:rPr dirty="0" sz="2800" spc="20">
                <a:latin typeface="黑体"/>
                <a:cs typeface="黑体"/>
              </a:rPr>
              <a:t>，</a:t>
            </a:r>
            <a:r>
              <a:rPr dirty="0" sz="2800" spc="25">
                <a:latin typeface="黑体"/>
                <a:cs typeface="黑体"/>
              </a:rPr>
              <a:t>在水</a:t>
            </a:r>
            <a:r>
              <a:rPr dirty="0" sz="2800" spc="-5">
                <a:latin typeface="黑体"/>
                <a:cs typeface="黑体"/>
              </a:rPr>
              <a:t>平 </a:t>
            </a:r>
            <a:r>
              <a:rPr dirty="0" sz="2800" spc="15">
                <a:latin typeface="黑体"/>
                <a:cs typeface="黑体"/>
              </a:rPr>
              <a:t>路面上行使时</a:t>
            </a:r>
            <a:r>
              <a:rPr dirty="0" sz="2800" spc="20">
                <a:latin typeface="黑体"/>
                <a:cs typeface="黑体"/>
              </a:rPr>
              <a:t>受到的阻力是</a:t>
            </a:r>
            <a:r>
              <a:rPr dirty="0" sz="2800" spc="15">
                <a:latin typeface="Times New Roman"/>
                <a:cs typeface="Times New Roman"/>
              </a:rPr>
              <a:t>1800N</a:t>
            </a:r>
            <a:r>
              <a:rPr dirty="0" sz="2800" spc="20">
                <a:latin typeface="黑体"/>
                <a:cs typeface="黑体"/>
              </a:rPr>
              <a:t>，求</a:t>
            </a:r>
            <a:r>
              <a:rPr dirty="0" sz="2800" spc="20">
                <a:solidFill>
                  <a:srgbClr val="1F3863"/>
                </a:solidFill>
                <a:latin typeface="黑体"/>
                <a:cs typeface="黑体"/>
              </a:rPr>
              <a:t>发动机在额定</a:t>
            </a:r>
            <a:r>
              <a:rPr dirty="0" sz="2800" spc="-5">
                <a:solidFill>
                  <a:srgbClr val="1F3863"/>
                </a:solidFill>
                <a:latin typeface="黑体"/>
                <a:cs typeface="黑体"/>
              </a:rPr>
              <a:t>功 </a:t>
            </a:r>
            <a:r>
              <a:rPr dirty="0" sz="2800" spc="75">
                <a:solidFill>
                  <a:srgbClr val="1F3863"/>
                </a:solidFill>
                <a:latin typeface="黑体"/>
                <a:cs typeface="黑体"/>
              </a:rPr>
              <a:t>率下汽车匀速行驶的速</a:t>
            </a:r>
            <a:r>
              <a:rPr dirty="0" sz="2800" spc="80">
                <a:solidFill>
                  <a:srgbClr val="1F3863"/>
                </a:solidFill>
                <a:latin typeface="黑体"/>
                <a:cs typeface="黑体"/>
              </a:rPr>
              <a:t>度。</a:t>
            </a:r>
            <a:r>
              <a:rPr dirty="0" sz="2800" spc="80">
                <a:solidFill>
                  <a:srgbClr val="385622"/>
                </a:solidFill>
                <a:latin typeface="黑体"/>
                <a:cs typeface="黑体"/>
              </a:rPr>
              <a:t>在同样的阻力下</a:t>
            </a:r>
            <a:r>
              <a:rPr dirty="0" sz="2800" spc="75">
                <a:solidFill>
                  <a:srgbClr val="385622"/>
                </a:solidFill>
                <a:latin typeface="Times New Roman"/>
                <a:cs typeface="Times New Roman"/>
              </a:rPr>
              <a:t>,</a:t>
            </a:r>
            <a:r>
              <a:rPr dirty="0" sz="2800" spc="80">
                <a:solidFill>
                  <a:srgbClr val="385622"/>
                </a:solidFill>
                <a:latin typeface="黑体"/>
                <a:cs typeface="黑体"/>
              </a:rPr>
              <a:t>如果行</a:t>
            </a:r>
            <a:r>
              <a:rPr dirty="0" sz="2800" spc="-5">
                <a:solidFill>
                  <a:srgbClr val="385622"/>
                </a:solidFill>
                <a:latin typeface="黑体"/>
                <a:cs typeface="黑体"/>
              </a:rPr>
              <a:t>驶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2657" y="3193275"/>
            <a:ext cx="740473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385622"/>
                </a:solidFill>
                <a:latin typeface="黑体"/>
                <a:cs typeface="黑体"/>
              </a:rPr>
              <a:t>速度只有</a:t>
            </a:r>
            <a:r>
              <a:rPr dirty="0" sz="2800" spc="-5">
                <a:solidFill>
                  <a:srgbClr val="385622"/>
                </a:solidFill>
                <a:latin typeface="Times New Roman"/>
                <a:cs typeface="Times New Roman"/>
              </a:rPr>
              <a:t>54km/h,</a:t>
            </a:r>
            <a:r>
              <a:rPr dirty="0" sz="2800">
                <a:solidFill>
                  <a:srgbClr val="385622"/>
                </a:solidFill>
                <a:latin typeface="黑体"/>
                <a:cs typeface="黑体"/>
              </a:rPr>
              <a:t>发动机输出的实际功率是多少</a:t>
            </a:r>
            <a:r>
              <a:rPr dirty="0" sz="2800" spc="-5">
                <a:solidFill>
                  <a:srgbClr val="385622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8081" y="4506848"/>
            <a:ext cx="207263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3863"/>
                </a:solidFill>
                <a:latin typeface="华文楷体"/>
                <a:cs typeface="华文楷体"/>
              </a:rPr>
              <a:t>由</a:t>
            </a:r>
            <a:r>
              <a:rPr dirty="0" sz="2800" spc="-5" b="1" i="1">
                <a:solidFill>
                  <a:srgbClr val="1F3863"/>
                </a:solidFill>
                <a:latin typeface="Times New Roman"/>
                <a:cs typeface="Times New Roman"/>
              </a:rPr>
              <a:t>P</a:t>
            </a:r>
            <a:r>
              <a:rPr dirty="0" sz="2800" spc="-140" b="1" i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1F3863"/>
                </a:solidFill>
                <a:latin typeface="Times New Roman"/>
                <a:cs typeface="Times New Roman"/>
              </a:rPr>
              <a:t>=</a:t>
            </a:r>
            <a:r>
              <a:rPr dirty="0" sz="2800" spc="-5" b="1" i="1">
                <a:solidFill>
                  <a:srgbClr val="1F3863"/>
                </a:solidFill>
                <a:latin typeface="Times New Roman"/>
                <a:cs typeface="Times New Roman"/>
              </a:rPr>
              <a:t>Fv</a:t>
            </a:r>
            <a:r>
              <a:rPr dirty="0" sz="2800" spc="-40" b="1" i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3863"/>
                </a:solidFill>
                <a:latin typeface="华文楷体"/>
                <a:cs typeface="华文楷体"/>
              </a:rPr>
              <a:t>得</a:t>
            </a:r>
            <a:r>
              <a:rPr dirty="0" sz="2800" spc="-10" b="1">
                <a:solidFill>
                  <a:srgbClr val="1F3863"/>
                </a:solidFill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2505" y="3849433"/>
            <a:ext cx="41205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3863"/>
                </a:solidFill>
                <a:latin typeface="华文楷体"/>
                <a:cs typeface="华文楷体"/>
              </a:rPr>
              <a:t>匀速行驶时</a:t>
            </a:r>
            <a:r>
              <a:rPr dirty="0" sz="2800" spc="-5" b="1">
                <a:solidFill>
                  <a:srgbClr val="1F3863"/>
                </a:solidFill>
                <a:latin typeface="Times New Roman"/>
                <a:cs typeface="Times New Roman"/>
              </a:rPr>
              <a:t>,</a:t>
            </a:r>
            <a:r>
              <a:rPr dirty="0" sz="2800" spc="-65" b="1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1F3863"/>
                </a:solidFill>
                <a:latin typeface="华文楷体"/>
                <a:cs typeface="华文楷体"/>
              </a:rPr>
              <a:t>汽车的牵引</a:t>
            </a:r>
            <a:r>
              <a:rPr dirty="0" sz="2800" spc="-10" b="1">
                <a:solidFill>
                  <a:srgbClr val="1F3863"/>
                </a:solidFill>
                <a:latin typeface="华文楷体"/>
                <a:cs typeface="华文楷体"/>
              </a:rPr>
              <a:t>力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95176" y="4679810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41571" y="4528997"/>
            <a:ext cx="31788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44855" algn="l"/>
                <a:tab pos="1367155" algn="l"/>
                <a:tab pos="1550670" algn="l"/>
              </a:tabLst>
            </a:pPr>
            <a:r>
              <a:rPr dirty="0" sz="2800" spc="-5" b="1" i="1">
                <a:solidFill>
                  <a:srgbClr val="0D0D0D"/>
                </a:solidFill>
                <a:latin typeface="Times New Roman"/>
                <a:cs typeface="Times New Roman"/>
              </a:rPr>
              <a:t>v</a:t>
            </a:r>
            <a:r>
              <a:rPr dirty="0" sz="2800" b="1" i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=	</a:t>
            </a:r>
            <a:r>
              <a:rPr dirty="0" u="heavy" baseline="25793" sz="4200" spc="-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25793" sz="4200" spc="-7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	</a:t>
            </a:r>
            <a:r>
              <a:rPr dirty="0" baseline="25793" sz="4200" spc="-7" b="1" i="1">
                <a:latin typeface="Times New Roman"/>
                <a:cs typeface="Times New Roman"/>
              </a:rPr>
              <a:t>	</a:t>
            </a:r>
            <a:r>
              <a:rPr dirty="0" sz="2800" spc="-5" b="1" i="1">
                <a:solidFill>
                  <a:srgbClr val="0D0D0D"/>
                </a:solidFill>
                <a:latin typeface="Times New Roman"/>
                <a:cs typeface="Times New Roman"/>
              </a:rPr>
              <a:t>=</a:t>
            </a: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120</a:t>
            </a:r>
            <a:r>
              <a:rPr dirty="0" sz="2800" spc="-7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0D0D0D"/>
                </a:solidFill>
                <a:latin typeface="Times New Roman"/>
                <a:cs typeface="Times New Roman"/>
              </a:rPr>
              <a:t>km/h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9448" y="3883431"/>
            <a:ext cx="22758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800" spc="-8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30" b="1">
                <a:solidFill>
                  <a:srgbClr val="FF0000"/>
                </a:solidFill>
                <a:latin typeface="华文楷体"/>
                <a:cs typeface="华文楷体"/>
              </a:rPr>
              <a:t>阻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1800N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4532" y="4990426"/>
            <a:ext cx="8422005" cy="1273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9015" marR="5080" indent="-2266950">
              <a:lnSpc>
                <a:spcPct val="146200"/>
              </a:lnSpc>
              <a:spcBef>
                <a:spcPts val="100"/>
              </a:spcBef>
            </a:pPr>
            <a:r>
              <a:rPr dirty="0" sz="2800" spc="-5" b="1" i="1">
                <a:solidFill>
                  <a:srgbClr val="1F3863"/>
                </a:solidFill>
                <a:latin typeface="Times New Roman"/>
                <a:cs typeface="Times New Roman"/>
              </a:rPr>
              <a:t>v′=</a:t>
            </a:r>
            <a:r>
              <a:rPr dirty="0" sz="2800" spc="-5" b="1">
                <a:solidFill>
                  <a:srgbClr val="1F3863"/>
                </a:solidFill>
                <a:latin typeface="Times New Roman"/>
                <a:cs typeface="Times New Roman"/>
              </a:rPr>
              <a:t>54km/h</a:t>
            </a:r>
            <a:r>
              <a:rPr dirty="0" sz="2800" spc="-5" b="1" i="1">
                <a:solidFill>
                  <a:srgbClr val="1F3863"/>
                </a:solidFill>
                <a:latin typeface="Times New Roman"/>
                <a:cs typeface="Times New Roman"/>
              </a:rPr>
              <a:t>=</a:t>
            </a:r>
            <a:r>
              <a:rPr dirty="0" sz="2800" spc="-5" b="1">
                <a:solidFill>
                  <a:srgbClr val="1F3863"/>
                </a:solidFill>
                <a:latin typeface="Times New Roman"/>
                <a:cs typeface="Times New Roman"/>
              </a:rPr>
              <a:t>15m/s</a:t>
            </a:r>
            <a:r>
              <a:rPr dirty="0" sz="2800" b="1">
                <a:solidFill>
                  <a:srgbClr val="1F3863"/>
                </a:solidFill>
                <a:latin typeface="华文楷体"/>
                <a:cs typeface="华文楷体"/>
              </a:rPr>
              <a:t>时，牵引力不变，实际输出功率为</a:t>
            </a:r>
            <a:r>
              <a:rPr dirty="0" sz="2800" spc="-10" b="1">
                <a:solidFill>
                  <a:srgbClr val="1F3863"/>
                </a:solidFill>
                <a:latin typeface="华文楷体"/>
                <a:cs typeface="华文楷体"/>
              </a:rPr>
              <a:t>：  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P′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800" spc="-5" b="1" i="1">
                <a:solidFill>
                  <a:srgbClr val="FF0000"/>
                </a:solidFill>
                <a:latin typeface="Times New Roman"/>
                <a:cs typeface="Times New Roman"/>
              </a:rPr>
              <a:t>Fv′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= 27</a:t>
            </a:r>
            <a:r>
              <a:rPr dirty="0" sz="2800" spc="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kW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43643" y="3275076"/>
            <a:ext cx="2028444" cy="765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95359" y="3631044"/>
            <a:ext cx="1718945" cy="85725"/>
          </a:xfrm>
          <a:custGeom>
            <a:avLst/>
            <a:gdLst/>
            <a:ahLst/>
            <a:cxnLst/>
            <a:rect l="l" t="t" r="r" b="b"/>
            <a:pathLst>
              <a:path w="1718945" h="85725">
                <a:moveTo>
                  <a:pt x="142697" y="85725"/>
                </a:moveTo>
                <a:lnTo>
                  <a:pt x="0" y="42278"/>
                </a:lnTo>
                <a:lnTo>
                  <a:pt x="143052" y="0"/>
                </a:lnTo>
                <a:lnTo>
                  <a:pt x="142934" y="28435"/>
                </a:lnTo>
                <a:lnTo>
                  <a:pt x="107213" y="28435"/>
                </a:lnTo>
                <a:lnTo>
                  <a:pt x="107099" y="57010"/>
                </a:lnTo>
                <a:lnTo>
                  <a:pt x="142815" y="57155"/>
                </a:lnTo>
                <a:lnTo>
                  <a:pt x="142697" y="85725"/>
                </a:lnTo>
                <a:close/>
              </a:path>
              <a:path w="1718945" h="85725">
                <a:moveTo>
                  <a:pt x="142815" y="57155"/>
                </a:moveTo>
                <a:lnTo>
                  <a:pt x="107099" y="57010"/>
                </a:lnTo>
                <a:lnTo>
                  <a:pt x="107213" y="28435"/>
                </a:lnTo>
                <a:lnTo>
                  <a:pt x="142934" y="28580"/>
                </a:lnTo>
                <a:lnTo>
                  <a:pt x="142815" y="57155"/>
                </a:lnTo>
                <a:close/>
              </a:path>
              <a:path w="1718945" h="85725">
                <a:moveTo>
                  <a:pt x="142934" y="28580"/>
                </a:moveTo>
                <a:lnTo>
                  <a:pt x="107213" y="28435"/>
                </a:lnTo>
                <a:lnTo>
                  <a:pt x="142934" y="28435"/>
                </a:lnTo>
                <a:lnTo>
                  <a:pt x="142934" y="28580"/>
                </a:lnTo>
                <a:close/>
              </a:path>
              <a:path w="1718945" h="85725">
                <a:moveTo>
                  <a:pt x="1718424" y="63563"/>
                </a:moveTo>
                <a:lnTo>
                  <a:pt x="142815" y="57155"/>
                </a:lnTo>
                <a:lnTo>
                  <a:pt x="142934" y="28580"/>
                </a:lnTo>
                <a:lnTo>
                  <a:pt x="1718538" y="34988"/>
                </a:lnTo>
                <a:lnTo>
                  <a:pt x="1718424" y="635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55989" y="3071152"/>
            <a:ext cx="242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340847" y="3618649"/>
            <a:ext cx="1612900" cy="114300"/>
          </a:xfrm>
          <a:custGeom>
            <a:avLst/>
            <a:gdLst/>
            <a:ahLst/>
            <a:cxnLst/>
            <a:rect l="l" t="t" r="r" b="b"/>
            <a:pathLst>
              <a:path w="1612900" h="114300">
                <a:moveTo>
                  <a:pt x="1590875" y="69875"/>
                </a:moveTo>
                <a:lnTo>
                  <a:pt x="1587423" y="69875"/>
                </a:lnTo>
                <a:lnTo>
                  <a:pt x="1587461" y="44475"/>
                </a:lnTo>
                <a:lnTo>
                  <a:pt x="1540473" y="44417"/>
                </a:lnTo>
                <a:lnTo>
                  <a:pt x="1504886" y="23596"/>
                </a:lnTo>
                <a:lnTo>
                  <a:pt x="1498600" y="12560"/>
                </a:lnTo>
                <a:lnTo>
                  <a:pt x="1498892" y="9918"/>
                </a:lnTo>
                <a:lnTo>
                  <a:pt x="1510042" y="0"/>
                </a:lnTo>
                <a:lnTo>
                  <a:pt x="1512697" y="12"/>
                </a:lnTo>
                <a:lnTo>
                  <a:pt x="1515287" y="584"/>
                </a:lnTo>
                <a:lnTo>
                  <a:pt x="1517713" y="1676"/>
                </a:lnTo>
                <a:lnTo>
                  <a:pt x="1612646" y="57213"/>
                </a:lnTo>
                <a:lnTo>
                  <a:pt x="1590875" y="69875"/>
                </a:lnTo>
                <a:close/>
              </a:path>
              <a:path w="1612900" h="114300">
                <a:moveTo>
                  <a:pt x="1540464" y="69817"/>
                </a:moveTo>
                <a:lnTo>
                  <a:pt x="0" y="67906"/>
                </a:lnTo>
                <a:lnTo>
                  <a:pt x="25" y="42506"/>
                </a:lnTo>
                <a:lnTo>
                  <a:pt x="1540473" y="44417"/>
                </a:lnTo>
                <a:lnTo>
                  <a:pt x="1562239" y="57151"/>
                </a:lnTo>
                <a:lnTo>
                  <a:pt x="1540464" y="69817"/>
                </a:lnTo>
                <a:close/>
              </a:path>
              <a:path w="1612900" h="114300">
                <a:moveTo>
                  <a:pt x="1562239" y="57151"/>
                </a:moveTo>
                <a:lnTo>
                  <a:pt x="1540473" y="44417"/>
                </a:lnTo>
                <a:lnTo>
                  <a:pt x="1587461" y="44475"/>
                </a:lnTo>
                <a:lnTo>
                  <a:pt x="1587459" y="46202"/>
                </a:lnTo>
                <a:lnTo>
                  <a:pt x="1581061" y="46202"/>
                </a:lnTo>
                <a:lnTo>
                  <a:pt x="1562239" y="57151"/>
                </a:lnTo>
                <a:close/>
              </a:path>
              <a:path w="1612900" h="114300">
                <a:moveTo>
                  <a:pt x="1581035" y="68148"/>
                </a:moveTo>
                <a:lnTo>
                  <a:pt x="1562239" y="57151"/>
                </a:lnTo>
                <a:lnTo>
                  <a:pt x="1581061" y="46202"/>
                </a:lnTo>
                <a:lnTo>
                  <a:pt x="1581035" y="68148"/>
                </a:lnTo>
                <a:close/>
              </a:path>
              <a:path w="1612900" h="114300">
                <a:moveTo>
                  <a:pt x="1587426" y="68148"/>
                </a:moveTo>
                <a:lnTo>
                  <a:pt x="1581035" y="68148"/>
                </a:lnTo>
                <a:lnTo>
                  <a:pt x="1581061" y="46202"/>
                </a:lnTo>
                <a:lnTo>
                  <a:pt x="1587459" y="46202"/>
                </a:lnTo>
                <a:lnTo>
                  <a:pt x="1587426" y="68148"/>
                </a:lnTo>
                <a:close/>
              </a:path>
              <a:path w="1612900" h="114300">
                <a:moveTo>
                  <a:pt x="1587423" y="69875"/>
                </a:moveTo>
                <a:lnTo>
                  <a:pt x="1540464" y="69817"/>
                </a:lnTo>
                <a:lnTo>
                  <a:pt x="1562239" y="57151"/>
                </a:lnTo>
                <a:lnTo>
                  <a:pt x="1581035" y="68148"/>
                </a:lnTo>
                <a:lnTo>
                  <a:pt x="1587426" y="68148"/>
                </a:lnTo>
                <a:lnTo>
                  <a:pt x="1587423" y="69875"/>
                </a:lnTo>
                <a:close/>
              </a:path>
              <a:path w="1612900" h="114300">
                <a:moveTo>
                  <a:pt x="1509902" y="114173"/>
                </a:moveTo>
                <a:lnTo>
                  <a:pt x="1498485" y="101574"/>
                </a:lnTo>
                <a:lnTo>
                  <a:pt x="1498752" y="98933"/>
                </a:lnTo>
                <a:lnTo>
                  <a:pt x="1540464" y="69817"/>
                </a:lnTo>
                <a:lnTo>
                  <a:pt x="1590875" y="69875"/>
                </a:lnTo>
                <a:lnTo>
                  <a:pt x="1517573" y="112509"/>
                </a:lnTo>
                <a:lnTo>
                  <a:pt x="1515148" y="113601"/>
                </a:lnTo>
                <a:lnTo>
                  <a:pt x="1512557" y="114160"/>
                </a:lnTo>
                <a:lnTo>
                  <a:pt x="1509902" y="11417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212550" y="3071139"/>
            <a:ext cx="4946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30" b="1">
                <a:solidFill>
                  <a:srgbClr val="00AF50"/>
                </a:solidFill>
                <a:latin typeface="华文楷体"/>
                <a:cs typeface="华文楷体"/>
              </a:rPr>
              <a:t>阻</a:t>
            </a:r>
            <a:endParaRPr baseline="-16975" sz="27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43581" y="3370529"/>
            <a:ext cx="1424305" cy="87630"/>
          </a:xfrm>
          <a:custGeom>
            <a:avLst/>
            <a:gdLst/>
            <a:ahLst/>
            <a:cxnLst/>
            <a:rect l="l" t="t" r="r" b="b"/>
            <a:pathLst>
              <a:path w="1424304" h="87629">
                <a:moveTo>
                  <a:pt x="1320" y="87287"/>
                </a:moveTo>
                <a:lnTo>
                  <a:pt x="0" y="49212"/>
                </a:lnTo>
                <a:lnTo>
                  <a:pt x="304609" y="38671"/>
                </a:lnTo>
                <a:lnTo>
                  <a:pt x="305930" y="76746"/>
                </a:lnTo>
                <a:lnTo>
                  <a:pt x="1320" y="87287"/>
                </a:lnTo>
                <a:close/>
              </a:path>
              <a:path w="1424304" h="87629">
                <a:moveTo>
                  <a:pt x="420166" y="72796"/>
                </a:moveTo>
                <a:lnTo>
                  <a:pt x="418845" y="34721"/>
                </a:lnTo>
                <a:lnTo>
                  <a:pt x="723468" y="24180"/>
                </a:lnTo>
                <a:lnTo>
                  <a:pt x="724776" y="62255"/>
                </a:lnTo>
                <a:lnTo>
                  <a:pt x="420166" y="72796"/>
                </a:lnTo>
                <a:close/>
              </a:path>
              <a:path w="1424304" h="87629">
                <a:moveTo>
                  <a:pt x="839012" y="58305"/>
                </a:moveTo>
                <a:lnTo>
                  <a:pt x="837691" y="20218"/>
                </a:lnTo>
                <a:lnTo>
                  <a:pt x="1142314" y="9690"/>
                </a:lnTo>
                <a:lnTo>
                  <a:pt x="1143635" y="47764"/>
                </a:lnTo>
                <a:lnTo>
                  <a:pt x="839012" y="58305"/>
                </a:lnTo>
                <a:close/>
              </a:path>
              <a:path w="1424304" h="87629">
                <a:moveTo>
                  <a:pt x="1257858" y="43814"/>
                </a:moveTo>
                <a:lnTo>
                  <a:pt x="1256550" y="5727"/>
                </a:lnTo>
                <a:lnTo>
                  <a:pt x="1422400" y="0"/>
                </a:lnTo>
                <a:lnTo>
                  <a:pt x="1423720" y="38074"/>
                </a:lnTo>
                <a:lnTo>
                  <a:pt x="1257858" y="43814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50766" y="3391153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 h="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64181" y="3084449"/>
            <a:ext cx="39941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latin typeface="Times New Roman"/>
                <a:cs typeface="Times New Roman"/>
              </a:rPr>
              <a:t>v</a:t>
            </a:r>
            <a:r>
              <a:rPr dirty="0" baseline="-16975" sz="2700" spc="30" b="1">
                <a:latin typeface="Times New Roman"/>
                <a:cs typeface="Times New Roman"/>
              </a:rPr>
              <a:t>m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66641" y="4588128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66641" y="4169028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6641" y="3749928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8100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66641" y="3410203"/>
            <a:ext cx="0" cy="225425"/>
          </a:xfrm>
          <a:custGeom>
            <a:avLst/>
            <a:gdLst/>
            <a:ahLst/>
            <a:cxnLst/>
            <a:rect l="l" t="t" r="r" b="b"/>
            <a:pathLst>
              <a:path w="0" h="225425">
                <a:moveTo>
                  <a:pt x="0" y="0"/>
                </a:moveTo>
                <a:lnTo>
                  <a:pt x="0" y="225425"/>
                </a:lnTo>
              </a:path>
            </a:pathLst>
          </a:custGeom>
          <a:ln w="38100">
            <a:solidFill>
              <a:srgbClr val="4453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85672" y="1187196"/>
            <a:ext cx="9570720" cy="1190625"/>
          </a:xfrm>
          <a:custGeom>
            <a:avLst/>
            <a:gdLst/>
            <a:ahLst/>
            <a:cxnLst/>
            <a:rect l="l" t="t" r="r" b="b"/>
            <a:pathLst>
              <a:path w="9570720" h="1190625">
                <a:moveTo>
                  <a:pt x="0" y="0"/>
                </a:moveTo>
                <a:lnTo>
                  <a:pt x="9570720" y="0"/>
                </a:lnTo>
                <a:lnTo>
                  <a:pt x="9570720" y="1190243"/>
                </a:lnTo>
                <a:lnTo>
                  <a:pt x="0" y="11902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64259" y="1378331"/>
            <a:ext cx="9092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思考与讨论</a:t>
            </a:r>
            <a:r>
              <a:rPr dirty="0" sz="2800" spc="-5">
                <a:latin typeface="黑体"/>
                <a:cs typeface="黑体"/>
              </a:rPr>
              <a:t>3</a:t>
            </a:r>
            <a:r>
              <a:rPr dirty="0" sz="2800">
                <a:latin typeface="黑体"/>
                <a:cs typeface="黑体"/>
              </a:rPr>
              <a:t>：汽车如果一启动就保持额定功率，那么在</a:t>
            </a:r>
            <a:r>
              <a:rPr dirty="0" sz="2800" spc="-5">
                <a:latin typeface="黑体"/>
                <a:cs typeface="黑体"/>
              </a:rPr>
              <a:t>达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4259" y="2018411"/>
            <a:ext cx="53587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到最大速度之前它将做什么运动</a:t>
            </a:r>
            <a:r>
              <a:rPr dirty="0" sz="2800" spc="-5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4942" y="5395010"/>
            <a:ext cx="97212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先做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加速度逐渐减小</a:t>
            </a:r>
            <a:r>
              <a:rPr dirty="0" sz="2800" b="1">
                <a:latin typeface="华文楷体"/>
                <a:cs typeface="华文楷体"/>
              </a:rPr>
              <a:t>的变加速直线运动,最终做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匀速</a:t>
            </a:r>
            <a:r>
              <a:rPr dirty="0" sz="2800" b="1">
                <a:latin typeface="华文楷体"/>
                <a:cs typeface="华文楷体"/>
              </a:rPr>
              <a:t>直线运动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32997" y="3628567"/>
            <a:ext cx="1297940" cy="472440"/>
          </a:xfrm>
          <a:custGeom>
            <a:avLst/>
            <a:gdLst/>
            <a:ahLst/>
            <a:cxnLst/>
            <a:rect l="l" t="t" r="r" b="b"/>
            <a:pathLst>
              <a:path w="1297939" h="472439">
                <a:moveTo>
                  <a:pt x="1297762" y="471995"/>
                </a:moveTo>
                <a:lnTo>
                  <a:pt x="0" y="471995"/>
                </a:lnTo>
                <a:lnTo>
                  <a:pt x="0" y="0"/>
                </a:lnTo>
                <a:lnTo>
                  <a:pt x="1297762" y="0"/>
                </a:lnTo>
                <a:lnTo>
                  <a:pt x="12977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2470"/>
                </a:lnTo>
                <a:lnTo>
                  <a:pt x="4762" y="462470"/>
                </a:lnTo>
                <a:lnTo>
                  <a:pt x="9525" y="467233"/>
                </a:lnTo>
                <a:lnTo>
                  <a:pt x="1297762" y="467233"/>
                </a:lnTo>
                <a:lnTo>
                  <a:pt x="1297762" y="471995"/>
                </a:lnTo>
                <a:close/>
              </a:path>
              <a:path w="1297939" h="4724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297939" h="472439">
                <a:moveTo>
                  <a:pt x="12882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288237" y="4762"/>
                </a:lnTo>
                <a:lnTo>
                  <a:pt x="1288237" y="9525"/>
                </a:lnTo>
                <a:close/>
              </a:path>
              <a:path w="1297939" h="472439">
                <a:moveTo>
                  <a:pt x="1288237" y="467233"/>
                </a:moveTo>
                <a:lnTo>
                  <a:pt x="1288237" y="4762"/>
                </a:lnTo>
                <a:lnTo>
                  <a:pt x="1292999" y="9525"/>
                </a:lnTo>
                <a:lnTo>
                  <a:pt x="1297762" y="9525"/>
                </a:lnTo>
                <a:lnTo>
                  <a:pt x="1297762" y="462470"/>
                </a:lnTo>
                <a:lnTo>
                  <a:pt x="1292999" y="462470"/>
                </a:lnTo>
                <a:lnTo>
                  <a:pt x="1288237" y="467233"/>
                </a:lnTo>
                <a:close/>
              </a:path>
              <a:path w="1297939" h="472439">
                <a:moveTo>
                  <a:pt x="1297762" y="9525"/>
                </a:moveTo>
                <a:lnTo>
                  <a:pt x="1292999" y="9525"/>
                </a:lnTo>
                <a:lnTo>
                  <a:pt x="1288237" y="4762"/>
                </a:lnTo>
                <a:lnTo>
                  <a:pt x="1297762" y="4762"/>
                </a:lnTo>
                <a:lnTo>
                  <a:pt x="1297762" y="9525"/>
                </a:lnTo>
                <a:close/>
              </a:path>
              <a:path w="1297939" h="472439">
                <a:moveTo>
                  <a:pt x="9525" y="467233"/>
                </a:moveTo>
                <a:lnTo>
                  <a:pt x="4762" y="462470"/>
                </a:lnTo>
                <a:lnTo>
                  <a:pt x="9525" y="462470"/>
                </a:lnTo>
                <a:lnTo>
                  <a:pt x="9525" y="467233"/>
                </a:lnTo>
                <a:close/>
              </a:path>
              <a:path w="1297939" h="472439">
                <a:moveTo>
                  <a:pt x="1288237" y="467233"/>
                </a:moveTo>
                <a:lnTo>
                  <a:pt x="9525" y="467233"/>
                </a:lnTo>
                <a:lnTo>
                  <a:pt x="9525" y="462470"/>
                </a:lnTo>
                <a:lnTo>
                  <a:pt x="1288237" y="462470"/>
                </a:lnTo>
                <a:lnTo>
                  <a:pt x="1288237" y="467233"/>
                </a:lnTo>
                <a:close/>
              </a:path>
              <a:path w="1297939" h="472439">
                <a:moveTo>
                  <a:pt x="1297762" y="467233"/>
                </a:moveTo>
                <a:lnTo>
                  <a:pt x="1288237" y="467233"/>
                </a:lnTo>
                <a:lnTo>
                  <a:pt x="1292999" y="462470"/>
                </a:lnTo>
                <a:lnTo>
                  <a:pt x="1297762" y="462470"/>
                </a:lnTo>
                <a:lnTo>
                  <a:pt x="1297762" y="467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151754" y="3814940"/>
            <a:ext cx="19050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500" y="3647935"/>
            <a:ext cx="6305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v	</a:t>
            </a:r>
            <a:r>
              <a:rPr dirty="0" sz="2400" b="1">
                <a:solidFill>
                  <a:srgbClr val="FF0000"/>
                </a:solidFill>
                <a:latin typeface="思源黑体 CN"/>
                <a:cs typeface="思源黑体 CN"/>
              </a:rPr>
              <a:t>＝</a:t>
            </a:r>
            <a:endParaRPr sz="2400">
              <a:latin typeface="思源黑体 CN"/>
              <a:cs typeface="思源黑体 C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11608" y="3900030"/>
            <a:ext cx="682625" cy="0"/>
          </a:xfrm>
          <a:custGeom>
            <a:avLst/>
            <a:gdLst/>
            <a:ahLst/>
            <a:cxnLst/>
            <a:rect l="l" t="t" r="r" b="b"/>
            <a:pathLst>
              <a:path w="682625" h="0">
                <a:moveTo>
                  <a:pt x="0" y="0"/>
                </a:moveTo>
                <a:lnTo>
                  <a:pt x="682459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83211" y="3821493"/>
            <a:ext cx="546735" cy="472440"/>
          </a:xfrm>
          <a:custGeom>
            <a:avLst/>
            <a:gdLst/>
            <a:ahLst/>
            <a:cxnLst/>
            <a:rect l="l" t="t" r="r" b="b"/>
            <a:pathLst>
              <a:path w="546734" h="472439">
                <a:moveTo>
                  <a:pt x="546290" y="471995"/>
                </a:moveTo>
                <a:lnTo>
                  <a:pt x="0" y="471995"/>
                </a:lnTo>
                <a:lnTo>
                  <a:pt x="0" y="0"/>
                </a:lnTo>
                <a:lnTo>
                  <a:pt x="546290" y="0"/>
                </a:lnTo>
                <a:lnTo>
                  <a:pt x="54629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2470"/>
                </a:lnTo>
                <a:lnTo>
                  <a:pt x="4762" y="462470"/>
                </a:lnTo>
                <a:lnTo>
                  <a:pt x="9525" y="467233"/>
                </a:lnTo>
                <a:lnTo>
                  <a:pt x="546290" y="467233"/>
                </a:lnTo>
                <a:lnTo>
                  <a:pt x="546290" y="471995"/>
                </a:lnTo>
                <a:close/>
              </a:path>
              <a:path w="546734" h="4724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46734" h="472439">
                <a:moveTo>
                  <a:pt x="53676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36765" y="4762"/>
                </a:lnTo>
                <a:lnTo>
                  <a:pt x="536765" y="9525"/>
                </a:lnTo>
                <a:close/>
              </a:path>
              <a:path w="546734" h="472439">
                <a:moveTo>
                  <a:pt x="536765" y="467233"/>
                </a:moveTo>
                <a:lnTo>
                  <a:pt x="536765" y="4762"/>
                </a:lnTo>
                <a:lnTo>
                  <a:pt x="541528" y="9525"/>
                </a:lnTo>
                <a:lnTo>
                  <a:pt x="546290" y="9525"/>
                </a:lnTo>
                <a:lnTo>
                  <a:pt x="546290" y="462470"/>
                </a:lnTo>
                <a:lnTo>
                  <a:pt x="541528" y="462470"/>
                </a:lnTo>
                <a:lnTo>
                  <a:pt x="536765" y="467233"/>
                </a:lnTo>
                <a:close/>
              </a:path>
              <a:path w="546734" h="472439">
                <a:moveTo>
                  <a:pt x="546290" y="9525"/>
                </a:moveTo>
                <a:lnTo>
                  <a:pt x="541528" y="9525"/>
                </a:lnTo>
                <a:lnTo>
                  <a:pt x="536765" y="4762"/>
                </a:lnTo>
                <a:lnTo>
                  <a:pt x="546290" y="4762"/>
                </a:lnTo>
                <a:lnTo>
                  <a:pt x="546290" y="9525"/>
                </a:lnTo>
                <a:close/>
              </a:path>
              <a:path w="546734" h="472439">
                <a:moveTo>
                  <a:pt x="9525" y="467233"/>
                </a:moveTo>
                <a:lnTo>
                  <a:pt x="4762" y="462470"/>
                </a:lnTo>
                <a:lnTo>
                  <a:pt x="9525" y="462470"/>
                </a:lnTo>
                <a:lnTo>
                  <a:pt x="9525" y="467233"/>
                </a:lnTo>
                <a:close/>
              </a:path>
              <a:path w="546734" h="472439">
                <a:moveTo>
                  <a:pt x="536765" y="467233"/>
                </a:moveTo>
                <a:lnTo>
                  <a:pt x="9525" y="467233"/>
                </a:lnTo>
                <a:lnTo>
                  <a:pt x="9525" y="462470"/>
                </a:lnTo>
                <a:lnTo>
                  <a:pt x="536765" y="462470"/>
                </a:lnTo>
                <a:lnTo>
                  <a:pt x="536765" y="467233"/>
                </a:lnTo>
                <a:close/>
              </a:path>
              <a:path w="546734" h="472439">
                <a:moveTo>
                  <a:pt x="546290" y="467233"/>
                </a:moveTo>
                <a:lnTo>
                  <a:pt x="536765" y="467233"/>
                </a:lnTo>
                <a:lnTo>
                  <a:pt x="541528" y="462470"/>
                </a:lnTo>
                <a:lnTo>
                  <a:pt x="546290" y="462470"/>
                </a:lnTo>
                <a:lnTo>
                  <a:pt x="546290" y="467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166713" y="3932301"/>
            <a:ext cx="124460" cy="382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75858" y="3387394"/>
            <a:ext cx="746125" cy="472440"/>
          </a:xfrm>
          <a:custGeom>
            <a:avLst/>
            <a:gdLst/>
            <a:ahLst/>
            <a:cxnLst/>
            <a:rect l="l" t="t" r="r" b="b"/>
            <a:pathLst>
              <a:path w="746125" h="472439">
                <a:moveTo>
                  <a:pt x="745655" y="471995"/>
                </a:moveTo>
                <a:lnTo>
                  <a:pt x="0" y="471995"/>
                </a:lnTo>
                <a:lnTo>
                  <a:pt x="0" y="0"/>
                </a:lnTo>
                <a:lnTo>
                  <a:pt x="745655" y="0"/>
                </a:lnTo>
                <a:lnTo>
                  <a:pt x="74565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2470"/>
                </a:lnTo>
                <a:lnTo>
                  <a:pt x="4762" y="462470"/>
                </a:lnTo>
                <a:lnTo>
                  <a:pt x="9525" y="467233"/>
                </a:lnTo>
                <a:lnTo>
                  <a:pt x="745655" y="467233"/>
                </a:lnTo>
                <a:lnTo>
                  <a:pt x="745655" y="471995"/>
                </a:lnTo>
                <a:close/>
              </a:path>
              <a:path w="746125" h="4724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46125" h="472439">
                <a:moveTo>
                  <a:pt x="73613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36130" y="4762"/>
                </a:lnTo>
                <a:lnTo>
                  <a:pt x="736130" y="9525"/>
                </a:lnTo>
                <a:close/>
              </a:path>
              <a:path w="746125" h="472439">
                <a:moveTo>
                  <a:pt x="736130" y="467233"/>
                </a:moveTo>
                <a:lnTo>
                  <a:pt x="736130" y="4762"/>
                </a:lnTo>
                <a:lnTo>
                  <a:pt x="740892" y="9525"/>
                </a:lnTo>
                <a:lnTo>
                  <a:pt x="745655" y="9525"/>
                </a:lnTo>
                <a:lnTo>
                  <a:pt x="745655" y="462470"/>
                </a:lnTo>
                <a:lnTo>
                  <a:pt x="740892" y="462470"/>
                </a:lnTo>
                <a:lnTo>
                  <a:pt x="736130" y="467233"/>
                </a:lnTo>
                <a:close/>
              </a:path>
              <a:path w="746125" h="472439">
                <a:moveTo>
                  <a:pt x="745655" y="9525"/>
                </a:moveTo>
                <a:lnTo>
                  <a:pt x="740892" y="9525"/>
                </a:lnTo>
                <a:lnTo>
                  <a:pt x="736130" y="4762"/>
                </a:lnTo>
                <a:lnTo>
                  <a:pt x="745655" y="4762"/>
                </a:lnTo>
                <a:lnTo>
                  <a:pt x="745655" y="9525"/>
                </a:lnTo>
                <a:close/>
              </a:path>
              <a:path w="746125" h="472439">
                <a:moveTo>
                  <a:pt x="9525" y="467233"/>
                </a:moveTo>
                <a:lnTo>
                  <a:pt x="4762" y="462470"/>
                </a:lnTo>
                <a:lnTo>
                  <a:pt x="9525" y="462470"/>
                </a:lnTo>
                <a:lnTo>
                  <a:pt x="9525" y="467233"/>
                </a:lnTo>
                <a:close/>
              </a:path>
              <a:path w="746125" h="472439">
                <a:moveTo>
                  <a:pt x="736130" y="467233"/>
                </a:moveTo>
                <a:lnTo>
                  <a:pt x="9525" y="467233"/>
                </a:lnTo>
                <a:lnTo>
                  <a:pt x="9525" y="462470"/>
                </a:lnTo>
                <a:lnTo>
                  <a:pt x="736130" y="462470"/>
                </a:lnTo>
                <a:lnTo>
                  <a:pt x="736130" y="467233"/>
                </a:lnTo>
                <a:close/>
              </a:path>
              <a:path w="746125" h="472439">
                <a:moveTo>
                  <a:pt x="745655" y="467233"/>
                </a:moveTo>
                <a:lnTo>
                  <a:pt x="736130" y="467233"/>
                </a:lnTo>
                <a:lnTo>
                  <a:pt x="740892" y="462470"/>
                </a:lnTo>
                <a:lnTo>
                  <a:pt x="745655" y="462470"/>
                </a:lnTo>
                <a:lnTo>
                  <a:pt x="745655" y="4672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059360" y="3406762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45415" y="3573767"/>
            <a:ext cx="22352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10" b="1">
                <a:solidFill>
                  <a:srgbClr val="FF0000"/>
                </a:solidFill>
                <a:latin typeface="思源黑体 CN"/>
                <a:cs typeface="思源黑体 CN"/>
              </a:rPr>
              <a:t>额</a:t>
            </a:r>
            <a:endParaRPr sz="1550">
              <a:latin typeface="思源黑体 CN"/>
              <a:cs typeface="思源黑体 C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06776" y="2471039"/>
            <a:ext cx="586105" cy="697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700756" y="2491359"/>
            <a:ext cx="228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1">
                <a:latin typeface="Times New Roman"/>
                <a:cs typeface="Times New Roman"/>
              </a:rPr>
              <a:t>v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507716" y="2799016"/>
            <a:ext cx="171450" cy="2559050"/>
          </a:xfrm>
          <a:custGeom>
            <a:avLst/>
            <a:gdLst/>
            <a:ahLst/>
            <a:cxnLst/>
            <a:rect l="l" t="t" r="r" b="b"/>
            <a:pathLst>
              <a:path w="171450" h="2559050">
                <a:moveTo>
                  <a:pt x="18961" y="171157"/>
                </a:moveTo>
                <a:lnTo>
                  <a:pt x="0" y="152019"/>
                </a:lnTo>
                <a:lnTo>
                  <a:pt x="304" y="148717"/>
                </a:lnTo>
                <a:lnTo>
                  <a:pt x="1168" y="145503"/>
                </a:lnTo>
                <a:lnTo>
                  <a:pt x="2590" y="142506"/>
                </a:lnTo>
                <a:lnTo>
                  <a:pt x="85725" y="0"/>
                </a:lnTo>
                <a:lnTo>
                  <a:pt x="107777" y="37807"/>
                </a:lnTo>
                <a:lnTo>
                  <a:pt x="66675" y="37807"/>
                </a:lnTo>
                <a:lnTo>
                  <a:pt x="66662" y="108269"/>
                </a:lnTo>
                <a:lnTo>
                  <a:pt x="35496" y="161696"/>
                </a:lnTo>
                <a:lnTo>
                  <a:pt x="22275" y="170878"/>
                </a:lnTo>
                <a:lnTo>
                  <a:pt x="18961" y="171157"/>
                </a:lnTo>
                <a:close/>
              </a:path>
              <a:path w="171450" h="2559050">
                <a:moveTo>
                  <a:pt x="66675" y="108247"/>
                </a:moveTo>
                <a:lnTo>
                  <a:pt x="66675" y="37807"/>
                </a:lnTo>
                <a:lnTo>
                  <a:pt x="104775" y="37807"/>
                </a:lnTo>
                <a:lnTo>
                  <a:pt x="104775" y="47396"/>
                </a:lnTo>
                <a:lnTo>
                  <a:pt x="69265" y="47396"/>
                </a:lnTo>
                <a:lnTo>
                  <a:pt x="85718" y="75601"/>
                </a:lnTo>
                <a:lnTo>
                  <a:pt x="66675" y="108247"/>
                </a:lnTo>
                <a:close/>
              </a:path>
              <a:path w="171450" h="2559050">
                <a:moveTo>
                  <a:pt x="152476" y="171157"/>
                </a:moveTo>
                <a:lnTo>
                  <a:pt x="104775" y="108269"/>
                </a:lnTo>
                <a:lnTo>
                  <a:pt x="104775" y="37807"/>
                </a:lnTo>
                <a:lnTo>
                  <a:pt x="107777" y="37807"/>
                </a:lnTo>
                <a:lnTo>
                  <a:pt x="168846" y="142506"/>
                </a:lnTo>
                <a:lnTo>
                  <a:pt x="170268" y="145503"/>
                </a:lnTo>
                <a:lnTo>
                  <a:pt x="171145" y="148717"/>
                </a:lnTo>
                <a:lnTo>
                  <a:pt x="171450" y="152019"/>
                </a:lnTo>
                <a:lnTo>
                  <a:pt x="171170" y="155333"/>
                </a:lnTo>
                <a:lnTo>
                  <a:pt x="152476" y="171157"/>
                </a:lnTo>
                <a:close/>
              </a:path>
              <a:path w="171450" h="2559050">
                <a:moveTo>
                  <a:pt x="85718" y="75601"/>
                </a:moveTo>
                <a:lnTo>
                  <a:pt x="69265" y="47396"/>
                </a:lnTo>
                <a:lnTo>
                  <a:pt x="102171" y="47396"/>
                </a:lnTo>
                <a:lnTo>
                  <a:pt x="85718" y="75601"/>
                </a:lnTo>
                <a:close/>
              </a:path>
              <a:path w="171450" h="2559050">
                <a:moveTo>
                  <a:pt x="104775" y="108269"/>
                </a:moveTo>
                <a:lnTo>
                  <a:pt x="85718" y="75601"/>
                </a:lnTo>
                <a:lnTo>
                  <a:pt x="102171" y="47396"/>
                </a:lnTo>
                <a:lnTo>
                  <a:pt x="104775" y="47396"/>
                </a:lnTo>
                <a:lnTo>
                  <a:pt x="104775" y="108269"/>
                </a:lnTo>
                <a:close/>
              </a:path>
              <a:path w="171450" h="2559050">
                <a:moveTo>
                  <a:pt x="104775" y="2559050"/>
                </a:moveTo>
                <a:lnTo>
                  <a:pt x="66675" y="2559050"/>
                </a:lnTo>
                <a:lnTo>
                  <a:pt x="66675" y="108247"/>
                </a:lnTo>
                <a:lnTo>
                  <a:pt x="85718" y="75601"/>
                </a:lnTo>
                <a:lnTo>
                  <a:pt x="104762" y="108247"/>
                </a:lnTo>
                <a:lnTo>
                  <a:pt x="104775" y="255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183731" y="4758308"/>
            <a:ext cx="153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1"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77566" y="4848478"/>
            <a:ext cx="3698875" cy="171450"/>
          </a:xfrm>
          <a:custGeom>
            <a:avLst/>
            <a:gdLst/>
            <a:ahLst/>
            <a:cxnLst/>
            <a:rect l="l" t="t" r="r" b="b"/>
            <a:pathLst>
              <a:path w="3698875" h="171450">
                <a:moveTo>
                  <a:pt x="3623261" y="85718"/>
                </a:moveTo>
                <a:lnTo>
                  <a:pt x="3537165" y="35496"/>
                </a:lnTo>
                <a:lnTo>
                  <a:pt x="3527717" y="18961"/>
                </a:lnTo>
                <a:lnTo>
                  <a:pt x="3528021" y="15659"/>
                </a:lnTo>
                <a:lnTo>
                  <a:pt x="3546843" y="0"/>
                </a:lnTo>
                <a:lnTo>
                  <a:pt x="3550157" y="304"/>
                </a:lnTo>
                <a:lnTo>
                  <a:pt x="3553358" y="1168"/>
                </a:lnTo>
                <a:lnTo>
                  <a:pt x="3556368" y="2590"/>
                </a:lnTo>
                <a:lnTo>
                  <a:pt x="3666219" y="66675"/>
                </a:lnTo>
                <a:lnTo>
                  <a:pt x="3661067" y="66675"/>
                </a:lnTo>
                <a:lnTo>
                  <a:pt x="3661067" y="69265"/>
                </a:lnTo>
                <a:lnTo>
                  <a:pt x="3651465" y="69265"/>
                </a:lnTo>
                <a:lnTo>
                  <a:pt x="3623261" y="85718"/>
                </a:lnTo>
                <a:close/>
              </a:path>
              <a:path w="3698875" h="171450">
                <a:moveTo>
                  <a:pt x="3590592" y="104775"/>
                </a:moveTo>
                <a:lnTo>
                  <a:pt x="0" y="104775"/>
                </a:lnTo>
                <a:lnTo>
                  <a:pt x="0" y="66675"/>
                </a:lnTo>
                <a:lnTo>
                  <a:pt x="3590614" y="66675"/>
                </a:lnTo>
                <a:lnTo>
                  <a:pt x="3623261" y="85718"/>
                </a:lnTo>
                <a:lnTo>
                  <a:pt x="3590592" y="104775"/>
                </a:lnTo>
                <a:close/>
              </a:path>
              <a:path w="3698875" h="171450">
                <a:moveTo>
                  <a:pt x="3666214" y="104775"/>
                </a:moveTo>
                <a:lnTo>
                  <a:pt x="3661067" y="104775"/>
                </a:lnTo>
                <a:lnTo>
                  <a:pt x="3661067" y="66675"/>
                </a:lnTo>
                <a:lnTo>
                  <a:pt x="3666219" y="66675"/>
                </a:lnTo>
                <a:lnTo>
                  <a:pt x="3698875" y="85725"/>
                </a:lnTo>
                <a:lnTo>
                  <a:pt x="3666214" y="104775"/>
                </a:lnTo>
                <a:close/>
              </a:path>
              <a:path w="3698875" h="171450">
                <a:moveTo>
                  <a:pt x="3651465" y="102171"/>
                </a:moveTo>
                <a:lnTo>
                  <a:pt x="3623261" y="85718"/>
                </a:lnTo>
                <a:lnTo>
                  <a:pt x="3651465" y="69265"/>
                </a:lnTo>
                <a:lnTo>
                  <a:pt x="3651465" y="102171"/>
                </a:lnTo>
                <a:close/>
              </a:path>
              <a:path w="3698875" h="171450">
                <a:moveTo>
                  <a:pt x="3661067" y="102171"/>
                </a:moveTo>
                <a:lnTo>
                  <a:pt x="3651465" y="102171"/>
                </a:lnTo>
                <a:lnTo>
                  <a:pt x="3651465" y="69265"/>
                </a:lnTo>
                <a:lnTo>
                  <a:pt x="3661067" y="69265"/>
                </a:lnTo>
                <a:lnTo>
                  <a:pt x="3661067" y="102171"/>
                </a:lnTo>
                <a:close/>
              </a:path>
              <a:path w="3698875" h="171450">
                <a:moveTo>
                  <a:pt x="3546843" y="171450"/>
                </a:moveTo>
                <a:lnTo>
                  <a:pt x="3527717" y="152476"/>
                </a:lnTo>
                <a:lnTo>
                  <a:pt x="3527983" y="149174"/>
                </a:lnTo>
                <a:lnTo>
                  <a:pt x="3623271" y="85725"/>
                </a:lnTo>
                <a:lnTo>
                  <a:pt x="3651465" y="102171"/>
                </a:lnTo>
                <a:lnTo>
                  <a:pt x="3661067" y="102171"/>
                </a:lnTo>
                <a:lnTo>
                  <a:pt x="3661067" y="104775"/>
                </a:lnTo>
                <a:lnTo>
                  <a:pt x="3666214" y="104775"/>
                </a:lnTo>
                <a:lnTo>
                  <a:pt x="3556368" y="168846"/>
                </a:lnTo>
                <a:lnTo>
                  <a:pt x="3553358" y="170268"/>
                </a:lnTo>
                <a:lnTo>
                  <a:pt x="3550157" y="171145"/>
                </a:lnTo>
                <a:lnTo>
                  <a:pt x="3546843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268956" y="4789106"/>
            <a:ext cx="281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76322" y="3362693"/>
            <a:ext cx="1478915" cy="1549400"/>
          </a:xfrm>
          <a:custGeom>
            <a:avLst/>
            <a:gdLst/>
            <a:ahLst/>
            <a:cxnLst/>
            <a:rect l="l" t="t" r="r" b="b"/>
            <a:pathLst>
              <a:path w="1478914" h="1549400">
                <a:moveTo>
                  <a:pt x="1478610" y="50800"/>
                </a:moveTo>
                <a:lnTo>
                  <a:pt x="1111148" y="50800"/>
                </a:lnTo>
                <a:lnTo>
                  <a:pt x="1130427" y="38100"/>
                </a:lnTo>
                <a:lnTo>
                  <a:pt x="1168907" y="38100"/>
                </a:lnTo>
                <a:lnTo>
                  <a:pt x="1188110" y="25400"/>
                </a:lnTo>
                <a:lnTo>
                  <a:pt x="1226464" y="25400"/>
                </a:lnTo>
                <a:lnTo>
                  <a:pt x="1245615" y="12700"/>
                </a:lnTo>
                <a:lnTo>
                  <a:pt x="1322031" y="12700"/>
                </a:lnTo>
                <a:lnTo>
                  <a:pt x="1360030" y="0"/>
                </a:lnTo>
                <a:lnTo>
                  <a:pt x="1473441" y="0"/>
                </a:lnTo>
                <a:lnTo>
                  <a:pt x="1478610" y="50800"/>
                </a:lnTo>
                <a:close/>
              </a:path>
              <a:path w="1478914" h="1549400">
                <a:moveTo>
                  <a:pt x="1403299" y="63500"/>
                </a:moveTo>
                <a:lnTo>
                  <a:pt x="1053236" y="63500"/>
                </a:lnTo>
                <a:lnTo>
                  <a:pt x="1072553" y="50800"/>
                </a:lnTo>
                <a:lnTo>
                  <a:pt x="1441005" y="50800"/>
                </a:lnTo>
                <a:lnTo>
                  <a:pt x="1403299" y="63500"/>
                </a:lnTo>
                <a:close/>
              </a:path>
              <a:path w="1478914" h="1549400">
                <a:moveTo>
                  <a:pt x="1291196" y="76200"/>
                </a:moveTo>
                <a:lnTo>
                  <a:pt x="1014552" y="76200"/>
                </a:lnTo>
                <a:lnTo>
                  <a:pt x="1033894" y="63500"/>
                </a:lnTo>
                <a:lnTo>
                  <a:pt x="1310043" y="63500"/>
                </a:lnTo>
                <a:lnTo>
                  <a:pt x="1291196" y="76200"/>
                </a:lnTo>
                <a:close/>
              </a:path>
              <a:path w="1478914" h="1549400">
                <a:moveTo>
                  <a:pt x="1142974" y="101600"/>
                </a:moveTo>
                <a:lnTo>
                  <a:pt x="955890" y="101600"/>
                </a:lnTo>
                <a:lnTo>
                  <a:pt x="975817" y="88900"/>
                </a:lnTo>
                <a:lnTo>
                  <a:pt x="995184" y="76200"/>
                </a:lnTo>
                <a:lnTo>
                  <a:pt x="1217244" y="76200"/>
                </a:lnTo>
                <a:lnTo>
                  <a:pt x="1198397" y="88900"/>
                </a:lnTo>
                <a:lnTo>
                  <a:pt x="1161834" y="88900"/>
                </a:lnTo>
                <a:lnTo>
                  <a:pt x="1142974" y="101600"/>
                </a:lnTo>
                <a:close/>
              </a:path>
              <a:path w="1478914" h="1549400">
                <a:moveTo>
                  <a:pt x="1050988" y="127000"/>
                </a:moveTo>
                <a:lnTo>
                  <a:pt x="898245" y="127000"/>
                </a:lnTo>
                <a:lnTo>
                  <a:pt x="937044" y="101600"/>
                </a:lnTo>
                <a:lnTo>
                  <a:pt x="1106589" y="101600"/>
                </a:lnTo>
                <a:lnTo>
                  <a:pt x="1087729" y="114300"/>
                </a:lnTo>
                <a:lnTo>
                  <a:pt x="1069835" y="114300"/>
                </a:lnTo>
                <a:lnTo>
                  <a:pt x="1050988" y="127000"/>
                </a:lnTo>
                <a:close/>
              </a:path>
              <a:path w="1478914" h="1549400">
                <a:moveTo>
                  <a:pt x="342417" y="622300"/>
                </a:moveTo>
                <a:lnTo>
                  <a:pt x="273977" y="622300"/>
                </a:lnTo>
                <a:lnTo>
                  <a:pt x="281558" y="609600"/>
                </a:lnTo>
                <a:lnTo>
                  <a:pt x="289305" y="596900"/>
                </a:lnTo>
                <a:lnTo>
                  <a:pt x="297192" y="584200"/>
                </a:lnTo>
                <a:lnTo>
                  <a:pt x="305346" y="571500"/>
                </a:lnTo>
                <a:lnTo>
                  <a:pt x="321843" y="558800"/>
                </a:lnTo>
                <a:lnTo>
                  <a:pt x="338874" y="533400"/>
                </a:lnTo>
                <a:lnTo>
                  <a:pt x="356400" y="508000"/>
                </a:lnTo>
                <a:lnTo>
                  <a:pt x="373964" y="495300"/>
                </a:lnTo>
                <a:lnTo>
                  <a:pt x="392823" y="469900"/>
                </a:lnTo>
                <a:lnTo>
                  <a:pt x="411645" y="457200"/>
                </a:lnTo>
                <a:lnTo>
                  <a:pt x="430834" y="444500"/>
                </a:lnTo>
                <a:lnTo>
                  <a:pt x="450354" y="419100"/>
                </a:lnTo>
                <a:lnTo>
                  <a:pt x="470166" y="406400"/>
                </a:lnTo>
                <a:lnTo>
                  <a:pt x="490258" y="381000"/>
                </a:lnTo>
                <a:lnTo>
                  <a:pt x="551751" y="342900"/>
                </a:lnTo>
                <a:lnTo>
                  <a:pt x="572554" y="317500"/>
                </a:lnTo>
                <a:lnTo>
                  <a:pt x="698334" y="241300"/>
                </a:lnTo>
                <a:lnTo>
                  <a:pt x="780643" y="190500"/>
                </a:lnTo>
                <a:lnTo>
                  <a:pt x="820635" y="165100"/>
                </a:lnTo>
                <a:lnTo>
                  <a:pt x="859447" y="139700"/>
                </a:lnTo>
                <a:lnTo>
                  <a:pt x="878293" y="127000"/>
                </a:lnTo>
                <a:lnTo>
                  <a:pt x="1033144" y="127000"/>
                </a:lnTo>
                <a:lnTo>
                  <a:pt x="1014285" y="139700"/>
                </a:lnTo>
                <a:lnTo>
                  <a:pt x="996492" y="139700"/>
                </a:lnTo>
                <a:lnTo>
                  <a:pt x="977645" y="152400"/>
                </a:lnTo>
                <a:lnTo>
                  <a:pt x="959865" y="152400"/>
                </a:lnTo>
                <a:lnTo>
                  <a:pt x="941019" y="165100"/>
                </a:lnTo>
                <a:lnTo>
                  <a:pt x="941565" y="165100"/>
                </a:lnTo>
                <a:lnTo>
                  <a:pt x="922718" y="177800"/>
                </a:lnTo>
                <a:lnTo>
                  <a:pt x="904963" y="177800"/>
                </a:lnTo>
                <a:lnTo>
                  <a:pt x="886104" y="190500"/>
                </a:lnTo>
                <a:lnTo>
                  <a:pt x="886561" y="190500"/>
                </a:lnTo>
                <a:lnTo>
                  <a:pt x="848194" y="215900"/>
                </a:lnTo>
                <a:lnTo>
                  <a:pt x="848474" y="215900"/>
                </a:lnTo>
                <a:lnTo>
                  <a:pt x="828840" y="228600"/>
                </a:lnTo>
                <a:lnTo>
                  <a:pt x="829030" y="228600"/>
                </a:lnTo>
                <a:lnTo>
                  <a:pt x="809155" y="241300"/>
                </a:lnTo>
                <a:lnTo>
                  <a:pt x="789470" y="241300"/>
                </a:lnTo>
                <a:lnTo>
                  <a:pt x="769175" y="254000"/>
                </a:lnTo>
                <a:lnTo>
                  <a:pt x="769416" y="254000"/>
                </a:lnTo>
                <a:lnTo>
                  <a:pt x="748957" y="266700"/>
                </a:lnTo>
                <a:lnTo>
                  <a:pt x="749198" y="266700"/>
                </a:lnTo>
                <a:lnTo>
                  <a:pt x="728637" y="279400"/>
                </a:lnTo>
                <a:lnTo>
                  <a:pt x="728878" y="279400"/>
                </a:lnTo>
                <a:lnTo>
                  <a:pt x="708228" y="292100"/>
                </a:lnTo>
                <a:lnTo>
                  <a:pt x="708482" y="292100"/>
                </a:lnTo>
                <a:lnTo>
                  <a:pt x="687768" y="304800"/>
                </a:lnTo>
                <a:lnTo>
                  <a:pt x="688047" y="304800"/>
                </a:lnTo>
                <a:lnTo>
                  <a:pt x="667308" y="330200"/>
                </a:lnTo>
                <a:lnTo>
                  <a:pt x="667588" y="330200"/>
                </a:lnTo>
                <a:lnTo>
                  <a:pt x="646861" y="342900"/>
                </a:lnTo>
                <a:lnTo>
                  <a:pt x="647153" y="342900"/>
                </a:lnTo>
                <a:lnTo>
                  <a:pt x="626478" y="355600"/>
                </a:lnTo>
                <a:lnTo>
                  <a:pt x="626783" y="355600"/>
                </a:lnTo>
                <a:lnTo>
                  <a:pt x="606183" y="368300"/>
                </a:lnTo>
                <a:lnTo>
                  <a:pt x="606501" y="368300"/>
                </a:lnTo>
                <a:lnTo>
                  <a:pt x="586003" y="381000"/>
                </a:lnTo>
                <a:lnTo>
                  <a:pt x="586333" y="381000"/>
                </a:lnTo>
                <a:lnTo>
                  <a:pt x="565988" y="393700"/>
                </a:lnTo>
                <a:lnTo>
                  <a:pt x="566318" y="393700"/>
                </a:lnTo>
                <a:lnTo>
                  <a:pt x="546150" y="419100"/>
                </a:lnTo>
                <a:lnTo>
                  <a:pt x="546506" y="419100"/>
                </a:lnTo>
                <a:lnTo>
                  <a:pt x="526541" y="431800"/>
                </a:lnTo>
                <a:lnTo>
                  <a:pt x="526910" y="431800"/>
                </a:lnTo>
                <a:lnTo>
                  <a:pt x="507187" y="444500"/>
                </a:lnTo>
                <a:lnTo>
                  <a:pt x="507555" y="444500"/>
                </a:lnTo>
                <a:lnTo>
                  <a:pt x="497833" y="457200"/>
                </a:lnTo>
                <a:lnTo>
                  <a:pt x="488505" y="457200"/>
                </a:lnTo>
                <a:lnTo>
                  <a:pt x="469366" y="482600"/>
                </a:lnTo>
                <a:lnTo>
                  <a:pt x="469772" y="482600"/>
                </a:lnTo>
                <a:lnTo>
                  <a:pt x="450976" y="495300"/>
                </a:lnTo>
                <a:lnTo>
                  <a:pt x="451383" y="495300"/>
                </a:lnTo>
                <a:lnTo>
                  <a:pt x="432968" y="520700"/>
                </a:lnTo>
                <a:lnTo>
                  <a:pt x="433387" y="520700"/>
                </a:lnTo>
                <a:lnTo>
                  <a:pt x="415378" y="533400"/>
                </a:lnTo>
                <a:lnTo>
                  <a:pt x="415810" y="533400"/>
                </a:lnTo>
                <a:lnTo>
                  <a:pt x="407028" y="546100"/>
                </a:lnTo>
                <a:lnTo>
                  <a:pt x="398691" y="546100"/>
                </a:lnTo>
                <a:lnTo>
                  <a:pt x="381596" y="571500"/>
                </a:lnTo>
                <a:lnTo>
                  <a:pt x="382054" y="571500"/>
                </a:lnTo>
                <a:lnTo>
                  <a:pt x="365467" y="584200"/>
                </a:lnTo>
                <a:lnTo>
                  <a:pt x="365925" y="584200"/>
                </a:lnTo>
                <a:lnTo>
                  <a:pt x="349884" y="609600"/>
                </a:lnTo>
                <a:lnTo>
                  <a:pt x="350227" y="609600"/>
                </a:lnTo>
                <a:lnTo>
                  <a:pt x="342417" y="622300"/>
                </a:lnTo>
                <a:close/>
              </a:path>
              <a:path w="1478914" h="1549400">
                <a:moveTo>
                  <a:pt x="488111" y="469900"/>
                </a:moveTo>
                <a:lnTo>
                  <a:pt x="488505" y="457200"/>
                </a:lnTo>
                <a:lnTo>
                  <a:pt x="497833" y="457200"/>
                </a:lnTo>
                <a:lnTo>
                  <a:pt x="488111" y="469900"/>
                </a:lnTo>
                <a:close/>
              </a:path>
              <a:path w="1478914" h="1549400">
                <a:moveTo>
                  <a:pt x="398246" y="558800"/>
                </a:moveTo>
                <a:lnTo>
                  <a:pt x="398691" y="546100"/>
                </a:lnTo>
                <a:lnTo>
                  <a:pt x="407028" y="546100"/>
                </a:lnTo>
                <a:lnTo>
                  <a:pt x="398246" y="558800"/>
                </a:lnTo>
                <a:close/>
              </a:path>
              <a:path w="1478914" h="1549400">
                <a:moveTo>
                  <a:pt x="281279" y="711200"/>
                </a:moveTo>
                <a:lnTo>
                  <a:pt x="219113" y="711200"/>
                </a:lnTo>
                <a:lnTo>
                  <a:pt x="225450" y="698500"/>
                </a:lnTo>
                <a:lnTo>
                  <a:pt x="245275" y="660400"/>
                </a:lnTo>
                <a:lnTo>
                  <a:pt x="266547" y="622300"/>
                </a:lnTo>
                <a:lnTo>
                  <a:pt x="342658" y="622300"/>
                </a:lnTo>
                <a:lnTo>
                  <a:pt x="335000" y="635000"/>
                </a:lnTo>
                <a:lnTo>
                  <a:pt x="327952" y="635000"/>
                </a:lnTo>
                <a:lnTo>
                  <a:pt x="320598" y="647700"/>
                </a:lnTo>
                <a:lnTo>
                  <a:pt x="320840" y="647700"/>
                </a:lnTo>
                <a:lnTo>
                  <a:pt x="313651" y="660400"/>
                </a:lnTo>
                <a:lnTo>
                  <a:pt x="313880" y="660400"/>
                </a:lnTo>
                <a:lnTo>
                  <a:pt x="306857" y="673100"/>
                </a:lnTo>
                <a:lnTo>
                  <a:pt x="307085" y="673100"/>
                </a:lnTo>
                <a:lnTo>
                  <a:pt x="300227" y="685800"/>
                </a:lnTo>
                <a:lnTo>
                  <a:pt x="294004" y="685800"/>
                </a:lnTo>
                <a:lnTo>
                  <a:pt x="287464" y="698500"/>
                </a:lnTo>
                <a:lnTo>
                  <a:pt x="287680" y="698500"/>
                </a:lnTo>
                <a:lnTo>
                  <a:pt x="281279" y="711200"/>
                </a:lnTo>
                <a:close/>
              </a:path>
              <a:path w="1478914" h="1549400">
                <a:moveTo>
                  <a:pt x="56451" y="1549400"/>
                </a:moveTo>
                <a:lnTo>
                  <a:pt x="0" y="1536700"/>
                </a:lnTo>
                <a:lnTo>
                  <a:pt x="9461" y="1485900"/>
                </a:lnTo>
                <a:lnTo>
                  <a:pt x="19062" y="1422400"/>
                </a:lnTo>
                <a:lnTo>
                  <a:pt x="28943" y="1358900"/>
                </a:lnTo>
                <a:lnTo>
                  <a:pt x="39217" y="1308100"/>
                </a:lnTo>
                <a:lnTo>
                  <a:pt x="44564" y="1270000"/>
                </a:lnTo>
                <a:lnTo>
                  <a:pt x="50063" y="1244600"/>
                </a:lnTo>
                <a:lnTo>
                  <a:pt x="55727" y="1219200"/>
                </a:lnTo>
                <a:lnTo>
                  <a:pt x="61582" y="1181100"/>
                </a:lnTo>
                <a:lnTo>
                  <a:pt x="67640" y="1155700"/>
                </a:lnTo>
                <a:lnTo>
                  <a:pt x="73926" y="1130300"/>
                </a:lnTo>
                <a:lnTo>
                  <a:pt x="80454" y="1092200"/>
                </a:lnTo>
                <a:lnTo>
                  <a:pt x="94284" y="1041400"/>
                </a:lnTo>
                <a:lnTo>
                  <a:pt x="109283" y="990600"/>
                </a:lnTo>
                <a:lnTo>
                  <a:pt x="117271" y="965200"/>
                </a:lnTo>
                <a:lnTo>
                  <a:pt x="125602" y="927100"/>
                </a:lnTo>
                <a:lnTo>
                  <a:pt x="143382" y="876300"/>
                </a:lnTo>
                <a:lnTo>
                  <a:pt x="162763" y="825500"/>
                </a:lnTo>
                <a:lnTo>
                  <a:pt x="183883" y="774700"/>
                </a:lnTo>
                <a:lnTo>
                  <a:pt x="206844" y="723900"/>
                </a:lnTo>
                <a:lnTo>
                  <a:pt x="212915" y="711200"/>
                </a:lnTo>
                <a:lnTo>
                  <a:pt x="281470" y="711200"/>
                </a:lnTo>
                <a:lnTo>
                  <a:pt x="275196" y="723900"/>
                </a:lnTo>
                <a:lnTo>
                  <a:pt x="275386" y="723900"/>
                </a:lnTo>
                <a:lnTo>
                  <a:pt x="269239" y="736600"/>
                </a:lnTo>
                <a:lnTo>
                  <a:pt x="269417" y="736600"/>
                </a:lnTo>
                <a:lnTo>
                  <a:pt x="263397" y="749300"/>
                </a:lnTo>
                <a:lnTo>
                  <a:pt x="257898" y="749300"/>
                </a:lnTo>
                <a:lnTo>
                  <a:pt x="246456" y="774700"/>
                </a:lnTo>
                <a:lnTo>
                  <a:pt x="246748" y="774700"/>
                </a:lnTo>
                <a:lnTo>
                  <a:pt x="235775" y="800100"/>
                </a:lnTo>
                <a:lnTo>
                  <a:pt x="236029" y="800100"/>
                </a:lnTo>
                <a:lnTo>
                  <a:pt x="225501" y="825500"/>
                </a:lnTo>
                <a:lnTo>
                  <a:pt x="225742" y="825500"/>
                </a:lnTo>
                <a:lnTo>
                  <a:pt x="215633" y="850900"/>
                </a:lnTo>
                <a:lnTo>
                  <a:pt x="215849" y="850900"/>
                </a:lnTo>
                <a:lnTo>
                  <a:pt x="206171" y="876300"/>
                </a:lnTo>
                <a:lnTo>
                  <a:pt x="206362" y="876300"/>
                </a:lnTo>
                <a:lnTo>
                  <a:pt x="197065" y="901700"/>
                </a:lnTo>
                <a:lnTo>
                  <a:pt x="197243" y="901700"/>
                </a:lnTo>
                <a:lnTo>
                  <a:pt x="188328" y="927100"/>
                </a:lnTo>
                <a:lnTo>
                  <a:pt x="188480" y="927100"/>
                </a:lnTo>
                <a:lnTo>
                  <a:pt x="179946" y="952500"/>
                </a:lnTo>
                <a:lnTo>
                  <a:pt x="171881" y="977900"/>
                </a:lnTo>
                <a:lnTo>
                  <a:pt x="164134" y="1003300"/>
                </a:lnTo>
                <a:lnTo>
                  <a:pt x="156705" y="1028700"/>
                </a:lnTo>
                <a:lnTo>
                  <a:pt x="149542" y="1054100"/>
                </a:lnTo>
                <a:lnTo>
                  <a:pt x="142659" y="1079500"/>
                </a:lnTo>
                <a:lnTo>
                  <a:pt x="138264" y="1104900"/>
                </a:lnTo>
                <a:lnTo>
                  <a:pt x="136105" y="1104900"/>
                </a:lnTo>
                <a:lnTo>
                  <a:pt x="129641" y="1143000"/>
                </a:lnTo>
                <a:lnTo>
                  <a:pt x="123482" y="1168400"/>
                </a:lnTo>
                <a:lnTo>
                  <a:pt x="117525" y="1193800"/>
                </a:lnTo>
                <a:lnTo>
                  <a:pt x="111759" y="1219200"/>
                </a:lnTo>
                <a:lnTo>
                  <a:pt x="106171" y="1257300"/>
                </a:lnTo>
                <a:lnTo>
                  <a:pt x="100749" y="1282700"/>
                </a:lnTo>
                <a:lnTo>
                  <a:pt x="95465" y="1308100"/>
                </a:lnTo>
                <a:lnTo>
                  <a:pt x="85255" y="1371600"/>
                </a:lnTo>
                <a:lnTo>
                  <a:pt x="75450" y="1435100"/>
                </a:lnTo>
                <a:lnTo>
                  <a:pt x="65887" y="1485900"/>
                </a:lnTo>
                <a:lnTo>
                  <a:pt x="56451" y="1549400"/>
                </a:lnTo>
                <a:close/>
              </a:path>
              <a:path w="1478914" h="1549400">
                <a:moveTo>
                  <a:pt x="136029" y="1117600"/>
                </a:moveTo>
                <a:lnTo>
                  <a:pt x="136105" y="1104900"/>
                </a:lnTo>
                <a:lnTo>
                  <a:pt x="138264" y="1104900"/>
                </a:lnTo>
                <a:lnTo>
                  <a:pt x="136029" y="1117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7549946" y="3379851"/>
            <a:ext cx="2227580" cy="5403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26745" algn="l"/>
                <a:tab pos="948055" algn="l"/>
                <a:tab pos="1299210" algn="l"/>
              </a:tabLst>
            </a:pPr>
            <a:r>
              <a:rPr dirty="0" sz="3350" spc="-265" i="1">
                <a:latin typeface="Times New Roman"/>
                <a:cs typeface="Times New Roman"/>
              </a:rPr>
              <a:t>F</a:t>
            </a:r>
            <a:r>
              <a:rPr dirty="0" baseline="-24216" sz="2925" spc="30">
                <a:latin typeface="微软雅黑"/>
                <a:cs typeface="微软雅黑"/>
              </a:rPr>
              <a:t>牵	</a:t>
            </a:r>
            <a:r>
              <a:rPr dirty="0" sz="3350" spc="5">
                <a:latin typeface="Times New Roman"/>
                <a:cs typeface="Times New Roman"/>
              </a:rPr>
              <a:t>-	</a:t>
            </a:r>
            <a:r>
              <a:rPr dirty="0" sz="3350" spc="5" i="1">
                <a:latin typeface="Times New Roman"/>
                <a:cs typeface="Times New Roman"/>
              </a:rPr>
              <a:t>f	</a:t>
            </a:r>
            <a:r>
              <a:rPr dirty="0" sz="3350" spc="15">
                <a:latin typeface="Times New Roman"/>
                <a:cs typeface="Times New Roman"/>
              </a:rPr>
              <a:t>=</a:t>
            </a:r>
            <a:r>
              <a:rPr dirty="0" sz="3350" spc="229">
                <a:latin typeface="Times New Roman"/>
                <a:cs typeface="Times New Roman"/>
              </a:rPr>
              <a:t> </a:t>
            </a:r>
            <a:r>
              <a:rPr dirty="0" sz="3350" spc="20" i="1">
                <a:latin typeface="Times New Roman"/>
                <a:cs typeface="Times New Roman"/>
              </a:rPr>
              <a:t>ma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449819" y="3363976"/>
            <a:ext cx="2483485" cy="734060"/>
          </a:xfrm>
          <a:custGeom>
            <a:avLst/>
            <a:gdLst/>
            <a:ahLst/>
            <a:cxnLst/>
            <a:rect l="l" t="t" r="r" b="b"/>
            <a:pathLst>
              <a:path w="2483484" h="734060">
                <a:moveTo>
                  <a:pt x="2483104" y="733551"/>
                </a:moveTo>
                <a:lnTo>
                  <a:pt x="0" y="733551"/>
                </a:lnTo>
                <a:lnTo>
                  <a:pt x="0" y="0"/>
                </a:lnTo>
                <a:lnTo>
                  <a:pt x="2483104" y="0"/>
                </a:lnTo>
                <a:lnTo>
                  <a:pt x="2483104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708151"/>
                </a:lnTo>
                <a:lnTo>
                  <a:pt x="12700" y="708151"/>
                </a:lnTo>
                <a:lnTo>
                  <a:pt x="25400" y="720851"/>
                </a:lnTo>
                <a:lnTo>
                  <a:pt x="2483104" y="720851"/>
                </a:lnTo>
                <a:lnTo>
                  <a:pt x="2483104" y="733551"/>
                </a:lnTo>
                <a:close/>
              </a:path>
              <a:path w="2483484" h="73406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2483484" h="734060">
                <a:moveTo>
                  <a:pt x="2457704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2457704" y="12700"/>
                </a:lnTo>
                <a:lnTo>
                  <a:pt x="2457704" y="25400"/>
                </a:lnTo>
                <a:close/>
              </a:path>
              <a:path w="2483484" h="734060">
                <a:moveTo>
                  <a:pt x="2457704" y="720851"/>
                </a:moveTo>
                <a:lnTo>
                  <a:pt x="2457704" y="12700"/>
                </a:lnTo>
                <a:lnTo>
                  <a:pt x="2470404" y="25400"/>
                </a:lnTo>
                <a:lnTo>
                  <a:pt x="2483104" y="25400"/>
                </a:lnTo>
                <a:lnTo>
                  <a:pt x="2483104" y="708151"/>
                </a:lnTo>
                <a:lnTo>
                  <a:pt x="2470404" y="708151"/>
                </a:lnTo>
                <a:lnTo>
                  <a:pt x="2457704" y="720851"/>
                </a:lnTo>
                <a:close/>
              </a:path>
              <a:path w="2483484" h="734060">
                <a:moveTo>
                  <a:pt x="2483104" y="25400"/>
                </a:moveTo>
                <a:lnTo>
                  <a:pt x="2470404" y="25400"/>
                </a:lnTo>
                <a:lnTo>
                  <a:pt x="2457704" y="12700"/>
                </a:lnTo>
                <a:lnTo>
                  <a:pt x="2483104" y="12700"/>
                </a:lnTo>
                <a:lnTo>
                  <a:pt x="2483104" y="25400"/>
                </a:lnTo>
                <a:close/>
              </a:path>
              <a:path w="2483484" h="734060">
                <a:moveTo>
                  <a:pt x="25400" y="720851"/>
                </a:moveTo>
                <a:lnTo>
                  <a:pt x="12700" y="708151"/>
                </a:lnTo>
                <a:lnTo>
                  <a:pt x="25400" y="708151"/>
                </a:lnTo>
                <a:lnTo>
                  <a:pt x="25400" y="720851"/>
                </a:lnTo>
                <a:close/>
              </a:path>
              <a:path w="2483484" h="734060">
                <a:moveTo>
                  <a:pt x="2457704" y="720851"/>
                </a:moveTo>
                <a:lnTo>
                  <a:pt x="25400" y="720851"/>
                </a:lnTo>
                <a:lnTo>
                  <a:pt x="25400" y="708151"/>
                </a:lnTo>
                <a:lnTo>
                  <a:pt x="2457704" y="708151"/>
                </a:lnTo>
                <a:lnTo>
                  <a:pt x="2457704" y="720851"/>
                </a:lnTo>
                <a:close/>
              </a:path>
              <a:path w="2483484" h="734060">
                <a:moveTo>
                  <a:pt x="2483104" y="720851"/>
                </a:moveTo>
                <a:lnTo>
                  <a:pt x="2457704" y="720851"/>
                </a:lnTo>
                <a:lnTo>
                  <a:pt x="2470404" y="708151"/>
                </a:lnTo>
                <a:lnTo>
                  <a:pt x="2483104" y="708151"/>
                </a:lnTo>
                <a:lnTo>
                  <a:pt x="2483104" y="720851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42844" y="4748047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4" h="0">
                <a:moveTo>
                  <a:pt x="0" y="0"/>
                </a:moveTo>
                <a:lnTo>
                  <a:pt x="393814" y="0"/>
                </a:lnTo>
              </a:path>
            </a:pathLst>
          </a:custGeom>
          <a:ln w="14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955963" y="4749850"/>
            <a:ext cx="18351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61183" y="4226280"/>
            <a:ext cx="23050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600" i="1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02534" y="4464215"/>
            <a:ext cx="233679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35">
                <a:latin typeface="微软雅黑"/>
                <a:cs typeface="微软雅黑"/>
              </a:rPr>
              <a:t>额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291703" y="4741392"/>
            <a:ext cx="233679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35">
                <a:latin typeface="微软雅黑"/>
                <a:cs typeface="微软雅黑"/>
              </a:rPr>
              <a:t>牵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43011" y="4503458"/>
            <a:ext cx="6540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420" algn="l"/>
              </a:tabLst>
            </a:pP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sz="2800" i="1">
                <a:latin typeface="Times New Roman"/>
                <a:cs typeface="Times New Roman"/>
              </a:rPr>
              <a:t>	</a:t>
            </a:r>
            <a:r>
              <a:rPr dirty="0" sz="280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073135" y="4218940"/>
            <a:ext cx="1253490" cy="1006475"/>
          </a:xfrm>
          <a:custGeom>
            <a:avLst/>
            <a:gdLst/>
            <a:ahLst/>
            <a:cxnLst/>
            <a:rect l="l" t="t" r="r" b="b"/>
            <a:pathLst>
              <a:path w="1253490" h="1006475">
                <a:moveTo>
                  <a:pt x="1253236" y="1006348"/>
                </a:moveTo>
                <a:lnTo>
                  <a:pt x="0" y="1006348"/>
                </a:lnTo>
                <a:lnTo>
                  <a:pt x="0" y="0"/>
                </a:lnTo>
                <a:lnTo>
                  <a:pt x="1253236" y="0"/>
                </a:lnTo>
                <a:lnTo>
                  <a:pt x="1253236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980948"/>
                </a:lnTo>
                <a:lnTo>
                  <a:pt x="12700" y="980948"/>
                </a:lnTo>
                <a:lnTo>
                  <a:pt x="25400" y="993648"/>
                </a:lnTo>
                <a:lnTo>
                  <a:pt x="1253236" y="993648"/>
                </a:lnTo>
                <a:lnTo>
                  <a:pt x="1253236" y="1006348"/>
                </a:lnTo>
                <a:close/>
              </a:path>
              <a:path w="1253490" h="100647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253490" h="1006475">
                <a:moveTo>
                  <a:pt x="1227836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227836" y="12700"/>
                </a:lnTo>
                <a:lnTo>
                  <a:pt x="1227836" y="25400"/>
                </a:lnTo>
                <a:close/>
              </a:path>
              <a:path w="1253490" h="1006475">
                <a:moveTo>
                  <a:pt x="1227836" y="993648"/>
                </a:moveTo>
                <a:lnTo>
                  <a:pt x="1227836" y="12700"/>
                </a:lnTo>
                <a:lnTo>
                  <a:pt x="1240536" y="25400"/>
                </a:lnTo>
                <a:lnTo>
                  <a:pt x="1253236" y="25400"/>
                </a:lnTo>
                <a:lnTo>
                  <a:pt x="1253236" y="980948"/>
                </a:lnTo>
                <a:lnTo>
                  <a:pt x="1240536" y="980948"/>
                </a:lnTo>
                <a:lnTo>
                  <a:pt x="1227836" y="993648"/>
                </a:lnTo>
                <a:close/>
              </a:path>
              <a:path w="1253490" h="1006475">
                <a:moveTo>
                  <a:pt x="1253236" y="25400"/>
                </a:moveTo>
                <a:lnTo>
                  <a:pt x="1240536" y="25400"/>
                </a:lnTo>
                <a:lnTo>
                  <a:pt x="1227836" y="12700"/>
                </a:lnTo>
                <a:lnTo>
                  <a:pt x="1253236" y="12700"/>
                </a:lnTo>
                <a:lnTo>
                  <a:pt x="1253236" y="25400"/>
                </a:lnTo>
                <a:close/>
              </a:path>
              <a:path w="1253490" h="1006475">
                <a:moveTo>
                  <a:pt x="25400" y="993648"/>
                </a:moveTo>
                <a:lnTo>
                  <a:pt x="12700" y="980948"/>
                </a:lnTo>
                <a:lnTo>
                  <a:pt x="25400" y="980948"/>
                </a:lnTo>
                <a:lnTo>
                  <a:pt x="25400" y="993648"/>
                </a:lnTo>
                <a:close/>
              </a:path>
              <a:path w="1253490" h="1006475">
                <a:moveTo>
                  <a:pt x="1227836" y="993648"/>
                </a:moveTo>
                <a:lnTo>
                  <a:pt x="25400" y="993648"/>
                </a:lnTo>
                <a:lnTo>
                  <a:pt x="25400" y="980948"/>
                </a:lnTo>
                <a:lnTo>
                  <a:pt x="1227836" y="980948"/>
                </a:lnTo>
                <a:lnTo>
                  <a:pt x="1227836" y="993648"/>
                </a:lnTo>
                <a:close/>
              </a:path>
              <a:path w="1253490" h="1006475">
                <a:moveTo>
                  <a:pt x="1253236" y="993648"/>
                </a:moveTo>
                <a:lnTo>
                  <a:pt x="1227836" y="993648"/>
                </a:lnTo>
                <a:lnTo>
                  <a:pt x="1240536" y="980948"/>
                </a:lnTo>
                <a:lnTo>
                  <a:pt x="1253236" y="980948"/>
                </a:lnTo>
                <a:lnTo>
                  <a:pt x="1253236" y="993648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731252" y="2261616"/>
            <a:ext cx="2028444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82739" y="2616923"/>
            <a:ext cx="1718945" cy="85725"/>
          </a:xfrm>
          <a:custGeom>
            <a:avLst/>
            <a:gdLst/>
            <a:ahLst/>
            <a:cxnLst/>
            <a:rect l="l" t="t" r="r" b="b"/>
            <a:pathLst>
              <a:path w="1718945" h="85725">
                <a:moveTo>
                  <a:pt x="142697" y="85724"/>
                </a:moveTo>
                <a:lnTo>
                  <a:pt x="0" y="42278"/>
                </a:lnTo>
                <a:lnTo>
                  <a:pt x="143040" y="0"/>
                </a:lnTo>
                <a:lnTo>
                  <a:pt x="142926" y="28422"/>
                </a:lnTo>
                <a:lnTo>
                  <a:pt x="107213" y="28422"/>
                </a:lnTo>
                <a:lnTo>
                  <a:pt x="107099" y="56997"/>
                </a:lnTo>
                <a:lnTo>
                  <a:pt x="142811" y="57143"/>
                </a:lnTo>
                <a:lnTo>
                  <a:pt x="142697" y="85724"/>
                </a:lnTo>
                <a:close/>
              </a:path>
              <a:path w="1718945" h="85725">
                <a:moveTo>
                  <a:pt x="142811" y="57143"/>
                </a:moveTo>
                <a:lnTo>
                  <a:pt x="107099" y="56997"/>
                </a:lnTo>
                <a:lnTo>
                  <a:pt x="107213" y="28422"/>
                </a:lnTo>
                <a:lnTo>
                  <a:pt x="142925" y="28568"/>
                </a:lnTo>
                <a:lnTo>
                  <a:pt x="142811" y="57143"/>
                </a:lnTo>
                <a:close/>
              </a:path>
              <a:path w="1718945" h="85725">
                <a:moveTo>
                  <a:pt x="142925" y="28568"/>
                </a:moveTo>
                <a:lnTo>
                  <a:pt x="107213" y="28422"/>
                </a:lnTo>
                <a:lnTo>
                  <a:pt x="142926" y="28422"/>
                </a:lnTo>
                <a:lnTo>
                  <a:pt x="142925" y="28568"/>
                </a:lnTo>
                <a:close/>
              </a:path>
              <a:path w="1718945" h="85725">
                <a:moveTo>
                  <a:pt x="1718411" y="63563"/>
                </a:moveTo>
                <a:lnTo>
                  <a:pt x="142811" y="57143"/>
                </a:lnTo>
                <a:lnTo>
                  <a:pt x="142925" y="28568"/>
                </a:lnTo>
                <a:lnTo>
                  <a:pt x="1718538" y="34988"/>
                </a:lnTo>
                <a:lnTo>
                  <a:pt x="1718411" y="635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28227" y="2602953"/>
            <a:ext cx="1081405" cy="114300"/>
          </a:xfrm>
          <a:custGeom>
            <a:avLst/>
            <a:gdLst/>
            <a:ahLst/>
            <a:cxnLst/>
            <a:rect l="l" t="t" r="r" b="b"/>
            <a:pathLst>
              <a:path w="1081404" h="114300">
                <a:moveTo>
                  <a:pt x="1059025" y="69811"/>
                </a:moveTo>
                <a:lnTo>
                  <a:pt x="1055585" y="69811"/>
                </a:lnTo>
                <a:lnTo>
                  <a:pt x="1055585" y="44411"/>
                </a:lnTo>
                <a:lnTo>
                  <a:pt x="1008607" y="44397"/>
                </a:lnTo>
                <a:lnTo>
                  <a:pt x="972997" y="23609"/>
                </a:lnTo>
                <a:lnTo>
                  <a:pt x="966698" y="12573"/>
                </a:lnTo>
                <a:lnTo>
                  <a:pt x="966990" y="9944"/>
                </a:lnTo>
                <a:lnTo>
                  <a:pt x="978128" y="0"/>
                </a:lnTo>
                <a:lnTo>
                  <a:pt x="980782" y="12"/>
                </a:lnTo>
                <a:lnTo>
                  <a:pt x="983386" y="584"/>
                </a:lnTo>
                <a:lnTo>
                  <a:pt x="985799" y="1676"/>
                </a:lnTo>
                <a:lnTo>
                  <a:pt x="1080795" y="57124"/>
                </a:lnTo>
                <a:lnTo>
                  <a:pt x="1059025" y="69811"/>
                </a:lnTo>
                <a:close/>
              </a:path>
              <a:path w="1081404" h="114300">
                <a:moveTo>
                  <a:pt x="1008598" y="69797"/>
                </a:moveTo>
                <a:lnTo>
                  <a:pt x="0" y="69481"/>
                </a:lnTo>
                <a:lnTo>
                  <a:pt x="12" y="44081"/>
                </a:lnTo>
                <a:lnTo>
                  <a:pt x="1008607" y="44397"/>
                </a:lnTo>
                <a:lnTo>
                  <a:pt x="1030374" y="57103"/>
                </a:lnTo>
                <a:lnTo>
                  <a:pt x="1008598" y="69797"/>
                </a:lnTo>
                <a:close/>
              </a:path>
              <a:path w="1081404" h="114300">
                <a:moveTo>
                  <a:pt x="1030374" y="57103"/>
                </a:moveTo>
                <a:lnTo>
                  <a:pt x="1008607" y="44397"/>
                </a:lnTo>
                <a:lnTo>
                  <a:pt x="1055585" y="44411"/>
                </a:lnTo>
                <a:lnTo>
                  <a:pt x="1055585" y="46139"/>
                </a:lnTo>
                <a:lnTo>
                  <a:pt x="1049185" y="46139"/>
                </a:lnTo>
                <a:lnTo>
                  <a:pt x="1030374" y="57103"/>
                </a:lnTo>
                <a:close/>
              </a:path>
              <a:path w="1081404" h="114300">
                <a:moveTo>
                  <a:pt x="1049185" y="68084"/>
                </a:moveTo>
                <a:lnTo>
                  <a:pt x="1030374" y="57103"/>
                </a:lnTo>
                <a:lnTo>
                  <a:pt x="1049185" y="46139"/>
                </a:lnTo>
                <a:lnTo>
                  <a:pt x="1049185" y="68084"/>
                </a:lnTo>
                <a:close/>
              </a:path>
              <a:path w="1081404" h="114300">
                <a:moveTo>
                  <a:pt x="1055585" y="68084"/>
                </a:moveTo>
                <a:lnTo>
                  <a:pt x="1049185" y="68084"/>
                </a:lnTo>
                <a:lnTo>
                  <a:pt x="1049185" y="46139"/>
                </a:lnTo>
                <a:lnTo>
                  <a:pt x="1055585" y="46139"/>
                </a:lnTo>
                <a:lnTo>
                  <a:pt x="1055585" y="68084"/>
                </a:lnTo>
                <a:close/>
              </a:path>
              <a:path w="1081404" h="114300">
                <a:moveTo>
                  <a:pt x="1055585" y="69811"/>
                </a:moveTo>
                <a:lnTo>
                  <a:pt x="1008598" y="69797"/>
                </a:lnTo>
                <a:lnTo>
                  <a:pt x="1030374" y="57103"/>
                </a:lnTo>
                <a:lnTo>
                  <a:pt x="1049185" y="68084"/>
                </a:lnTo>
                <a:lnTo>
                  <a:pt x="1055585" y="68084"/>
                </a:lnTo>
                <a:lnTo>
                  <a:pt x="1055585" y="69811"/>
                </a:lnTo>
                <a:close/>
              </a:path>
              <a:path w="1081404" h="114300">
                <a:moveTo>
                  <a:pt x="978090" y="114173"/>
                </a:moveTo>
                <a:lnTo>
                  <a:pt x="966673" y="101587"/>
                </a:lnTo>
                <a:lnTo>
                  <a:pt x="966939" y="98945"/>
                </a:lnTo>
                <a:lnTo>
                  <a:pt x="1008598" y="69797"/>
                </a:lnTo>
                <a:lnTo>
                  <a:pt x="1059025" y="69811"/>
                </a:lnTo>
                <a:lnTo>
                  <a:pt x="985649" y="112560"/>
                </a:lnTo>
                <a:lnTo>
                  <a:pt x="983348" y="113601"/>
                </a:lnTo>
                <a:lnTo>
                  <a:pt x="980744" y="114160"/>
                </a:lnTo>
                <a:lnTo>
                  <a:pt x="978090" y="11417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7243368" y="2057019"/>
            <a:ext cx="26784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6985" algn="l"/>
              </a:tabLst>
            </a:pPr>
            <a:r>
              <a:rPr dirty="0" sz="2800" spc="-5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37" i="1">
                <a:solidFill>
                  <a:srgbClr val="C00000"/>
                </a:solidFill>
                <a:latin typeface="华文楷体"/>
                <a:cs typeface="华文楷体"/>
              </a:rPr>
              <a:t>牵</a:t>
            </a:r>
            <a:r>
              <a:rPr dirty="0" baseline="-16975" sz="2700" spc="37" i="1">
                <a:solidFill>
                  <a:srgbClr val="C00000"/>
                </a:solidFill>
                <a:latin typeface="华文楷体"/>
                <a:cs typeface="华文楷体"/>
              </a:rPr>
              <a:t>	</a:t>
            </a:r>
            <a:r>
              <a:rPr dirty="0" sz="2800" spc="-5" b="1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2771" y="1174089"/>
            <a:ext cx="8422005" cy="3592195"/>
          </a:xfrm>
          <a:custGeom>
            <a:avLst/>
            <a:gdLst/>
            <a:ahLst/>
            <a:cxnLst/>
            <a:rect l="l" t="t" r="r" b="b"/>
            <a:pathLst>
              <a:path w="8422005" h="3592195">
                <a:moveTo>
                  <a:pt x="8417229" y="3592042"/>
                </a:moveTo>
                <a:lnTo>
                  <a:pt x="4762" y="3592042"/>
                </a:lnTo>
                <a:lnTo>
                  <a:pt x="3289" y="3591801"/>
                </a:lnTo>
                <a:lnTo>
                  <a:pt x="1955" y="3591128"/>
                </a:lnTo>
                <a:lnTo>
                  <a:pt x="901" y="3590074"/>
                </a:lnTo>
                <a:lnTo>
                  <a:pt x="228" y="3588753"/>
                </a:lnTo>
                <a:lnTo>
                  <a:pt x="0" y="3587280"/>
                </a:lnTo>
                <a:lnTo>
                  <a:pt x="0" y="4762"/>
                </a:lnTo>
                <a:lnTo>
                  <a:pt x="4762" y="0"/>
                </a:lnTo>
                <a:lnTo>
                  <a:pt x="8417229" y="0"/>
                </a:lnTo>
                <a:lnTo>
                  <a:pt x="842199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582517"/>
                </a:lnTo>
                <a:lnTo>
                  <a:pt x="4762" y="3582517"/>
                </a:lnTo>
                <a:lnTo>
                  <a:pt x="9525" y="3587280"/>
                </a:lnTo>
                <a:lnTo>
                  <a:pt x="8421992" y="3587280"/>
                </a:lnTo>
                <a:lnTo>
                  <a:pt x="8421763" y="3588753"/>
                </a:lnTo>
                <a:lnTo>
                  <a:pt x="8421090" y="3590074"/>
                </a:lnTo>
                <a:lnTo>
                  <a:pt x="8420036" y="3591128"/>
                </a:lnTo>
                <a:lnTo>
                  <a:pt x="8418703" y="3591801"/>
                </a:lnTo>
                <a:lnTo>
                  <a:pt x="8417229" y="3592042"/>
                </a:lnTo>
                <a:close/>
              </a:path>
              <a:path w="8422005" h="35921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422005" h="3592195">
                <a:moveTo>
                  <a:pt x="841246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412467" y="4762"/>
                </a:lnTo>
                <a:lnTo>
                  <a:pt x="8412467" y="9525"/>
                </a:lnTo>
                <a:close/>
              </a:path>
              <a:path w="8422005" h="3592195">
                <a:moveTo>
                  <a:pt x="8412467" y="3587280"/>
                </a:moveTo>
                <a:lnTo>
                  <a:pt x="8412467" y="4762"/>
                </a:lnTo>
                <a:lnTo>
                  <a:pt x="8417229" y="9525"/>
                </a:lnTo>
                <a:lnTo>
                  <a:pt x="8421992" y="9525"/>
                </a:lnTo>
                <a:lnTo>
                  <a:pt x="8421992" y="3582517"/>
                </a:lnTo>
                <a:lnTo>
                  <a:pt x="8417229" y="3582517"/>
                </a:lnTo>
                <a:lnTo>
                  <a:pt x="8412467" y="3587280"/>
                </a:lnTo>
                <a:close/>
              </a:path>
              <a:path w="8422005" h="3592195">
                <a:moveTo>
                  <a:pt x="8421992" y="9525"/>
                </a:moveTo>
                <a:lnTo>
                  <a:pt x="8417229" y="9525"/>
                </a:lnTo>
                <a:lnTo>
                  <a:pt x="8412467" y="4762"/>
                </a:lnTo>
                <a:lnTo>
                  <a:pt x="8421992" y="4762"/>
                </a:lnTo>
                <a:lnTo>
                  <a:pt x="8421992" y="9525"/>
                </a:lnTo>
                <a:close/>
              </a:path>
              <a:path w="8422005" h="3592195">
                <a:moveTo>
                  <a:pt x="9525" y="3587280"/>
                </a:moveTo>
                <a:lnTo>
                  <a:pt x="4762" y="3582517"/>
                </a:lnTo>
                <a:lnTo>
                  <a:pt x="9525" y="3582517"/>
                </a:lnTo>
                <a:lnTo>
                  <a:pt x="9525" y="3587280"/>
                </a:lnTo>
                <a:close/>
              </a:path>
              <a:path w="8422005" h="3592195">
                <a:moveTo>
                  <a:pt x="8412467" y="3587280"/>
                </a:moveTo>
                <a:lnTo>
                  <a:pt x="9525" y="3587280"/>
                </a:lnTo>
                <a:lnTo>
                  <a:pt x="9525" y="3582517"/>
                </a:lnTo>
                <a:lnTo>
                  <a:pt x="8412467" y="3582517"/>
                </a:lnTo>
                <a:lnTo>
                  <a:pt x="8412467" y="3587280"/>
                </a:lnTo>
                <a:close/>
              </a:path>
              <a:path w="8422005" h="3592195">
                <a:moveTo>
                  <a:pt x="8421992" y="3587280"/>
                </a:moveTo>
                <a:lnTo>
                  <a:pt x="8412467" y="3587280"/>
                </a:lnTo>
                <a:lnTo>
                  <a:pt x="8417229" y="3582517"/>
                </a:lnTo>
                <a:lnTo>
                  <a:pt x="8421992" y="3582517"/>
                </a:lnTo>
                <a:lnTo>
                  <a:pt x="8421992" y="358728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54074" y="2939707"/>
            <a:ext cx="5714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5050A"/>
                </a:solidFill>
                <a:latin typeface="黑体"/>
                <a:cs typeface="黑体"/>
              </a:rPr>
              <a:t>①汽车所能达到的最大速度是多大</a:t>
            </a:r>
            <a:r>
              <a:rPr dirty="0" sz="2800" spc="-5">
                <a:solidFill>
                  <a:srgbClr val="05050A"/>
                </a:solidFill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4074" y="3365665"/>
            <a:ext cx="6166485" cy="1305560"/>
          </a:xfrm>
          <a:prstGeom prst="rect">
            <a:avLst/>
          </a:prstGeom>
        </p:spPr>
        <p:txBody>
          <a:bodyPr wrap="square" lIns="0" tIns="226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800">
                <a:solidFill>
                  <a:srgbClr val="05050A"/>
                </a:solidFill>
                <a:latin typeface="黑体"/>
                <a:cs typeface="黑体"/>
              </a:rPr>
              <a:t>②当汽车的速度</a:t>
            </a:r>
            <a:r>
              <a:rPr dirty="0" sz="2800" spc="-5">
                <a:solidFill>
                  <a:srgbClr val="05050A"/>
                </a:solidFill>
                <a:latin typeface="黑体"/>
                <a:cs typeface="黑体"/>
              </a:rPr>
              <a:t>为</a:t>
            </a:r>
            <a:r>
              <a:rPr dirty="0" sz="2800" spc="-5">
                <a:solidFill>
                  <a:srgbClr val="05050A"/>
                </a:solidFill>
                <a:latin typeface="Times New Roman"/>
                <a:cs typeface="Times New Roman"/>
              </a:rPr>
              <a:t>5m/s</a:t>
            </a:r>
            <a:r>
              <a:rPr dirty="0" sz="2800">
                <a:solidFill>
                  <a:srgbClr val="05050A"/>
                </a:solidFill>
                <a:latin typeface="黑体"/>
                <a:cs typeface="黑体"/>
              </a:rPr>
              <a:t>时加速度多大</a:t>
            </a:r>
            <a:r>
              <a:rPr dirty="0" sz="2800" spc="-5">
                <a:solidFill>
                  <a:srgbClr val="05050A"/>
                </a:solidFill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800">
                <a:solidFill>
                  <a:srgbClr val="05050A"/>
                </a:solidFill>
                <a:latin typeface="黑体"/>
                <a:cs typeface="黑体"/>
              </a:rPr>
              <a:t>③当汽车的加速度</a:t>
            </a:r>
            <a:r>
              <a:rPr dirty="0" sz="2800" spc="-5">
                <a:solidFill>
                  <a:srgbClr val="05050A"/>
                </a:solidFill>
                <a:latin typeface="黑体"/>
                <a:cs typeface="黑体"/>
              </a:rPr>
              <a:t>为</a:t>
            </a:r>
            <a:r>
              <a:rPr dirty="0" sz="2800" spc="-5">
                <a:solidFill>
                  <a:srgbClr val="05050A"/>
                </a:solidFill>
                <a:latin typeface="Times New Roman"/>
                <a:cs typeface="Times New Roman"/>
              </a:rPr>
              <a:t>2</a:t>
            </a:r>
            <a:r>
              <a:rPr dirty="0" sz="2800">
                <a:solidFill>
                  <a:srgbClr val="05050A"/>
                </a:solidFill>
                <a:latin typeface="Times New Roman"/>
                <a:cs typeface="Times New Roman"/>
              </a:rPr>
              <a:t>m</a:t>
            </a:r>
            <a:r>
              <a:rPr dirty="0" sz="2800" spc="-5">
                <a:solidFill>
                  <a:srgbClr val="05050A"/>
                </a:solidFill>
                <a:latin typeface="Times New Roman"/>
                <a:cs typeface="Times New Roman"/>
              </a:rPr>
              <a:t>/s</a:t>
            </a:r>
            <a:r>
              <a:rPr dirty="0" baseline="21604" sz="2700" spc="7">
                <a:solidFill>
                  <a:srgbClr val="05050A"/>
                </a:solidFill>
                <a:latin typeface="Times New Roman"/>
                <a:cs typeface="Times New Roman"/>
              </a:rPr>
              <a:t>2</a:t>
            </a:r>
            <a:r>
              <a:rPr dirty="0" sz="2800">
                <a:solidFill>
                  <a:srgbClr val="05050A"/>
                </a:solidFill>
                <a:latin typeface="黑体"/>
                <a:cs typeface="黑体"/>
              </a:rPr>
              <a:t>时速度多大</a:t>
            </a:r>
            <a:r>
              <a:rPr dirty="0" sz="2800" spc="-5">
                <a:solidFill>
                  <a:srgbClr val="05050A"/>
                </a:solidFill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29981" y="4319180"/>
            <a:ext cx="751408" cy="3080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16913" y="3676865"/>
            <a:ext cx="1003528" cy="3080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76957" y="3674948"/>
            <a:ext cx="159346" cy="2162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49083" y="2793492"/>
            <a:ext cx="4178935" cy="710565"/>
          </a:xfrm>
          <a:custGeom>
            <a:avLst/>
            <a:gdLst/>
            <a:ahLst/>
            <a:cxnLst/>
            <a:rect l="l" t="t" r="r" b="b"/>
            <a:pathLst>
              <a:path w="4178934" h="710564">
                <a:moveTo>
                  <a:pt x="0" y="0"/>
                </a:moveTo>
                <a:lnTo>
                  <a:pt x="4178808" y="0"/>
                </a:lnTo>
                <a:lnTo>
                  <a:pt x="4178808" y="710183"/>
                </a:lnTo>
                <a:lnTo>
                  <a:pt x="0" y="710183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13941" y="3126485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 h="0">
                <a:moveTo>
                  <a:pt x="0" y="0"/>
                </a:moveTo>
                <a:lnTo>
                  <a:pt x="567435" y="0"/>
                </a:lnTo>
              </a:path>
            </a:pathLst>
          </a:custGeom>
          <a:ln w="14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66758" y="3126485"/>
            <a:ext cx="557530" cy="0"/>
          </a:xfrm>
          <a:custGeom>
            <a:avLst/>
            <a:gdLst/>
            <a:ahLst/>
            <a:cxnLst/>
            <a:rect l="l" t="t" r="r" b="b"/>
            <a:pathLst>
              <a:path w="557529" h="0">
                <a:moveTo>
                  <a:pt x="0" y="0"/>
                </a:moveTo>
                <a:lnTo>
                  <a:pt x="557034" y="0"/>
                </a:lnTo>
              </a:path>
            </a:pathLst>
          </a:custGeom>
          <a:ln w="14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841674" y="2956788"/>
            <a:ext cx="90043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311785" algn="l"/>
              </a:tabLst>
            </a:pPr>
            <a:r>
              <a:rPr dirty="0" sz="1850" spc="-5">
                <a:latin typeface="Times New Roman"/>
                <a:cs typeface="Times New Roman"/>
              </a:rPr>
              <a:t>=</a:t>
            </a:r>
            <a:r>
              <a:rPr dirty="0" sz="1850" spc="-5">
                <a:latin typeface="Times New Roman"/>
                <a:cs typeface="Times New Roman"/>
              </a:rPr>
              <a:t>	</a:t>
            </a:r>
            <a:r>
              <a:rPr dirty="0" sz="1850">
                <a:latin typeface="Times New Roman"/>
                <a:cs typeface="Times New Roman"/>
              </a:rPr>
              <a:t>12</a:t>
            </a:r>
            <a:r>
              <a:rPr dirty="0" sz="1850" spc="-10">
                <a:latin typeface="Times New Roman"/>
                <a:cs typeface="Times New Roman"/>
              </a:rPr>
              <a:t>m</a:t>
            </a:r>
            <a:r>
              <a:rPr dirty="0" sz="1850">
                <a:latin typeface="Times New Roman"/>
                <a:cs typeface="Times New Roman"/>
              </a:rPr>
              <a:t>/</a:t>
            </a:r>
            <a:r>
              <a:rPr dirty="0" sz="1850" spc="-5">
                <a:latin typeface="Times New Roman"/>
                <a:cs typeface="Times New Roman"/>
              </a:rPr>
              <a:t>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99258" y="2956788"/>
            <a:ext cx="14478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850" spc="-5">
                <a:latin typeface="Times New Roman"/>
                <a:cs typeface="Times New Roman"/>
              </a:rPr>
              <a:t>=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9040" y="2956788"/>
            <a:ext cx="68262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37210" algn="l"/>
              </a:tabLst>
            </a:pPr>
            <a:r>
              <a:rPr dirty="0" sz="1850" spc="-5" i="1">
                <a:latin typeface="Times New Roman"/>
                <a:cs typeface="Times New Roman"/>
              </a:rPr>
              <a:t>v</a:t>
            </a:r>
            <a:r>
              <a:rPr dirty="0" sz="1850" spc="-5" i="1">
                <a:latin typeface="Times New Roman"/>
                <a:cs typeface="Times New Roman"/>
              </a:rPr>
              <a:t>	</a:t>
            </a:r>
            <a:r>
              <a:rPr dirty="0" sz="1850" spc="-5">
                <a:latin typeface="Times New Roman"/>
                <a:cs typeface="Times New Roman"/>
              </a:rPr>
              <a:t>=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08976" y="3115513"/>
            <a:ext cx="11176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100" spc="-20" i="1">
                <a:latin typeface="Times New Roman"/>
                <a:cs typeface="Times New Roman"/>
              </a:rPr>
              <a:t>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10675" y="2714792"/>
            <a:ext cx="349250" cy="71691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595"/>
              </a:spcBef>
            </a:pPr>
            <a:r>
              <a:rPr dirty="0" sz="1850" spc="-5" i="1">
                <a:latin typeface="Times New Roman"/>
                <a:cs typeface="Times New Roman"/>
              </a:rPr>
              <a:t>P</a:t>
            </a:r>
            <a:r>
              <a:rPr dirty="0" sz="1850" spc="-114" i="1">
                <a:latin typeface="Times New Roman"/>
                <a:cs typeface="Times New Roman"/>
              </a:rPr>
              <a:t> </a:t>
            </a:r>
            <a:r>
              <a:rPr dirty="0" baseline="-22727" sz="1650" spc="-37">
                <a:latin typeface="微软雅黑"/>
                <a:cs typeface="微软雅黑"/>
              </a:rPr>
              <a:t>额</a:t>
            </a:r>
            <a:endParaRPr baseline="-22727" sz="1650">
              <a:latin typeface="微软雅黑"/>
              <a:cs typeface="微软雅黑"/>
            </a:endParaRPr>
          </a:p>
          <a:p>
            <a:pPr algn="ctr" marL="52705">
              <a:lnSpc>
                <a:spcPct val="100000"/>
              </a:lnSpc>
              <a:spcBef>
                <a:spcPts val="500"/>
              </a:spcBef>
            </a:pPr>
            <a:r>
              <a:rPr dirty="0" sz="1850" spc="-5" i="1">
                <a:latin typeface="Times New Roman"/>
                <a:cs typeface="Times New Roman"/>
              </a:rPr>
              <a:t>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68182" y="3278212"/>
            <a:ext cx="14986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100" spc="-25">
                <a:latin typeface="微软雅黑"/>
                <a:cs typeface="微软雅黑"/>
              </a:rPr>
              <a:t>牵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7857" y="2714792"/>
            <a:ext cx="354330" cy="71691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4445">
              <a:lnSpc>
                <a:spcPct val="100000"/>
              </a:lnSpc>
              <a:spcBef>
                <a:spcPts val="595"/>
              </a:spcBef>
            </a:pPr>
            <a:r>
              <a:rPr dirty="0" sz="1850" spc="-5" i="1">
                <a:latin typeface="Times New Roman"/>
                <a:cs typeface="Times New Roman"/>
              </a:rPr>
              <a:t>P</a:t>
            </a:r>
            <a:r>
              <a:rPr dirty="0" sz="1850" spc="-95" i="1">
                <a:latin typeface="Times New Roman"/>
                <a:cs typeface="Times New Roman"/>
              </a:rPr>
              <a:t> </a:t>
            </a:r>
            <a:r>
              <a:rPr dirty="0" baseline="-22727" sz="1650" spc="-37">
                <a:latin typeface="微软雅黑"/>
                <a:cs typeface="微软雅黑"/>
              </a:rPr>
              <a:t>额</a:t>
            </a:r>
            <a:endParaRPr baseline="-22727" sz="165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dirty="0" sz="1850" spc="-5" i="1">
                <a:latin typeface="Times New Roman"/>
                <a:cs typeface="Times New Roman"/>
              </a:rPr>
              <a:t>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5876" y="4869179"/>
            <a:ext cx="2433955" cy="684530"/>
          </a:xfrm>
          <a:prstGeom prst="rect">
            <a:avLst/>
          </a:prstGeom>
          <a:solidFill>
            <a:srgbClr val="CCCCFF"/>
          </a:solidFill>
        </p:spPr>
        <p:txBody>
          <a:bodyPr wrap="square" lIns="0" tIns="1905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15"/>
              </a:spcBef>
              <a:tabLst>
                <a:tab pos="701675" algn="l"/>
                <a:tab pos="1022985" algn="l"/>
                <a:tab pos="1374775" algn="l"/>
              </a:tabLst>
            </a:pPr>
            <a:r>
              <a:rPr dirty="0" sz="3400" spc="-295" i="1">
                <a:latin typeface="Times New Roman"/>
                <a:cs typeface="Times New Roman"/>
              </a:rPr>
              <a:t>F</a:t>
            </a:r>
            <a:r>
              <a:rPr dirty="0" baseline="-23611" sz="3000" spc="-44">
                <a:latin typeface="微软雅黑"/>
                <a:cs typeface="微软雅黑"/>
              </a:rPr>
              <a:t>牵	</a:t>
            </a:r>
            <a:r>
              <a:rPr dirty="0" sz="3400" spc="-10">
                <a:latin typeface="Times New Roman"/>
                <a:cs typeface="Times New Roman"/>
              </a:rPr>
              <a:t>-	</a:t>
            </a:r>
            <a:r>
              <a:rPr dirty="0" sz="3400" spc="-10" i="1">
                <a:latin typeface="Times New Roman"/>
                <a:cs typeface="Times New Roman"/>
              </a:rPr>
              <a:t>f	</a:t>
            </a:r>
            <a:r>
              <a:rPr dirty="0" sz="3400" spc="-15">
                <a:latin typeface="Times New Roman"/>
                <a:cs typeface="Times New Roman"/>
              </a:rPr>
              <a:t>=</a:t>
            </a:r>
            <a:r>
              <a:rPr dirty="0" sz="3400" spc="254">
                <a:latin typeface="Times New Roman"/>
                <a:cs typeface="Times New Roman"/>
              </a:rPr>
              <a:t> </a:t>
            </a:r>
            <a:r>
              <a:rPr dirty="0" sz="3400" spc="-10" i="1">
                <a:latin typeface="Times New Roman"/>
                <a:cs typeface="Times New Roman"/>
              </a:rPr>
              <a:t>ma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55691" y="4742688"/>
            <a:ext cx="1202690" cy="955675"/>
          </a:xfrm>
          <a:custGeom>
            <a:avLst/>
            <a:gdLst/>
            <a:ahLst/>
            <a:cxnLst/>
            <a:rect l="l" t="t" r="r" b="b"/>
            <a:pathLst>
              <a:path w="1202689" h="955675">
                <a:moveTo>
                  <a:pt x="0" y="0"/>
                </a:moveTo>
                <a:lnTo>
                  <a:pt x="1202436" y="0"/>
                </a:lnTo>
                <a:lnTo>
                  <a:pt x="1202436" y="955548"/>
                </a:lnTo>
                <a:lnTo>
                  <a:pt x="0" y="955548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00330" y="5246661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3814" y="0"/>
                </a:lnTo>
              </a:path>
            </a:pathLst>
          </a:custGeom>
          <a:ln w="14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931369" y="4724908"/>
            <a:ext cx="3619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800" spc="-600" i="1">
                <a:latin typeface="Times New Roman"/>
                <a:cs typeface="Times New Roman"/>
              </a:rPr>
              <a:t>P</a:t>
            </a:r>
            <a:r>
              <a:rPr dirty="0" baseline="-24305" sz="2400" spc="52">
                <a:latin typeface="微软雅黑"/>
                <a:cs typeface="微软雅黑"/>
              </a:rPr>
              <a:t>额</a:t>
            </a:r>
            <a:endParaRPr baseline="-24305" sz="24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3197" y="5002085"/>
            <a:ext cx="98425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12800" algn="l"/>
              </a:tabLst>
            </a:pPr>
            <a:r>
              <a:rPr dirty="0" sz="2800" spc="-545" i="1">
                <a:latin typeface="Times New Roman"/>
                <a:cs typeface="Times New Roman"/>
              </a:rPr>
              <a:t>F</a:t>
            </a:r>
            <a:r>
              <a:rPr dirty="0" baseline="-24305" sz="2400" spc="52">
                <a:latin typeface="微软雅黑"/>
                <a:cs typeface="微软雅黑"/>
              </a:rPr>
              <a:t>牵</a:t>
            </a:r>
            <a:r>
              <a:rPr dirty="0" baseline="-24305" sz="2400" spc="127">
                <a:latin typeface="微软雅黑"/>
                <a:cs typeface="微软雅黑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=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baseline="-38690" sz="4200" i="1">
                <a:latin typeface="Times New Roman"/>
                <a:cs typeface="Times New Roman"/>
              </a:rPr>
              <a:t>v</a:t>
            </a:r>
            <a:endParaRPr baseline="-38690" sz="4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43288" y="1613916"/>
            <a:ext cx="1539240" cy="515620"/>
          </a:xfrm>
          <a:custGeom>
            <a:avLst/>
            <a:gdLst/>
            <a:ahLst/>
            <a:cxnLst/>
            <a:rect l="l" t="t" r="r" b="b"/>
            <a:pathLst>
              <a:path w="1539240" h="515619">
                <a:moveTo>
                  <a:pt x="0" y="0"/>
                </a:moveTo>
                <a:lnTo>
                  <a:pt x="1539240" y="0"/>
                </a:lnTo>
                <a:lnTo>
                  <a:pt x="1539240" y="515112"/>
                </a:lnTo>
                <a:lnTo>
                  <a:pt x="0" y="515112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pc="85">
                <a:solidFill>
                  <a:srgbClr val="000000"/>
                </a:solidFill>
              </a:rPr>
              <a:t>【例】</a:t>
            </a:r>
            <a:r>
              <a:rPr dirty="0" spc="85"/>
              <a:t>汽</a:t>
            </a:r>
            <a:r>
              <a:rPr dirty="0" spc="80"/>
              <a:t>车</a:t>
            </a:r>
            <a:r>
              <a:rPr dirty="0" spc="85"/>
              <a:t>发动机的</a:t>
            </a:r>
            <a:r>
              <a:rPr dirty="0" spc="85">
                <a:solidFill>
                  <a:srgbClr val="C00000"/>
                </a:solidFill>
              </a:rPr>
              <a:t>额定功率</a:t>
            </a:r>
            <a:r>
              <a:rPr dirty="0" spc="80">
                <a:solidFill>
                  <a:srgbClr val="C00000"/>
                </a:solidFill>
              </a:rPr>
              <a:t>为</a:t>
            </a:r>
            <a:r>
              <a:rPr dirty="0" spc="80">
                <a:solidFill>
                  <a:srgbClr val="C00000"/>
                </a:solidFill>
                <a:latin typeface="Times New Roman"/>
                <a:cs typeface="Times New Roman"/>
              </a:rPr>
              <a:t>60kW</a:t>
            </a:r>
            <a:r>
              <a:rPr dirty="0" spc="80"/>
              <a:t>，</a:t>
            </a:r>
            <a:r>
              <a:rPr dirty="0" spc="85"/>
              <a:t>汽车的质</a:t>
            </a:r>
            <a:r>
              <a:rPr dirty="0" spc="-5"/>
              <a:t>量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/>
              <a:t>为</a:t>
            </a:r>
            <a:r>
              <a:rPr dirty="0" spc="-5">
                <a:latin typeface="Times New Roman"/>
                <a:cs typeface="Times New Roman"/>
              </a:rPr>
              <a:t>5t</a:t>
            </a:r>
            <a:r>
              <a:rPr dirty="0" spc="-5"/>
              <a:t>，</a:t>
            </a:r>
            <a:r>
              <a:rPr dirty="0"/>
              <a:t>汽车在水平路面上行驶时，阻力是车重的</a:t>
            </a:r>
            <a:r>
              <a:rPr dirty="0" spc="-5">
                <a:latin typeface="Times New Roman"/>
                <a:cs typeface="Times New Roman"/>
              </a:rPr>
              <a:t>0.1</a:t>
            </a:r>
            <a:r>
              <a:rPr dirty="0"/>
              <a:t>倍</a:t>
            </a:r>
            <a:r>
              <a:rPr dirty="0" spc="90"/>
              <a:t>，</a:t>
            </a:r>
            <a:r>
              <a:rPr dirty="0" baseline="25000" sz="4500" spc="135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baseline="25000" sz="4500" spc="450" i="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25000" sz="4500" spc="22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dirty="0" baseline="25000" sz="4500" spc="-55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baseline="25000" sz="4500" spc="-135" b="1">
                <a:solidFill>
                  <a:srgbClr val="000000"/>
                </a:solidFill>
                <a:latin typeface="Times New Roman"/>
                <a:cs typeface="Times New Roman"/>
              </a:rPr>
              <a:t>0</a:t>
            </a:r>
            <a:r>
              <a:rPr dirty="0" baseline="25000" sz="4500" spc="-135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dirty="0" baseline="25000" sz="4500" spc="-135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baseline="25000" sz="4500" spc="-135" i="1">
                <a:solidFill>
                  <a:srgbClr val="000000"/>
                </a:solidFill>
                <a:latin typeface="Times New Roman"/>
                <a:cs typeface="Times New Roman"/>
              </a:rPr>
              <a:t>mg</a:t>
            </a:r>
            <a:endParaRPr baseline="25000" sz="4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pc="-5" i="1">
                <a:latin typeface="Times New Roman"/>
                <a:cs typeface="Times New Roman"/>
              </a:rPr>
              <a:t>g</a:t>
            </a:r>
            <a:r>
              <a:rPr dirty="0" spc="-5">
                <a:latin typeface="Times New Roman"/>
                <a:cs typeface="Times New Roman"/>
              </a:rPr>
              <a:t>=10m/s</a:t>
            </a:r>
            <a:r>
              <a:rPr dirty="0" baseline="21604" sz="2700" spc="-7">
                <a:latin typeface="Times New Roman"/>
                <a:cs typeface="Times New Roman"/>
              </a:rPr>
              <a:t>2</a:t>
            </a:r>
            <a:r>
              <a:rPr dirty="0" sz="2800"/>
              <a:t>。汽车保持额定功率不变从静止启动后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 spc="-5"/>
              <a:t>求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212835" y="5070347"/>
            <a:ext cx="2028444" cy="765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64869" y="5393372"/>
            <a:ext cx="1718945" cy="85725"/>
          </a:xfrm>
          <a:custGeom>
            <a:avLst/>
            <a:gdLst/>
            <a:ahLst/>
            <a:cxnLst/>
            <a:rect l="l" t="t" r="r" b="b"/>
            <a:pathLst>
              <a:path w="1718945" h="85725">
                <a:moveTo>
                  <a:pt x="142697" y="85725"/>
                </a:moveTo>
                <a:lnTo>
                  <a:pt x="0" y="42278"/>
                </a:lnTo>
                <a:lnTo>
                  <a:pt x="143052" y="0"/>
                </a:lnTo>
                <a:lnTo>
                  <a:pt x="142934" y="28435"/>
                </a:lnTo>
                <a:lnTo>
                  <a:pt x="107213" y="28435"/>
                </a:lnTo>
                <a:lnTo>
                  <a:pt x="107099" y="57010"/>
                </a:lnTo>
                <a:lnTo>
                  <a:pt x="142815" y="57155"/>
                </a:lnTo>
                <a:lnTo>
                  <a:pt x="142697" y="85725"/>
                </a:lnTo>
                <a:close/>
              </a:path>
              <a:path w="1718945" h="85725">
                <a:moveTo>
                  <a:pt x="142815" y="57155"/>
                </a:moveTo>
                <a:lnTo>
                  <a:pt x="107099" y="57010"/>
                </a:lnTo>
                <a:lnTo>
                  <a:pt x="107213" y="28435"/>
                </a:lnTo>
                <a:lnTo>
                  <a:pt x="142934" y="28580"/>
                </a:lnTo>
                <a:lnTo>
                  <a:pt x="142815" y="57155"/>
                </a:lnTo>
                <a:close/>
              </a:path>
              <a:path w="1718945" h="85725">
                <a:moveTo>
                  <a:pt x="142934" y="28580"/>
                </a:moveTo>
                <a:lnTo>
                  <a:pt x="107213" y="28435"/>
                </a:lnTo>
                <a:lnTo>
                  <a:pt x="142934" y="28435"/>
                </a:lnTo>
                <a:lnTo>
                  <a:pt x="142934" y="28580"/>
                </a:lnTo>
                <a:close/>
              </a:path>
              <a:path w="1718945" h="85725">
                <a:moveTo>
                  <a:pt x="1718424" y="63563"/>
                </a:moveTo>
                <a:lnTo>
                  <a:pt x="142815" y="57155"/>
                </a:lnTo>
                <a:lnTo>
                  <a:pt x="142934" y="28580"/>
                </a:lnTo>
                <a:lnTo>
                  <a:pt x="1718538" y="34988"/>
                </a:lnTo>
                <a:lnTo>
                  <a:pt x="1718424" y="635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725498" y="4833480"/>
            <a:ext cx="4743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37" i="1">
                <a:solidFill>
                  <a:srgbClr val="C00000"/>
                </a:solidFill>
                <a:latin typeface="华文楷体"/>
                <a:cs typeface="华文楷体"/>
              </a:rPr>
              <a:t>牵</a:t>
            </a:r>
            <a:endParaRPr baseline="-16975" sz="2700">
              <a:latin typeface="华文楷体"/>
              <a:cs typeface="华文楷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210370" y="5379415"/>
            <a:ext cx="1081405" cy="114300"/>
          </a:xfrm>
          <a:custGeom>
            <a:avLst/>
            <a:gdLst/>
            <a:ahLst/>
            <a:cxnLst/>
            <a:rect l="l" t="t" r="r" b="b"/>
            <a:pathLst>
              <a:path w="1081404" h="114300">
                <a:moveTo>
                  <a:pt x="1059015" y="69799"/>
                </a:moveTo>
                <a:lnTo>
                  <a:pt x="1055573" y="69799"/>
                </a:lnTo>
                <a:lnTo>
                  <a:pt x="1055585" y="44399"/>
                </a:lnTo>
                <a:lnTo>
                  <a:pt x="1008601" y="44384"/>
                </a:lnTo>
                <a:lnTo>
                  <a:pt x="972997" y="23596"/>
                </a:lnTo>
                <a:lnTo>
                  <a:pt x="966698" y="12572"/>
                </a:lnTo>
                <a:lnTo>
                  <a:pt x="966990" y="9931"/>
                </a:lnTo>
                <a:lnTo>
                  <a:pt x="978128" y="0"/>
                </a:lnTo>
                <a:lnTo>
                  <a:pt x="980782" y="12"/>
                </a:lnTo>
                <a:lnTo>
                  <a:pt x="983373" y="571"/>
                </a:lnTo>
                <a:lnTo>
                  <a:pt x="985799" y="1663"/>
                </a:lnTo>
                <a:lnTo>
                  <a:pt x="1080782" y="57111"/>
                </a:lnTo>
                <a:lnTo>
                  <a:pt x="1059015" y="69799"/>
                </a:lnTo>
                <a:close/>
              </a:path>
              <a:path w="1081404" h="114300">
                <a:moveTo>
                  <a:pt x="1008609" y="69784"/>
                </a:moveTo>
                <a:lnTo>
                  <a:pt x="0" y="69468"/>
                </a:lnTo>
                <a:lnTo>
                  <a:pt x="12" y="44068"/>
                </a:lnTo>
                <a:lnTo>
                  <a:pt x="1008601" y="44384"/>
                </a:lnTo>
                <a:lnTo>
                  <a:pt x="1030372" y="57095"/>
                </a:lnTo>
                <a:lnTo>
                  <a:pt x="1008609" y="69784"/>
                </a:lnTo>
                <a:close/>
              </a:path>
              <a:path w="1081404" h="114300">
                <a:moveTo>
                  <a:pt x="1030372" y="57095"/>
                </a:moveTo>
                <a:lnTo>
                  <a:pt x="1008601" y="44384"/>
                </a:lnTo>
                <a:lnTo>
                  <a:pt x="1055585" y="44399"/>
                </a:lnTo>
                <a:lnTo>
                  <a:pt x="1055585" y="46126"/>
                </a:lnTo>
                <a:lnTo>
                  <a:pt x="1049185" y="46126"/>
                </a:lnTo>
                <a:lnTo>
                  <a:pt x="1030372" y="57095"/>
                </a:lnTo>
                <a:close/>
              </a:path>
              <a:path w="1081404" h="114300">
                <a:moveTo>
                  <a:pt x="1049172" y="68071"/>
                </a:moveTo>
                <a:lnTo>
                  <a:pt x="1030372" y="57095"/>
                </a:lnTo>
                <a:lnTo>
                  <a:pt x="1049185" y="46126"/>
                </a:lnTo>
                <a:lnTo>
                  <a:pt x="1049172" y="68071"/>
                </a:lnTo>
                <a:close/>
              </a:path>
              <a:path w="1081404" h="114300">
                <a:moveTo>
                  <a:pt x="1055574" y="68071"/>
                </a:moveTo>
                <a:lnTo>
                  <a:pt x="1049172" y="68071"/>
                </a:lnTo>
                <a:lnTo>
                  <a:pt x="1049185" y="46126"/>
                </a:lnTo>
                <a:lnTo>
                  <a:pt x="1055585" y="46126"/>
                </a:lnTo>
                <a:lnTo>
                  <a:pt x="1055574" y="68071"/>
                </a:lnTo>
                <a:close/>
              </a:path>
              <a:path w="1081404" h="114300">
                <a:moveTo>
                  <a:pt x="1055573" y="69799"/>
                </a:moveTo>
                <a:lnTo>
                  <a:pt x="1008609" y="69784"/>
                </a:lnTo>
                <a:lnTo>
                  <a:pt x="1030372" y="57095"/>
                </a:lnTo>
                <a:lnTo>
                  <a:pt x="1049172" y="68071"/>
                </a:lnTo>
                <a:lnTo>
                  <a:pt x="1055574" y="68071"/>
                </a:lnTo>
                <a:lnTo>
                  <a:pt x="1055573" y="69799"/>
                </a:lnTo>
                <a:close/>
              </a:path>
              <a:path w="1081404" h="114300">
                <a:moveTo>
                  <a:pt x="980744" y="114160"/>
                </a:moveTo>
                <a:lnTo>
                  <a:pt x="978090" y="114160"/>
                </a:lnTo>
                <a:lnTo>
                  <a:pt x="975486" y="113626"/>
                </a:lnTo>
                <a:lnTo>
                  <a:pt x="966660" y="101587"/>
                </a:lnTo>
                <a:lnTo>
                  <a:pt x="966927" y="98945"/>
                </a:lnTo>
                <a:lnTo>
                  <a:pt x="1008609" y="69784"/>
                </a:lnTo>
                <a:lnTo>
                  <a:pt x="1059015" y="69799"/>
                </a:lnTo>
                <a:lnTo>
                  <a:pt x="985761" y="112496"/>
                </a:lnTo>
                <a:lnTo>
                  <a:pt x="983335" y="113588"/>
                </a:lnTo>
                <a:lnTo>
                  <a:pt x="980744" y="1141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0259859" y="4833467"/>
            <a:ext cx="1441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40964" y="1244587"/>
            <a:ext cx="4191635" cy="2982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1314">
              <a:lnSpc>
                <a:spcPct val="100000"/>
              </a:lnSpc>
              <a:spcBef>
                <a:spcPts val="95"/>
              </a:spcBef>
            </a:pPr>
            <a:r>
              <a:rPr dirty="0" sz="3700" b="1">
                <a:solidFill>
                  <a:srgbClr val="BE9000"/>
                </a:solidFill>
                <a:latin typeface="黑体"/>
                <a:cs typeface="黑体"/>
              </a:rPr>
              <a:t>作业及反</a:t>
            </a:r>
            <a:r>
              <a:rPr dirty="0" sz="3700" spc="-20" b="1">
                <a:solidFill>
                  <a:srgbClr val="BE9000"/>
                </a:solidFill>
                <a:latin typeface="黑体"/>
                <a:cs typeface="黑体"/>
              </a:rPr>
              <a:t>馈</a:t>
            </a:r>
            <a:endParaRPr sz="37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4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3200" spc="-5" i="1">
                <a:latin typeface="华文楷体"/>
                <a:cs typeface="华文楷体"/>
              </a:rPr>
              <a:t>1.</a:t>
            </a:r>
            <a:r>
              <a:rPr dirty="0" sz="3200" i="1">
                <a:latin typeface="华文楷体"/>
                <a:cs typeface="华文楷体"/>
              </a:rPr>
              <a:t>阅读教</a:t>
            </a:r>
            <a:r>
              <a:rPr dirty="0" sz="3200" spc="5" i="1">
                <a:latin typeface="华文楷体"/>
                <a:cs typeface="华文楷体"/>
              </a:rPr>
              <a:t>材</a:t>
            </a:r>
            <a:endParaRPr sz="32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29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 spc="-5" i="1">
                <a:latin typeface="华文楷体"/>
                <a:cs typeface="华文楷体"/>
              </a:rPr>
              <a:t>2.下载并完成课后作</a:t>
            </a:r>
            <a:r>
              <a:rPr dirty="0" sz="3200" spc="5" i="1">
                <a:latin typeface="华文楷体"/>
                <a:cs typeface="华文楷体"/>
              </a:rPr>
              <a:t>业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9109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4904" y="3729253"/>
            <a:ext cx="19380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1F5F"/>
                </a:solidFill>
                <a:latin typeface="Microsoft YaHei UI"/>
                <a:cs typeface="Microsoft YaHei UI"/>
              </a:rPr>
              <a:t>北京市第</a:t>
            </a:r>
            <a:r>
              <a:rPr dirty="0" sz="2100" spc="-5">
                <a:solidFill>
                  <a:srgbClr val="001F5F"/>
                </a:solidFill>
                <a:latin typeface="Microsoft YaHei UI"/>
                <a:cs typeface="Microsoft YaHei UI"/>
              </a:rPr>
              <a:t>80</a:t>
            </a:r>
            <a:r>
              <a:rPr dirty="0" sz="2100">
                <a:solidFill>
                  <a:srgbClr val="001F5F"/>
                </a:solidFill>
                <a:latin typeface="Microsoft YaHei UI"/>
                <a:cs typeface="Microsoft YaHei UI"/>
              </a:rPr>
              <a:t>中学</a:t>
            </a:r>
            <a:endParaRPr sz="21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0125" y="3594430"/>
            <a:ext cx="8138159" cy="0"/>
          </a:xfrm>
          <a:custGeom>
            <a:avLst/>
            <a:gdLst/>
            <a:ahLst/>
            <a:cxnLst/>
            <a:rect l="l" t="t" r="r" b="b"/>
            <a:pathLst>
              <a:path w="8138159" h="0">
                <a:moveTo>
                  <a:pt x="0" y="0"/>
                </a:moveTo>
                <a:lnTo>
                  <a:pt x="813815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04888" y="3628644"/>
            <a:ext cx="600455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0420" y="1149337"/>
            <a:ext cx="7766050" cy="4485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00">
              <a:lnSpc>
                <a:spcPct val="100000"/>
              </a:lnSpc>
              <a:spcBef>
                <a:spcPts val="95"/>
              </a:spcBef>
            </a:pPr>
            <a:r>
              <a:rPr dirty="0" sz="3700" b="1">
                <a:solidFill>
                  <a:srgbClr val="BE9000"/>
                </a:solidFill>
                <a:latin typeface="黑体"/>
                <a:cs typeface="黑体"/>
              </a:rPr>
              <a:t>学习目标及任</a:t>
            </a:r>
            <a:r>
              <a:rPr dirty="0" sz="3700" spc="-20" b="1">
                <a:solidFill>
                  <a:srgbClr val="BE9000"/>
                </a:solidFill>
                <a:latin typeface="黑体"/>
                <a:cs typeface="黑体"/>
              </a:rPr>
              <a:t>务</a:t>
            </a:r>
            <a:endParaRPr sz="37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7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2910"/>
              </a:spcBef>
              <a:buFont typeface="Times New Roman"/>
              <a:buAutoNum type="arabicPeriod"/>
              <a:tabLst>
                <a:tab pos="526415" algn="l"/>
                <a:tab pos="527050" algn="l"/>
              </a:tabLst>
            </a:pPr>
            <a:r>
              <a:rPr dirty="0" sz="2800" b="1">
                <a:latin typeface="华文楷体"/>
                <a:cs typeface="华文楷体"/>
              </a:rPr>
              <a:t>理解功率的概念及其物理意义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527050" marR="107950" indent="-514350">
              <a:lnSpc>
                <a:spcPct val="150000"/>
              </a:lnSpc>
              <a:buFont typeface="Times New Roman"/>
              <a:buAutoNum type="arabicPeriod"/>
              <a:tabLst>
                <a:tab pos="526415" algn="l"/>
                <a:tab pos="527050" algn="l"/>
              </a:tabLst>
            </a:pPr>
            <a:r>
              <a:rPr dirty="0" sz="2800" b="1">
                <a:latin typeface="华文楷体"/>
                <a:cs typeface="华文楷体"/>
              </a:rPr>
              <a:t>理解并掌握平均功率和瞬时功率，会应用公</a:t>
            </a:r>
            <a:r>
              <a:rPr dirty="0" sz="2800" spc="-5" b="1">
                <a:latin typeface="华文楷体"/>
                <a:cs typeface="华文楷体"/>
              </a:rPr>
              <a:t>式 </a:t>
            </a:r>
            <a:r>
              <a:rPr dirty="0" sz="2800" b="1">
                <a:latin typeface="华文楷体"/>
                <a:cs typeface="华文楷体"/>
              </a:rPr>
              <a:t>进行相应计算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527050" marR="5080" indent="-514350">
              <a:lnSpc>
                <a:spcPct val="148800"/>
              </a:lnSpc>
              <a:spcBef>
                <a:spcPts val="80"/>
              </a:spcBef>
              <a:buFont typeface="Times New Roman"/>
              <a:buAutoNum type="arabicPeriod"/>
              <a:tabLst>
                <a:tab pos="526415" algn="l"/>
                <a:tab pos="527050" algn="l"/>
              </a:tabLst>
            </a:pPr>
            <a:r>
              <a:rPr dirty="0" sz="2800" b="1">
                <a:latin typeface="华文楷体"/>
                <a:cs typeface="华文楷体"/>
              </a:rPr>
              <a:t>知道额定功率和实际功率，会结合</a:t>
            </a:r>
            <a:r>
              <a:rPr dirty="0" sz="2800" spc="-5" b="1" i="1">
                <a:latin typeface="Times New Roman"/>
                <a:cs typeface="Times New Roman"/>
              </a:rPr>
              <a:t>P</a:t>
            </a:r>
            <a:r>
              <a:rPr dirty="0" sz="2800" spc="-5" b="1">
                <a:latin typeface="Times New Roman"/>
                <a:cs typeface="Times New Roman"/>
              </a:rPr>
              <a:t>=</a:t>
            </a:r>
            <a:r>
              <a:rPr dirty="0" sz="2800" b="1" i="1">
                <a:latin typeface="Times New Roman"/>
                <a:cs typeface="Times New Roman"/>
              </a:rPr>
              <a:t>F</a:t>
            </a:r>
            <a:r>
              <a:rPr dirty="0" sz="2800" spc="-5" b="1" i="1">
                <a:latin typeface="Times New Roman"/>
                <a:cs typeface="Times New Roman"/>
              </a:rPr>
              <a:t>v</a:t>
            </a:r>
            <a:r>
              <a:rPr dirty="0" sz="2800" b="1">
                <a:latin typeface="华文楷体"/>
                <a:cs typeface="华文楷体"/>
              </a:rPr>
              <a:t>分析</a:t>
            </a:r>
            <a:r>
              <a:rPr dirty="0" sz="2800" spc="-5" b="1">
                <a:latin typeface="华文楷体"/>
                <a:cs typeface="华文楷体"/>
              </a:rPr>
              <a:t>相 </a:t>
            </a:r>
            <a:r>
              <a:rPr dirty="0" sz="2800" b="1">
                <a:latin typeface="华文楷体"/>
                <a:cs typeface="华文楷体"/>
              </a:rPr>
              <a:t>应实际问题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38643" y="1978151"/>
            <a:ext cx="2188463" cy="461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55925" y="1149337"/>
            <a:ext cx="4218940" cy="4488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20925">
              <a:lnSpc>
                <a:spcPct val="100000"/>
              </a:lnSpc>
              <a:spcBef>
                <a:spcPts val="95"/>
              </a:spcBef>
            </a:pPr>
            <a:r>
              <a:rPr dirty="0" sz="3700" b="1">
                <a:solidFill>
                  <a:srgbClr val="BE9000"/>
                </a:solidFill>
                <a:latin typeface="黑体"/>
                <a:cs typeface="黑体"/>
              </a:rPr>
              <a:t>内容回</a:t>
            </a:r>
            <a:r>
              <a:rPr dirty="0" sz="3700" spc="-20" b="1">
                <a:solidFill>
                  <a:srgbClr val="BE9000"/>
                </a:solidFill>
                <a:latin typeface="黑体"/>
                <a:cs typeface="黑体"/>
              </a:rPr>
              <a:t>顾</a:t>
            </a:r>
            <a:endParaRPr sz="37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latin typeface="黑体"/>
                <a:cs typeface="黑体"/>
              </a:rPr>
              <a:t>如何计算恒力做功</a:t>
            </a:r>
            <a:r>
              <a:rPr dirty="0" sz="3200" spc="-10" b="1">
                <a:latin typeface="黑体"/>
                <a:cs typeface="黑体"/>
              </a:rPr>
              <a:t>？</a:t>
            </a:r>
            <a:endParaRPr sz="3200">
              <a:latin typeface="黑体"/>
              <a:cs typeface="黑体"/>
            </a:endParaRPr>
          </a:p>
          <a:p>
            <a:pPr marL="544830">
              <a:lnSpc>
                <a:spcPct val="100000"/>
              </a:lnSpc>
              <a:spcBef>
                <a:spcPts val="2780"/>
              </a:spcBef>
            </a:pPr>
            <a:r>
              <a:rPr dirty="0" sz="3600" b="1" i="1">
                <a:solidFill>
                  <a:srgbClr val="33420D"/>
                </a:solidFill>
                <a:latin typeface="Times New Roman"/>
                <a:cs typeface="Times New Roman"/>
              </a:rPr>
              <a:t>W = F l</a:t>
            </a:r>
            <a:r>
              <a:rPr dirty="0" sz="3600" spc="-185" b="1" i="1">
                <a:solidFill>
                  <a:srgbClr val="33420D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33420D"/>
                </a:solidFill>
                <a:latin typeface="Times New Roman"/>
                <a:cs typeface="Times New Roman"/>
              </a:rPr>
              <a:t>cos</a:t>
            </a:r>
            <a:r>
              <a:rPr dirty="0" sz="3600" spc="-5" b="1" i="1">
                <a:solidFill>
                  <a:srgbClr val="33420D"/>
                </a:solidFill>
                <a:latin typeface="Times New Roman"/>
                <a:cs typeface="Times New Roman"/>
              </a:rPr>
              <a:t>α</a:t>
            </a:r>
            <a:endParaRPr sz="36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  <a:spcBef>
                <a:spcPts val="2980"/>
              </a:spcBef>
            </a:pP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sz="2400" spc="-160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500" spc="-869" b="1" i="1">
                <a:solidFill>
                  <a:srgbClr val="C00000"/>
                </a:solidFill>
                <a:latin typeface="黑体"/>
                <a:cs typeface="黑体"/>
              </a:rPr>
              <a:t>是</a:t>
            </a:r>
            <a:r>
              <a:rPr dirty="0" sz="2500" spc="-110" b="1" i="1">
                <a:solidFill>
                  <a:srgbClr val="C00000"/>
                </a:solidFill>
                <a:latin typeface="黑体"/>
                <a:cs typeface="黑体"/>
              </a:rPr>
              <a:t>力</a:t>
            </a:r>
            <a:endParaRPr sz="2500">
              <a:latin typeface="黑体"/>
              <a:cs typeface="黑体"/>
            </a:endParaRPr>
          </a:p>
          <a:p>
            <a:pPr marL="561340">
              <a:lnSpc>
                <a:spcPct val="100000"/>
              </a:lnSpc>
              <a:spcBef>
                <a:spcPts val="1420"/>
              </a:spcBef>
              <a:tabLst>
                <a:tab pos="797560" algn="l"/>
              </a:tabLst>
            </a:pP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l	</a:t>
            </a:r>
            <a:r>
              <a:rPr dirty="0" sz="2400" b="1">
                <a:solidFill>
                  <a:srgbClr val="C00000"/>
                </a:solidFill>
                <a:latin typeface="黑体"/>
                <a:cs typeface="黑体"/>
              </a:rPr>
              <a:t>是位</a:t>
            </a:r>
            <a:r>
              <a:rPr dirty="0" sz="2400" spc="-10" b="1">
                <a:solidFill>
                  <a:srgbClr val="C00000"/>
                </a:solidFill>
                <a:latin typeface="黑体"/>
                <a:cs typeface="黑体"/>
              </a:rPr>
              <a:t>移</a:t>
            </a:r>
            <a:endParaRPr sz="2400">
              <a:latin typeface="黑体"/>
              <a:cs typeface="黑体"/>
            </a:endParaRPr>
          </a:p>
          <a:p>
            <a:pPr marL="561340">
              <a:lnSpc>
                <a:spcPct val="100000"/>
              </a:lnSpc>
              <a:spcBef>
                <a:spcPts val="1440"/>
              </a:spcBef>
            </a:pPr>
            <a:r>
              <a:rPr dirty="0" sz="2400" b="1" i="1">
                <a:solidFill>
                  <a:srgbClr val="C00000"/>
                </a:solidFill>
                <a:latin typeface="Times New Roman"/>
                <a:cs typeface="Times New Roman"/>
              </a:rPr>
              <a:t>α</a:t>
            </a:r>
            <a:r>
              <a:rPr dirty="0" sz="2400" spc="-50" b="1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0000"/>
                </a:solidFill>
                <a:latin typeface="黑体"/>
                <a:cs typeface="黑体"/>
              </a:rPr>
              <a:t>是力</a:t>
            </a:r>
            <a:r>
              <a:rPr dirty="0" sz="2400" spc="-5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sz="2400" b="1">
                <a:solidFill>
                  <a:srgbClr val="C00000"/>
                </a:solidFill>
                <a:latin typeface="黑体"/>
                <a:cs typeface="黑体"/>
              </a:rPr>
              <a:t>和位移</a:t>
            </a:r>
            <a:r>
              <a:rPr dirty="0" sz="2400" spc="-5" b="1" i="1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dirty="0" sz="2400" b="1">
                <a:solidFill>
                  <a:srgbClr val="C00000"/>
                </a:solidFill>
                <a:latin typeface="黑体"/>
                <a:cs typeface="黑体"/>
              </a:rPr>
              <a:t>之间的夹</a:t>
            </a:r>
            <a:r>
              <a:rPr dirty="0" sz="2400" spc="-10" b="1">
                <a:solidFill>
                  <a:srgbClr val="C00000"/>
                </a:solidFill>
                <a:latin typeface="黑体"/>
                <a:cs typeface="黑体"/>
              </a:rPr>
              <a:t>角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2699" y="3353574"/>
            <a:ext cx="687070" cy="922655"/>
          </a:xfrm>
          <a:custGeom>
            <a:avLst/>
            <a:gdLst/>
            <a:ahLst/>
            <a:cxnLst/>
            <a:rect l="l" t="t" r="r" b="b"/>
            <a:pathLst>
              <a:path w="687070" h="922654">
                <a:moveTo>
                  <a:pt x="681863" y="922604"/>
                </a:moveTo>
                <a:lnTo>
                  <a:pt x="4762" y="922604"/>
                </a:lnTo>
                <a:lnTo>
                  <a:pt x="3289" y="922362"/>
                </a:lnTo>
                <a:lnTo>
                  <a:pt x="1955" y="921689"/>
                </a:lnTo>
                <a:lnTo>
                  <a:pt x="901" y="920635"/>
                </a:lnTo>
                <a:lnTo>
                  <a:pt x="228" y="919314"/>
                </a:lnTo>
                <a:lnTo>
                  <a:pt x="0" y="917841"/>
                </a:lnTo>
                <a:lnTo>
                  <a:pt x="0" y="4762"/>
                </a:lnTo>
                <a:lnTo>
                  <a:pt x="4762" y="0"/>
                </a:lnTo>
                <a:lnTo>
                  <a:pt x="681863" y="0"/>
                </a:lnTo>
                <a:lnTo>
                  <a:pt x="6866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13079"/>
                </a:lnTo>
                <a:lnTo>
                  <a:pt x="4762" y="913079"/>
                </a:lnTo>
                <a:lnTo>
                  <a:pt x="9525" y="917841"/>
                </a:lnTo>
                <a:lnTo>
                  <a:pt x="686625" y="917841"/>
                </a:lnTo>
                <a:lnTo>
                  <a:pt x="686396" y="919314"/>
                </a:lnTo>
                <a:lnTo>
                  <a:pt x="685723" y="920635"/>
                </a:lnTo>
                <a:lnTo>
                  <a:pt x="684669" y="921689"/>
                </a:lnTo>
                <a:lnTo>
                  <a:pt x="683336" y="922362"/>
                </a:lnTo>
                <a:lnTo>
                  <a:pt x="681863" y="922604"/>
                </a:lnTo>
                <a:close/>
              </a:path>
              <a:path w="687070" h="92265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87070" h="922654">
                <a:moveTo>
                  <a:pt x="6771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77100" y="4762"/>
                </a:lnTo>
                <a:lnTo>
                  <a:pt x="677100" y="9525"/>
                </a:lnTo>
                <a:close/>
              </a:path>
              <a:path w="687070" h="922654">
                <a:moveTo>
                  <a:pt x="677100" y="917841"/>
                </a:moveTo>
                <a:lnTo>
                  <a:pt x="677100" y="4762"/>
                </a:lnTo>
                <a:lnTo>
                  <a:pt x="681863" y="9525"/>
                </a:lnTo>
                <a:lnTo>
                  <a:pt x="686625" y="9525"/>
                </a:lnTo>
                <a:lnTo>
                  <a:pt x="686625" y="913079"/>
                </a:lnTo>
                <a:lnTo>
                  <a:pt x="681863" y="913079"/>
                </a:lnTo>
                <a:lnTo>
                  <a:pt x="677100" y="917841"/>
                </a:lnTo>
                <a:close/>
              </a:path>
              <a:path w="687070" h="922654">
                <a:moveTo>
                  <a:pt x="686625" y="9525"/>
                </a:moveTo>
                <a:lnTo>
                  <a:pt x="681863" y="9525"/>
                </a:lnTo>
                <a:lnTo>
                  <a:pt x="677100" y="4762"/>
                </a:lnTo>
                <a:lnTo>
                  <a:pt x="686625" y="4762"/>
                </a:lnTo>
                <a:lnTo>
                  <a:pt x="686625" y="9525"/>
                </a:lnTo>
                <a:close/>
              </a:path>
              <a:path w="687070" h="922654">
                <a:moveTo>
                  <a:pt x="9525" y="917841"/>
                </a:moveTo>
                <a:lnTo>
                  <a:pt x="4762" y="913079"/>
                </a:lnTo>
                <a:lnTo>
                  <a:pt x="9525" y="913079"/>
                </a:lnTo>
                <a:lnTo>
                  <a:pt x="9525" y="917841"/>
                </a:lnTo>
                <a:close/>
              </a:path>
              <a:path w="687070" h="922654">
                <a:moveTo>
                  <a:pt x="677100" y="917841"/>
                </a:moveTo>
                <a:lnTo>
                  <a:pt x="9525" y="917841"/>
                </a:lnTo>
                <a:lnTo>
                  <a:pt x="9525" y="913079"/>
                </a:lnTo>
                <a:lnTo>
                  <a:pt x="677100" y="913079"/>
                </a:lnTo>
                <a:lnTo>
                  <a:pt x="677100" y="917841"/>
                </a:lnTo>
                <a:close/>
              </a:path>
              <a:path w="687070" h="922654">
                <a:moveTo>
                  <a:pt x="686625" y="917841"/>
                </a:moveTo>
                <a:lnTo>
                  <a:pt x="677100" y="917841"/>
                </a:lnTo>
                <a:lnTo>
                  <a:pt x="681863" y="913079"/>
                </a:lnTo>
                <a:lnTo>
                  <a:pt x="686625" y="913079"/>
                </a:lnTo>
                <a:lnTo>
                  <a:pt x="686625" y="917841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850176" y="3391992"/>
            <a:ext cx="432434" cy="83883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3200" spc="-5">
                <a:latin typeface="黑体"/>
                <a:cs typeface="黑体"/>
              </a:rPr>
              <a:t>标</a:t>
            </a:r>
            <a:r>
              <a:rPr dirty="0" sz="3200">
                <a:latin typeface="黑体"/>
                <a:cs typeface="黑体"/>
              </a:rPr>
              <a:t>量</a:t>
            </a:r>
            <a:endParaRPr sz="32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1513" y="1130096"/>
            <a:ext cx="7395209" cy="3142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3027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黑体"/>
                <a:cs typeface="黑体"/>
              </a:rPr>
              <a:t>一、功</a:t>
            </a:r>
            <a:r>
              <a:rPr dirty="0" sz="3200" spc="-10" b="1">
                <a:latin typeface="黑体"/>
                <a:cs typeface="黑体"/>
              </a:rPr>
              <a:t>率</a:t>
            </a:r>
            <a:endParaRPr sz="3200">
              <a:latin typeface="黑体"/>
              <a:cs typeface="黑体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800" b="1">
                <a:latin typeface="华文楷体"/>
                <a:cs typeface="华文楷体"/>
              </a:rPr>
              <a:t>1.物理意义：表示力对物体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做功快慢</a:t>
            </a:r>
            <a:r>
              <a:rPr dirty="0" sz="2800" b="1">
                <a:latin typeface="华文楷体"/>
                <a:cs typeface="华文楷体"/>
              </a:rPr>
              <a:t>的物理量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38760" marR="2851150" indent="30480">
              <a:lnSpc>
                <a:spcPct val="199400"/>
              </a:lnSpc>
              <a:spcBef>
                <a:spcPts val="1840"/>
              </a:spcBef>
            </a:pP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相同的时间做功多的做功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快 </a:t>
            </a:r>
            <a:r>
              <a:rPr dirty="0" sz="2800">
                <a:solidFill>
                  <a:srgbClr val="FF0000"/>
                </a:solidFill>
                <a:latin typeface="黑体"/>
                <a:cs typeface="黑体"/>
              </a:rPr>
              <a:t>做相同的功时间少的做功</a:t>
            </a:r>
            <a:r>
              <a:rPr dirty="0" sz="2800" spc="-5">
                <a:solidFill>
                  <a:srgbClr val="FF0000"/>
                </a:solidFill>
                <a:latin typeface="黑体"/>
                <a:cs typeface="黑体"/>
              </a:rPr>
              <a:t>快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99663" y="174461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7688" y="1473708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69773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961119" y="3014472"/>
            <a:ext cx="1802892" cy="2403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582156" y="3017520"/>
            <a:ext cx="22860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5503" y="4869408"/>
            <a:ext cx="21310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华文楷体"/>
                <a:cs typeface="华文楷体"/>
              </a:rPr>
              <a:t>3</a:t>
            </a:r>
            <a:r>
              <a:rPr dirty="0" sz="2800" b="1">
                <a:latin typeface="华文楷体"/>
                <a:cs typeface="华文楷体"/>
              </a:rPr>
              <a:t>.</a:t>
            </a:r>
            <a:r>
              <a:rPr dirty="0" sz="2800" b="1">
                <a:latin typeface="华文楷体"/>
                <a:cs typeface="华文楷体"/>
              </a:rPr>
              <a:t>功率的单位</a:t>
            </a:r>
            <a:r>
              <a:rPr dirty="0" sz="2800" spc="-5" b="1">
                <a:latin typeface="华文楷体"/>
                <a:cs typeface="华文楷体"/>
              </a:rPr>
              <a:t>: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1513" y="1130096"/>
            <a:ext cx="8316595" cy="2366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7653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黑体"/>
                <a:cs typeface="黑体"/>
              </a:rPr>
              <a:t>一、功</a:t>
            </a:r>
            <a:r>
              <a:rPr dirty="0" sz="3200" spc="-10" b="1">
                <a:latin typeface="黑体"/>
                <a:cs typeface="黑体"/>
              </a:rPr>
              <a:t>率</a:t>
            </a:r>
            <a:endParaRPr sz="3200">
              <a:latin typeface="黑体"/>
              <a:cs typeface="黑体"/>
            </a:endParaRPr>
          </a:p>
          <a:p>
            <a:pPr marL="259079" indent="-246379">
              <a:lnSpc>
                <a:spcPct val="100000"/>
              </a:lnSpc>
              <a:spcBef>
                <a:spcPts val="2100"/>
              </a:spcBef>
              <a:buSzPct val="96428"/>
              <a:buAutoNum type="arabicPeriod"/>
              <a:tabLst>
                <a:tab pos="259079" algn="l"/>
              </a:tabLst>
            </a:pPr>
            <a:r>
              <a:rPr dirty="0" sz="2800" b="1">
                <a:latin typeface="华文楷体"/>
                <a:cs typeface="华文楷体"/>
              </a:rPr>
              <a:t>物理意义：表示力对物体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做功快慢</a:t>
            </a:r>
            <a:r>
              <a:rPr dirty="0" sz="2800" b="1">
                <a:latin typeface="华文楷体"/>
                <a:cs typeface="华文楷体"/>
              </a:rPr>
              <a:t>的物理量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91465" indent="-267335">
              <a:lnSpc>
                <a:spcPct val="100000"/>
              </a:lnSpc>
              <a:spcBef>
                <a:spcPts val="1800"/>
              </a:spcBef>
              <a:buSzPct val="96428"/>
              <a:buFont typeface="Times New Roman"/>
              <a:buAutoNum type="arabicPeriod"/>
              <a:tabLst>
                <a:tab pos="292100" algn="l"/>
              </a:tabLst>
            </a:pPr>
            <a:r>
              <a:rPr dirty="0" sz="2800" b="1">
                <a:latin typeface="华文楷体"/>
                <a:cs typeface="华文楷体"/>
              </a:rPr>
              <a:t>定义：力对物体做的功</a:t>
            </a:r>
            <a:r>
              <a:rPr dirty="0" sz="2800" spc="-10" b="1">
                <a:latin typeface="Times New Roman"/>
                <a:cs typeface="Times New Roman"/>
              </a:rPr>
              <a:t>(</a:t>
            </a:r>
            <a:r>
              <a:rPr dirty="0" sz="2800" spc="-10" b="1" i="1">
                <a:latin typeface="Times New Roman"/>
                <a:cs typeface="Times New Roman"/>
              </a:rPr>
              <a:t>W</a:t>
            </a:r>
            <a:r>
              <a:rPr dirty="0" sz="2800" spc="-10" b="1">
                <a:latin typeface="Times New Roman"/>
                <a:cs typeface="Times New Roman"/>
              </a:rPr>
              <a:t>)</a:t>
            </a:r>
            <a:r>
              <a:rPr dirty="0" sz="2800" b="1">
                <a:latin typeface="华文楷体"/>
                <a:cs typeface="华文楷体"/>
              </a:rPr>
              <a:t>跟完成这些功所用时间</a:t>
            </a:r>
            <a:r>
              <a:rPr dirty="0" sz="2800" spc="-5" b="1">
                <a:latin typeface="Times New Roman"/>
                <a:cs typeface="Times New Roman"/>
              </a:rPr>
              <a:t>(</a:t>
            </a:r>
            <a:r>
              <a:rPr dirty="0" sz="2800" spc="-5" b="1" i="1">
                <a:latin typeface="Times New Roman"/>
                <a:cs typeface="Times New Roman"/>
              </a:rPr>
              <a:t>t</a:t>
            </a:r>
            <a:r>
              <a:rPr dirty="0" sz="2800" spc="-5" b="1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357630">
              <a:lnSpc>
                <a:spcPct val="100000"/>
              </a:lnSpc>
              <a:spcBef>
                <a:spcPts val="600"/>
              </a:spcBef>
            </a:pPr>
            <a:r>
              <a:rPr dirty="0" sz="2800" b="1">
                <a:latin typeface="华文楷体"/>
                <a:cs typeface="华文楷体"/>
              </a:rPr>
              <a:t>之比叫功率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7227" y="3870210"/>
            <a:ext cx="14490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5050A"/>
                </a:solidFill>
                <a:latin typeface="华文楷体"/>
                <a:cs typeface="华文楷体"/>
              </a:rPr>
              <a:t>定义式</a:t>
            </a:r>
            <a:r>
              <a:rPr dirty="0" sz="2800" spc="-10" b="1">
                <a:solidFill>
                  <a:srgbClr val="05050A"/>
                </a:solidFill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47818" y="5700547"/>
            <a:ext cx="144780" cy="342265"/>
          </a:xfrm>
          <a:custGeom>
            <a:avLst/>
            <a:gdLst/>
            <a:ahLst/>
            <a:cxnLst/>
            <a:rect l="l" t="t" r="r" b="b"/>
            <a:pathLst>
              <a:path w="144779" h="342264">
                <a:moveTo>
                  <a:pt x="144589" y="0"/>
                </a:moveTo>
                <a:lnTo>
                  <a:pt x="0" y="341998"/>
                </a:lnTo>
              </a:path>
            </a:pathLst>
          </a:custGeom>
          <a:ln w="16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77501" y="5609209"/>
            <a:ext cx="188404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781050" algn="l"/>
                <a:tab pos="1119505" algn="l"/>
                <a:tab pos="1737995" algn="l"/>
              </a:tabLst>
            </a:pPr>
            <a:r>
              <a:rPr dirty="0" sz="2650" spc="15" b="1">
                <a:latin typeface="Times New Roman"/>
                <a:cs typeface="Times New Roman"/>
              </a:rPr>
              <a:t>1</a:t>
            </a:r>
            <a:r>
              <a:rPr dirty="0" sz="2650" spc="-229" b="1">
                <a:latin typeface="Times New Roman"/>
                <a:cs typeface="Times New Roman"/>
              </a:rPr>
              <a:t> </a:t>
            </a:r>
            <a:r>
              <a:rPr dirty="0" sz="2650" spc="35">
                <a:latin typeface="Times New Roman"/>
                <a:cs typeface="Times New Roman"/>
              </a:rPr>
              <a:t>W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20">
                <a:latin typeface="Times New Roman"/>
                <a:cs typeface="Times New Roman"/>
              </a:rPr>
              <a:t>=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15" b="1">
                <a:latin typeface="Times New Roman"/>
                <a:cs typeface="Times New Roman"/>
              </a:rPr>
              <a:t>1</a:t>
            </a:r>
            <a:r>
              <a:rPr dirty="0" sz="2650" spc="100" b="1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J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spc="10">
                <a:latin typeface="Times New Roman"/>
                <a:cs typeface="Times New Roman"/>
              </a:rPr>
              <a:t>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86044" y="3925823"/>
            <a:ext cx="1845945" cy="928369"/>
          </a:xfrm>
          <a:custGeom>
            <a:avLst/>
            <a:gdLst/>
            <a:ahLst/>
            <a:cxnLst/>
            <a:rect l="l" t="t" r="r" b="b"/>
            <a:pathLst>
              <a:path w="1845945" h="928370">
                <a:moveTo>
                  <a:pt x="1046987" y="347472"/>
                </a:moveTo>
                <a:lnTo>
                  <a:pt x="705611" y="347472"/>
                </a:lnTo>
                <a:lnTo>
                  <a:pt x="0" y="0"/>
                </a:lnTo>
                <a:lnTo>
                  <a:pt x="1046987" y="347472"/>
                </a:lnTo>
                <a:close/>
              </a:path>
              <a:path w="1845945" h="928370">
                <a:moveTo>
                  <a:pt x="1748027" y="928115"/>
                </a:moveTo>
                <a:lnTo>
                  <a:pt x="574547" y="928115"/>
                </a:lnTo>
                <a:lnTo>
                  <a:pt x="536549" y="920902"/>
                </a:lnTo>
                <a:lnTo>
                  <a:pt x="505582" y="900355"/>
                </a:lnTo>
                <a:lnTo>
                  <a:pt x="484713" y="869685"/>
                </a:lnTo>
                <a:lnTo>
                  <a:pt x="477011" y="832103"/>
                </a:lnTo>
                <a:lnTo>
                  <a:pt x="477135" y="443890"/>
                </a:lnTo>
                <a:lnTo>
                  <a:pt x="477011" y="443484"/>
                </a:lnTo>
                <a:lnTo>
                  <a:pt x="484713" y="405981"/>
                </a:lnTo>
                <a:lnTo>
                  <a:pt x="505582" y="375337"/>
                </a:lnTo>
                <a:lnTo>
                  <a:pt x="536549" y="354763"/>
                </a:lnTo>
                <a:lnTo>
                  <a:pt x="574547" y="347472"/>
                </a:lnTo>
                <a:lnTo>
                  <a:pt x="1748027" y="347472"/>
                </a:lnTo>
                <a:lnTo>
                  <a:pt x="1785928" y="354770"/>
                </a:lnTo>
                <a:lnTo>
                  <a:pt x="1816833" y="375388"/>
                </a:lnTo>
                <a:lnTo>
                  <a:pt x="1837646" y="406152"/>
                </a:lnTo>
                <a:lnTo>
                  <a:pt x="1845271" y="443890"/>
                </a:lnTo>
                <a:lnTo>
                  <a:pt x="1845563" y="443890"/>
                </a:lnTo>
                <a:lnTo>
                  <a:pt x="1845563" y="832103"/>
                </a:lnTo>
                <a:lnTo>
                  <a:pt x="1837769" y="869685"/>
                </a:lnTo>
                <a:lnTo>
                  <a:pt x="1816869" y="900355"/>
                </a:lnTo>
                <a:lnTo>
                  <a:pt x="1785933" y="920902"/>
                </a:lnTo>
                <a:lnTo>
                  <a:pt x="1748027" y="928115"/>
                </a:lnTo>
                <a:close/>
              </a:path>
              <a:path w="1845945" h="928370">
                <a:moveTo>
                  <a:pt x="1845563" y="443890"/>
                </a:moveTo>
                <a:lnTo>
                  <a:pt x="1845271" y="443890"/>
                </a:lnTo>
                <a:lnTo>
                  <a:pt x="1845563" y="443484"/>
                </a:lnTo>
                <a:lnTo>
                  <a:pt x="1845563" y="4438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49747" y="3909314"/>
            <a:ext cx="1886585" cy="949960"/>
          </a:xfrm>
          <a:custGeom>
            <a:avLst/>
            <a:gdLst/>
            <a:ahLst/>
            <a:cxnLst/>
            <a:rect l="l" t="t" r="r" b="b"/>
            <a:pathLst>
              <a:path w="1886584" h="949960">
                <a:moveTo>
                  <a:pt x="739355" y="367029"/>
                </a:moveTo>
                <a:lnTo>
                  <a:pt x="0" y="3810"/>
                </a:lnTo>
                <a:lnTo>
                  <a:pt x="1625" y="0"/>
                </a:lnTo>
                <a:lnTo>
                  <a:pt x="37943" y="12006"/>
                </a:lnTo>
                <a:lnTo>
                  <a:pt x="34582" y="20320"/>
                </a:lnTo>
                <a:lnTo>
                  <a:pt x="100954" y="42275"/>
                </a:lnTo>
                <a:lnTo>
                  <a:pt x="743830" y="358139"/>
                </a:lnTo>
                <a:lnTo>
                  <a:pt x="741451" y="358139"/>
                </a:lnTo>
                <a:lnTo>
                  <a:pt x="739355" y="367029"/>
                </a:lnTo>
                <a:close/>
              </a:path>
              <a:path w="1886584" h="949960">
                <a:moveTo>
                  <a:pt x="42238" y="13425"/>
                </a:moveTo>
                <a:lnTo>
                  <a:pt x="37943" y="12006"/>
                </a:lnTo>
                <a:lnTo>
                  <a:pt x="38176" y="11429"/>
                </a:lnTo>
                <a:lnTo>
                  <a:pt x="42238" y="13425"/>
                </a:lnTo>
                <a:close/>
              </a:path>
              <a:path w="1886584" h="949960">
                <a:moveTo>
                  <a:pt x="100954" y="42275"/>
                </a:moveTo>
                <a:lnTo>
                  <a:pt x="34582" y="20320"/>
                </a:lnTo>
                <a:lnTo>
                  <a:pt x="37943" y="12006"/>
                </a:lnTo>
                <a:lnTo>
                  <a:pt x="42238" y="13425"/>
                </a:lnTo>
                <a:lnTo>
                  <a:pt x="100954" y="42275"/>
                </a:lnTo>
                <a:close/>
              </a:path>
              <a:path w="1886584" h="949960">
                <a:moveTo>
                  <a:pt x="1867763" y="420370"/>
                </a:moveTo>
                <a:lnTo>
                  <a:pt x="1865629" y="415289"/>
                </a:lnTo>
                <a:lnTo>
                  <a:pt x="1863394" y="411479"/>
                </a:lnTo>
                <a:lnTo>
                  <a:pt x="1860994" y="407670"/>
                </a:lnTo>
                <a:lnTo>
                  <a:pt x="1858416" y="405129"/>
                </a:lnTo>
                <a:lnTo>
                  <a:pt x="1858556" y="405129"/>
                </a:lnTo>
                <a:lnTo>
                  <a:pt x="1855685" y="401320"/>
                </a:lnTo>
                <a:lnTo>
                  <a:pt x="1855825" y="401320"/>
                </a:lnTo>
                <a:lnTo>
                  <a:pt x="1852777" y="397510"/>
                </a:lnTo>
                <a:lnTo>
                  <a:pt x="1852929" y="397510"/>
                </a:lnTo>
                <a:lnTo>
                  <a:pt x="1849716" y="394970"/>
                </a:lnTo>
                <a:lnTo>
                  <a:pt x="1849882" y="394970"/>
                </a:lnTo>
                <a:lnTo>
                  <a:pt x="1846516" y="391160"/>
                </a:lnTo>
                <a:lnTo>
                  <a:pt x="1846681" y="391160"/>
                </a:lnTo>
                <a:lnTo>
                  <a:pt x="1843163" y="388620"/>
                </a:lnTo>
                <a:lnTo>
                  <a:pt x="1843341" y="388620"/>
                </a:lnTo>
                <a:lnTo>
                  <a:pt x="1839671" y="386079"/>
                </a:lnTo>
                <a:lnTo>
                  <a:pt x="1839848" y="386079"/>
                </a:lnTo>
                <a:lnTo>
                  <a:pt x="1836051" y="383539"/>
                </a:lnTo>
                <a:lnTo>
                  <a:pt x="1836242" y="383539"/>
                </a:lnTo>
                <a:lnTo>
                  <a:pt x="1832305" y="381000"/>
                </a:lnTo>
                <a:lnTo>
                  <a:pt x="1832508" y="381000"/>
                </a:lnTo>
                <a:lnTo>
                  <a:pt x="1828444" y="378460"/>
                </a:lnTo>
                <a:lnTo>
                  <a:pt x="1828647" y="378460"/>
                </a:lnTo>
                <a:lnTo>
                  <a:pt x="1824469" y="377189"/>
                </a:lnTo>
                <a:lnTo>
                  <a:pt x="1824672" y="377189"/>
                </a:lnTo>
                <a:lnTo>
                  <a:pt x="1820379" y="374650"/>
                </a:lnTo>
                <a:lnTo>
                  <a:pt x="1820595" y="374650"/>
                </a:lnTo>
                <a:lnTo>
                  <a:pt x="1816188" y="373379"/>
                </a:lnTo>
                <a:lnTo>
                  <a:pt x="1816404" y="373379"/>
                </a:lnTo>
                <a:lnTo>
                  <a:pt x="1811896" y="372110"/>
                </a:lnTo>
                <a:lnTo>
                  <a:pt x="1812124" y="372110"/>
                </a:lnTo>
                <a:lnTo>
                  <a:pt x="1807527" y="370839"/>
                </a:lnTo>
                <a:lnTo>
                  <a:pt x="1807756" y="370839"/>
                </a:lnTo>
                <a:lnTo>
                  <a:pt x="1803069" y="369570"/>
                </a:lnTo>
                <a:lnTo>
                  <a:pt x="1803298" y="369570"/>
                </a:lnTo>
                <a:lnTo>
                  <a:pt x="1798523" y="368300"/>
                </a:lnTo>
                <a:lnTo>
                  <a:pt x="1789455" y="368300"/>
                </a:lnTo>
                <a:lnTo>
                  <a:pt x="1784476" y="367029"/>
                </a:lnTo>
                <a:lnTo>
                  <a:pt x="1082725" y="367029"/>
                </a:lnTo>
                <a:lnTo>
                  <a:pt x="100954" y="42275"/>
                </a:lnTo>
                <a:lnTo>
                  <a:pt x="42238" y="13425"/>
                </a:lnTo>
                <a:lnTo>
                  <a:pt x="1084986" y="358139"/>
                </a:lnTo>
                <a:lnTo>
                  <a:pt x="1794992" y="358139"/>
                </a:lnTo>
                <a:lnTo>
                  <a:pt x="1805089" y="360679"/>
                </a:lnTo>
                <a:lnTo>
                  <a:pt x="1810016" y="360679"/>
                </a:lnTo>
                <a:lnTo>
                  <a:pt x="1814842" y="363220"/>
                </a:lnTo>
                <a:lnTo>
                  <a:pt x="1849310" y="381000"/>
                </a:lnTo>
                <a:lnTo>
                  <a:pt x="1853006" y="384810"/>
                </a:lnTo>
                <a:lnTo>
                  <a:pt x="1856536" y="387350"/>
                </a:lnTo>
                <a:lnTo>
                  <a:pt x="1874050" y="411479"/>
                </a:lnTo>
                <a:lnTo>
                  <a:pt x="1876297" y="415289"/>
                </a:lnTo>
                <a:lnTo>
                  <a:pt x="1877821" y="419100"/>
                </a:lnTo>
                <a:lnTo>
                  <a:pt x="1867662" y="419100"/>
                </a:lnTo>
                <a:lnTo>
                  <a:pt x="1867763" y="420370"/>
                </a:lnTo>
                <a:close/>
              </a:path>
              <a:path w="1886584" h="949960">
                <a:moveTo>
                  <a:pt x="1800085" y="948689"/>
                </a:moveTo>
                <a:lnTo>
                  <a:pt x="594918" y="948689"/>
                </a:lnTo>
                <a:lnTo>
                  <a:pt x="575424" y="943610"/>
                </a:lnTo>
                <a:lnTo>
                  <a:pt x="570801" y="941069"/>
                </a:lnTo>
                <a:lnTo>
                  <a:pt x="566292" y="939800"/>
                </a:lnTo>
                <a:lnTo>
                  <a:pt x="545693" y="925830"/>
                </a:lnTo>
                <a:lnTo>
                  <a:pt x="541997" y="923289"/>
                </a:lnTo>
                <a:lnTo>
                  <a:pt x="518706" y="891539"/>
                </a:lnTo>
                <a:lnTo>
                  <a:pt x="516661" y="887730"/>
                </a:lnTo>
                <a:lnTo>
                  <a:pt x="514845" y="882650"/>
                </a:lnTo>
                <a:lnTo>
                  <a:pt x="513245" y="877569"/>
                </a:lnTo>
                <a:lnTo>
                  <a:pt x="511873" y="873760"/>
                </a:lnTo>
                <a:lnTo>
                  <a:pt x="510730" y="868680"/>
                </a:lnTo>
                <a:lnTo>
                  <a:pt x="509841" y="863600"/>
                </a:lnTo>
                <a:lnTo>
                  <a:pt x="509193" y="858519"/>
                </a:lnTo>
                <a:lnTo>
                  <a:pt x="508800" y="853439"/>
                </a:lnTo>
                <a:lnTo>
                  <a:pt x="508800" y="454660"/>
                </a:lnTo>
                <a:lnTo>
                  <a:pt x="516661" y="420370"/>
                </a:lnTo>
                <a:lnTo>
                  <a:pt x="518706" y="415289"/>
                </a:lnTo>
                <a:lnTo>
                  <a:pt x="520953" y="411479"/>
                </a:lnTo>
                <a:lnTo>
                  <a:pt x="523405" y="406400"/>
                </a:lnTo>
                <a:lnTo>
                  <a:pt x="526046" y="402589"/>
                </a:lnTo>
                <a:lnTo>
                  <a:pt x="541997" y="384810"/>
                </a:lnTo>
                <a:lnTo>
                  <a:pt x="545693" y="381000"/>
                </a:lnTo>
                <a:lnTo>
                  <a:pt x="580161" y="363220"/>
                </a:lnTo>
                <a:lnTo>
                  <a:pt x="584987" y="360679"/>
                </a:lnTo>
                <a:lnTo>
                  <a:pt x="589914" y="360679"/>
                </a:lnTo>
                <a:lnTo>
                  <a:pt x="600011" y="358139"/>
                </a:lnTo>
                <a:lnTo>
                  <a:pt x="721259" y="358139"/>
                </a:lnTo>
                <a:lnTo>
                  <a:pt x="739355" y="367029"/>
                </a:lnTo>
                <a:lnTo>
                  <a:pt x="610527" y="367029"/>
                </a:lnTo>
                <a:lnTo>
                  <a:pt x="605535" y="368300"/>
                </a:lnTo>
                <a:lnTo>
                  <a:pt x="596480" y="368300"/>
                </a:lnTo>
                <a:lnTo>
                  <a:pt x="591705" y="369570"/>
                </a:lnTo>
                <a:lnTo>
                  <a:pt x="591934" y="369570"/>
                </a:lnTo>
                <a:lnTo>
                  <a:pt x="587247" y="370839"/>
                </a:lnTo>
                <a:lnTo>
                  <a:pt x="587476" y="370839"/>
                </a:lnTo>
                <a:lnTo>
                  <a:pt x="582879" y="372110"/>
                </a:lnTo>
                <a:lnTo>
                  <a:pt x="583095" y="372110"/>
                </a:lnTo>
                <a:lnTo>
                  <a:pt x="578586" y="373379"/>
                </a:lnTo>
                <a:lnTo>
                  <a:pt x="578815" y="373379"/>
                </a:lnTo>
                <a:lnTo>
                  <a:pt x="574408" y="374650"/>
                </a:lnTo>
                <a:lnTo>
                  <a:pt x="574624" y="374650"/>
                </a:lnTo>
                <a:lnTo>
                  <a:pt x="570331" y="377189"/>
                </a:lnTo>
                <a:lnTo>
                  <a:pt x="570534" y="377189"/>
                </a:lnTo>
                <a:lnTo>
                  <a:pt x="566356" y="378460"/>
                </a:lnTo>
                <a:lnTo>
                  <a:pt x="566559" y="378460"/>
                </a:lnTo>
                <a:lnTo>
                  <a:pt x="562495" y="381000"/>
                </a:lnTo>
                <a:lnTo>
                  <a:pt x="562698" y="381000"/>
                </a:lnTo>
                <a:lnTo>
                  <a:pt x="558761" y="383539"/>
                </a:lnTo>
                <a:lnTo>
                  <a:pt x="558952" y="383539"/>
                </a:lnTo>
                <a:lnTo>
                  <a:pt x="555142" y="386079"/>
                </a:lnTo>
                <a:lnTo>
                  <a:pt x="555332" y="386079"/>
                </a:lnTo>
                <a:lnTo>
                  <a:pt x="551662" y="388620"/>
                </a:lnTo>
                <a:lnTo>
                  <a:pt x="551840" y="388620"/>
                </a:lnTo>
                <a:lnTo>
                  <a:pt x="548322" y="391160"/>
                </a:lnTo>
                <a:lnTo>
                  <a:pt x="548487" y="391160"/>
                </a:lnTo>
                <a:lnTo>
                  <a:pt x="545122" y="394970"/>
                </a:lnTo>
                <a:lnTo>
                  <a:pt x="545287" y="394970"/>
                </a:lnTo>
                <a:lnTo>
                  <a:pt x="542074" y="397510"/>
                </a:lnTo>
                <a:lnTo>
                  <a:pt x="542226" y="397510"/>
                </a:lnTo>
                <a:lnTo>
                  <a:pt x="539178" y="401320"/>
                </a:lnTo>
                <a:lnTo>
                  <a:pt x="539318" y="401320"/>
                </a:lnTo>
                <a:lnTo>
                  <a:pt x="536447" y="405129"/>
                </a:lnTo>
                <a:lnTo>
                  <a:pt x="536575" y="405129"/>
                </a:lnTo>
                <a:lnTo>
                  <a:pt x="533869" y="407670"/>
                </a:lnTo>
                <a:lnTo>
                  <a:pt x="534009" y="407670"/>
                </a:lnTo>
                <a:lnTo>
                  <a:pt x="531482" y="411479"/>
                </a:lnTo>
                <a:lnTo>
                  <a:pt x="529259" y="415289"/>
                </a:lnTo>
                <a:lnTo>
                  <a:pt x="527764" y="419100"/>
                </a:lnTo>
                <a:lnTo>
                  <a:pt x="527329" y="419100"/>
                </a:lnTo>
                <a:lnTo>
                  <a:pt x="525399" y="424179"/>
                </a:lnTo>
                <a:lnTo>
                  <a:pt x="523747" y="427989"/>
                </a:lnTo>
                <a:lnTo>
                  <a:pt x="522681" y="431800"/>
                </a:lnTo>
                <a:lnTo>
                  <a:pt x="522376" y="431800"/>
                </a:lnTo>
                <a:lnTo>
                  <a:pt x="521068" y="436879"/>
                </a:lnTo>
                <a:lnTo>
                  <a:pt x="520039" y="440689"/>
                </a:lnTo>
                <a:lnTo>
                  <a:pt x="519239" y="445770"/>
                </a:lnTo>
                <a:lnTo>
                  <a:pt x="518655" y="450850"/>
                </a:lnTo>
                <a:lnTo>
                  <a:pt x="518312" y="454660"/>
                </a:lnTo>
                <a:lnTo>
                  <a:pt x="518312" y="852169"/>
                </a:lnTo>
                <a:lnTo>
                  <a:pt x="518680" y="857250"/>
                </a:lnTo>
                <a:lnTo>
                  <a:pt x="519277" y="862330"/>
                </a:lnTo>
                <a:lnTo>
                  <a:pt x="519452" y="862330"/>
                </a:lnTo>
                <a:lnTo>
                  <a:pt x="520090" y="866139"/>
                </a:lnTo>
                <a:lnTo>
                  <a:pt x="521131" y="871219"/>
                </a:lnTo>
                <a:lnTo>
                  <a:pt x="522376" y="875030"/>
                </a:lnTo>
                <a:lnTo>
                  <a:pt x="523824" y="880110"/>
                </a:lnTo>
                <a:lnTo>
                  <a:pt x="524182" y="880110"/>
                </a:lnTo>
                <a:lnTo>
                  <a:pt x="525487" y="883919"/>
                </a:lnTo>
                <a:lnTo>
                  <a:pt x="527329" y="887730"/>
                </a:lnTo>
                <a:lnTo>
                  <a:pt x="529374" y="891539"/>
                </a:lnTo>
                <a:lnTo>
                  <a:pt x="531596" y="895350"/>
                </a:lnTo>
                <a:lnTo>
                  <a:pt x="534009" y="899160"/>
                </a:lnTo>
                <a:lnTo>
                  <a:pt x="533869" y="899160"/>
                </a:lnTo>
                <a:lnTo>
                  <a:pt x="536575" y="902969"/>
                </a:lnTo>
                <a:lnTo>
                  <a:pt x="536447" y="902969"/>
                </a:lnTo>
                <a:lnTo>
                  <a:pt x="539318" y="906780"/>
                </a:lnTo>
                <a:lnTo>
                  <a:pt x="539178" y="906780"/>
                </a:lnTo>
                <a:lnTo>
                  <a:pt x="542226" y="909319"/>
                </a:lnTo>
                <a:lnTo>
                  <a:pt x="542074" y="909319"/>
                </a:lnTo>
                <a:lnTo>
                  <a:pt x="545287" y="913130"/>
                </a:lnTo>
                <a:lnTo>
                  <a:pt x="545122" y="913130"/>
                </a:lnTo>
                <a:lnTo>
                  <a:pt x="548487" y="915669"/>
                </a:lnTo>
                <a:lnTo>
                  <a:pt x="548322" y="915669"/>
                </a:lnTo>
                <a:lnTo>
                  <a:pt x="551840" y="919480"/>
                </a:lnTo>
                <a:lnTo>
                  <a:pt x="552886" y="919480"/>
                </a:lnTo>
                <a:lnTo>
                  <a:pt x="555332" y="922019"/>
                </a:lnTo>
                <a:lnTo>
                  <a:pt x="555142" y="922019"/>
                </a:lnTo>
                <a:lnTo>
                  <a:pt x="558952" y="924560"/>
                </a:lnTo>
                <a:lnTo>
                  <a:pt x="558761" y="924560"/>
                </a:lnTo>
                <a:lnTo>
                  <a:pt x="562698" y="927100"/>
                </a:lnTo>
                <a:lnTo>
                  <a:pt x="562495" y="927100"/>
                </a:lnTo>
                <a:lnTo>
                  <a:pt x="566559" y="928369"/>
                </a:lnTo>
                <a:lnTo>
                  <a:pt x="566356" y="928369"/>
                </a:lnTo>
                <a:lnTo>
                  <a:pt x="570534" y="930910"/>
                </a:lnTo>
                <a:lnTo>
                  <a:pt x="570331" y="930910"/>
                </a:lnTo>
                <a:lnTo>
                  <a:pt x="574624" y="932180"/>
                </a:lnTo>
                <a:lnTo>
                  <a:pt x="574408" y="932180"/>
                </a:lnTo>
                <a:lnTo>
                  <a:pt x="578815" y="934719"/>
                </a:lnTo>
                <a:lnTo>
                  <a:pt x="578586" y="934719"/>
                </a:lnTo>
                <a:lnTo>
                  <a:pt x="583095" y="935989"/>
                </a:lnTo>
                <a:lnTo>
                  <a:pt x="582879" y="935989"/>
                </a:lnTo>
                <a:lnTo>
                  <a:pt x="587476" y="937260"/>
                </a:lnTo>
                <a:lnTo>
                  <a:pt x="587247" y="937260"/>
                </a:lnTo>
                <a:lnTo>
                  <a:pt x="591934" y="938530"/>
                </a:lnTo>
                <a:lnTo>
                  <a:pt x="596239" y="938530"/>
                </a:lnTo>
                <a:lnTo>
                  <a:pt x="601090" y="939800"/>
                </a:lnTo>
                <a:lnTo>
                  <a:pt x="1828698" y="939800"/>
                </a:lnTo>
                <a:lnTo>
                  <a:pt x="1824189" y="941069"/>
                </a:lnTo>
                <a:lnTo>
                  <a:pt x="1819567" y="943610"/>
                </a:lnTo>
                <a:lnTo>
                  <a:pt x="1810016" y="946150"/>
                </a:lnTo>
                <a:lnTo>
                  <a:pt x="1800085" y="948689"/>
                </a:lnTo>
                <a:close/>
              </a:path>
              <a:path w="1886584" h="949960">
                <a:moveTo>
                  <a:pt x="761923" y="367029"/>
                </a:moveTo>
                <a:lnTo>
                  <a:pt x="739355" y="367029"/>
                </a:lnTo>
                <a:lnTo>
                  <a:pt x="741451" y="358139"/>
                </a:lnTo>
                <a:lnTo>
                  <a:pt x="743830" y="358139"/>
                </a:lnTo>
                <a:lnTo>
                  <a:pt x="761923" y="367029"/>
                </a:lnTo>
                <a:close/>
              </a:path>
              <a:path w="1886584" h="949960">
                <a:moveTo>
                  <a:pt x="527227" y="420370"/>
                </a:moveTo>
                <a:lnTo>
                  <a:pt x="527329" y="419100"/>
                </a:lnTo>
                <a:lnTo>
                  <a:pt x="527764" y="419100"/>
                </a:lnTo>
                <a:lnTo>
                  <a:pt x="527227" y="420370"/>
                </a:lnTo>
                <a:close/>
              </a:path>
              <a:path w="1886584" h="949960">
                <a:moveTo>
                  <a:pt x="1872703" y="433070"/>
                </a:moveTo>
                <a:lnTo>
                  <a:pt x="1871167" y="427989"/>
                </a:lnTo>
                <a:lnTo>
                  <a:pt x="1869516" y="424179"/>
                </a:lnTo>
                <a:lnTo>
                  <a:pt x="1867662" y="419100"/>
                </a:lnTo>
                <a:lnTo>
                  <a:pt x="1877821" y="419100"/>
                </a:lnTo>
                <a:lnTo>
                  <a:pt x="1878329" y="420370"/>
                </a:lnTo>
                <a:lnTo>
                  <a:pt x="1880158" y="424179"/>
                </a:lnTo>
                <a:lnTo>
                  <a:pt x="1881759" y="429260"/>
                </a:lnTo>
                <a:lnTo>
                  <a:pt x="1882444" y="431800"/>
                </a:lnTo>
                <a:lnTo>
                  <a:pt x="1872627" y="431800"/>
                </a:lnTo>
                <a:lnTo>
                  <a:pt x="1872703" y="433070"/>
                </a:lnTo>
                <a:close/>
              </a:path>
              <a:path w="1886584" h="949960">
                <a:moveTo>
                  <a:pt x="522300" y="433070"/>
                </a:moveTo>
                <a:lnTo>
                  <a:pt x="522376" y="431800"/>
                </a:lnTo>
                <a:lnTo>
                  <a:pt x="522681" y="431800"/>
                </a:lnTo>
                <a:lnTo>
                  <a:pt x="522300" y="433070"/>
                </a:lnTo>
                <a:close/>
              </a:path>
              <a:path w="1886584" h="949960">
                <a:moveTo>
                  <a:pt x="1885324" y="862330"/>
                </a:moveTo>
                <a:lnTo>
                  <a:pt x="1875726" y="862330"/>
                </a:lnTo>
                <a:lnTo>
                  <a:pt x="1876348" y="857250"/>
                </a:lnTo>
                <a:lnTo>
                  <a:pt x="1876691" y="852169"/>
                </a:lnTo>
                <a:lnTo>
                  <a:pt x="1876774" y="848360"/>
                </a:lnTo>
                <a:lnTo>
                  <a:pt x="1876806" y="459739"/>
                </a:lnTo>
                <a:lnTo>
                  <a:pt x="1876678" y="454660"/>
                </a:lnTo>
                <a:lnTo>
                  <a:pt x="1876323" y="450850"/>
                </a:lnTo>
                <a:lnTo>
                  <a:pt x="1875726" y="445770"/>
                </a:lnTo>
                <a:lnTo>
                  <a:pt x="1874913" y="440689"/>
                </a:lnTo>
                <a:lnTo>
                  <a:pt x="1873872" y="436879"/>
                </a:lnTo>
                <a:lnTo>
                  <a:pt x="1872627" y="431800"/>
                </a:lnTo>
                <a:lnTo>
                  <a:pt x="1882444" y="431800"/>
                </a:lnTo>
                <a:lnTo>
                  <a:pt x="1883130" y="434339"/>
                </a:lnTo>
                <a:lnTo>
                  <a:pt x="1886331" y="459739"/>
                </a:lnTo>
                <a:lnTo>
                  <a:pt x="1886235" y="852169"/>
                </a:lnTo>
                <a:lnTo>
                  <a:pt x="1886203" y="853439"/>
                </a:lnTo>
                <a:lnTo>
                  <a:pt x="1885810" y="858519"/>
                </a:lnTo>
                <a:lnTo>
                  <a:pt x="1885324" y="862330"/>
                </a:lnTo>
                <a:close/>
              </a:path>
              <a:path w="1886584" h="949960">
                <a:moveTo>
                  <a:pt x="519452" y="862330"/>
                </a:moveTo>
                <a:lnTo>
                  <a:pt x="519277" y="862330"/>
                </a:lnTo>
                <a:lnTo>
                  <a:pt x="519239" y="861060"/>
                </a:lnTo>
                <a:lnTo>
                  <a:pt x="519452" y="862330"/>
                </a:lnTo>
                <a:close/>
              </a:path>
              <a:path w="1886584" h="949960">
                <a:moveTo>
                  <a:pt x="1880958" y="880110"/>
                </a:moveTo>
                <a:lnTo>
                  <a:pt x="1871167" y="880110"/>
                </a:lnTo>
                <a:lnTo>
                  <a:pt x="1872703" y="875030"/>
                </a:lnTo>
                <a:lnTo>
                  <a:pt x="1873935" y="871219"/>
                </a:lnTo>
                <a:lnTo>
                  <a:pt x="1874964" y="866139"/>
                </a:lnTo>
                <a:lnTo>
                  <a:pt x="1875764" y="861060"/>
                </a:lnTo>
                <a:lnTo>
                  <a:pt x="1875726" y="862330"/>
                </a:lnTo>
                <a:lnTo>
                  <a:pt x="1885324" y="862330"/>
                </a:lnTo>
                <a:lnTo>
                  <a:pt x="1885162" y="863600"/>
                </a:lnTo>
                <a:lnTo>
                  <a:pt x="1884260" y="868680"/>
                </a:lnTo>
                <a:lnTo>
                  <a:pt x="1883130" y="873760"/>
                </a:lnTo>
                <a:lnTo>
                  <a:pt x="1881759" y="877569"/>
                </a:lnTo>
                <a:lnTo>
                  <a:pt x="1880958" y="880110"/>
                </a:lnTo>
                <a:close/>
              </a:path>
              <a:path w="1886584" h="949960">
                <a:moveTo>
                  <a:pt x="524182" y="880110"/>
                </a:moveTo>
                <a:lnTo>
                  <a:pt x="523824" y="880110"/>
                </a:lnTo>
                <a:lnTo>
                  <a:pt x="523747" y="878839"/>
                </a:lnTo>
                <a:lnTo>
                  <a:pt x="524182" y="880110"/>
                </a:lnTo>
                <a:close/>
              </a:path>
              <a:path w="1886584" h="949960">
                <a:moveTo>
                  <a:pt x="1856536" y="919480"/>
                </a:moveTo>
                <a:lnTo>
                  <a:pt x="1843163" y="919480"/>
                </a:lnTo>
                <a:lnTo>
                  <a:pt x="1846681" y="915669"/>
                </a:lnTo>
                <a:lnTo>
                  <a:pt x="1846516" y="915669"/>
                </a:lnTo>
                <a:lnTo>
                  <a:pt x="1849882" y="913130"/>
                </a:lnTo>
                <a:lnTo>
                  <a:pt x="1849716" y="913130"/>
                </a:lnTo>
                <a:lnTo>
                  <a:pt x="1852929" y="909319"/>
                </a:lnTo>
                <a:lnTo>
                  <a:pt x="1852777" y="909319"/>
                </a:lnTo>
                <a:lnTo>
                  <a:pt x="1855825" y="906780"/>
                </a:lnTo>
                <a:lnTo>
                  <a:pt x="1855685" y="906780"/>
                </a:lnTo>
                <a:lnTo>
                  <a:pt x="1858556" y="902969"/>
                </a:lnTo>
                <a:lnTo>
                  <a:pt x="1858416" y="902969"/>
                </a:lnTo>
                <a:lnTo>
                  <a:pt x="1861121" y="899160"/>
                </a:lnTo>
                <a:lnTo>
                  <a:pt x="1863521" y="895350"/>
                </a:lnTo>
                <a:lnTo>
                  <a:pt x="1865731" y="891539"/>
                </a:lnTo>
                <a:lnTo>
                  <a:pt x="1867763" y="887730"/>
                </a:lnTo>
                <a:lnTo>
                  <a:pt x="1869605" y="883919"/>
                </a:lnTo>
                <a:lnTo>
                  <a:pt x="1871256" y="878839"/>
                </a:lnTo>
                <a:lnTo>
                  <a:pt x="1871167" y="880110"/>
                </a:lnTo>
                <a:lnTo>
                  <a:pt x="1880958" y="880110"/>
                </a:lnTo>
                <a:lnTo>
                  <a:pt x="1880158" y="882650"/>
                </a:lnTo>
                <a:lnTo>
                  <a:pt x="1878329" y="887730"/>
                </a:lnTo>
                <a:lnTo>
                  <a:pt x="1876297" y="891539"/>
                </a:lnTo>
                <a:lnTo>
                  <a:pt x="1874050" y="896619"/>
                </a:lnTo>
                <a:lnTo>
                  <a:pt x="1859902" y="915669"/>
                </a:lnTo>
                <a:lnTo>
                  <a:pt x="1856536" y="919480"/>
                </a:lnTo>
                <a:close/>
              </a:path>
              <a:path w="1886584" h="949960">
                <a:moveTo>
                  <a:pt x="552886" y="919480"/>
                </a:moveTo>
                <a:lnTo>
                  <a:pt x="551840" y="919480"/>
                </a:lnTo>
                <a:lnTo>
                  <a:pt x="551662" y="918210"/>
                </a:lnTo>
                <a:lnTo>
                  <a:pt x="552886" y="919480"/>
                </a:lnTo>
                <a:close/>
              </a:path>
              <a:path w="1886584" h="949960">
                <a:moveTo>
                  <a:pt x="1828698" y="939800"/>
                </a:moveTo>
                <a:lnTo>
                  <a:pt x="1793900" y="939800"/>
                </a:lnTo>
                <a:lnTo>
                  <a:pt x="1798764" y="938530"/>
                </a:lnTo>
                <a:lnTo>
                  <a:pt x="1803069" y="938530"/>
                </a:lnTo>
                <a:lnTo>
                  <a:pt x="1807756" y="937260"/>
                </a:lnTo>
                <a:lnTo>
                  <a:pt x="1807527" y="937260"/>
                </a:lnTo>
                <a:lnTo>
                  <a:pt x="1812124" y="935989"/>
                </a:lnTo>
                <a:lnTo>
                  <a:pt x="1811896" y="935989"/>
                </a:lnTo>
                <a:lnTo>
                  <a:pt x="1816404" y="934719"/>
                </a:lnTo>
                <a:lnTo>
                  <a:pt x="1816188" y="934719"/>
                </a:lnTo>
                <a:lnTo>
                  <a:pt x="1820595" y="932180"/>
                </a:lnTo>
                <a:lnTo>
                  <a:pt x="1820379" y="932180"/>
                </a:lnTo>
                <a:lnTo>
                  <a:pt x="1824672" y="930910"/>
                </a:lnTo>
                <a:lnTo>
                  <a:pt x="1824469" y="930910"/>
                </a:lnTo>
                <a:lnTo>
                  <a:pt x="1828647" y="928369"/>
                </a:lnTo>
                <a:lnTo>
                  <a:pt x="1828444" y="928369"/>
                </a:lnTo>
                <a:lnTo>
                  <a:pt x="1832508" y="927100"/>
                </a:lnTo>
                <a:lnTo>
                  <a:pt x="1832305" y="927100"/>
                </a:lnTo>
                <a:lnTo>
                  <a:pt x="1836242" y="924560"/>
                </a:lnTo>
                <a:lnTo>
                  <a:pt x="1836051" y="924560"/>
                </a:lnTo>
                <a:lnTo>
                  <a:pt x="1839848" y="922019"/>
                </a:lnTo>
                <a:lnTo>
                  <a:pt x="1839671" y="922019"/>
                </a:lnTo>
                <a:lnTo>
                  <a:pt x="1843341" y="918210"/>
                </a:lnTo>
                <a:lnTo>
                  <a:pt x="1843163" y="919480"/>
                </a:lnTo>
                <a:lnTo>
                  <a:pt x="1856536" y="919480"/>
                </a:lnTo>
                <a:lnTo>
                  <a:pt x="1853006" y="923289"/>
                </a:lnTo>
                <a:lnTo>
                  <a:pt x="1849310" y="925830"/>
                </a:lnTo>
                <a:lnTo>
                  <a:pt x="1845462" y="929639"/>
                </a:lnTo>
                <a:lnTo>
                  <a:pt x="1841474" y="932180"/>
                </a:lnTo>
                <a:lnTo>
                  <a:pt x="1837347" y="934719"/>
                </a:lnTo>
                <a:lnTo>
                  <a:pt x="1833092" y="937260"/>
                </a:lnTo>
                <a:lnTo>
                  <a:pt x="1828698" y="939800"/>
                </a:lnTo>
                <a:close/>
              </a:path>
              <a:path w="1886584" h="949960">
                <a:moveTo>
                  <a:pt x="1784654" y="949960"/>
                </a:moveTo>
                <a:lnTo>
                  <a:pt x="610349" y="949960"/>
                </a:lnTo>
                <a:lnTo>
                  <a:pt x="605180" y="948689"/>
                </a:lnTo>
                <a:lnTo>
                  <a:pt x="1789823" y="948689"/>
                </a:lnTo>
                <a:lnTo>
                  <a:pt x="1784654" y="949960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300165" y="4292892"/>
            <a:ext cx="109283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是标</a:t>
            </a:r>
            <a:r>
              <a:rPr dirty="0" sz="2800" spc="-10" b="1">
                <a:latin typeface="华文楷体"/>
                <a:cs typeface="华文楷体"/>
              </a:rPr>
              <a:t>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7766" y="5587593"/>
            <a:ext cx="21799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1kW</a:t>
            </a:r>
            <a:r>
              <a:rPr dirty="0" sz="2800" spc="-5" b="1">
                <a:latin typeface="思源黑体 CN"/>
                <a:cs typeface="思源黑体 CN"/>
              </a:rPr>
              <a:t>＝</a:t>
            </a:r>
            <a:r>
              <a:rPr dirty="0" sz="2800" spc="-5" b="1">
                <a:latin typeface="Times New Roman"/>
                <a:cs typeface="Times New Roman"/>
              </a:rPr>
              <a:t>1000W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69840" y="4182529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343" y="0"/>
                </a:lnTo>
              </a:path>
            </a:pathLst>
          </a:custGeom>
          <a:ln w="17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13605" y="3955821"/>
            <a:ext cx="1804670" cy="1341755"/>
          </a:xfrm>
          <a:prstGeom prst="rect">
            <a:avLst/>
          </a:prstGeom>
        </p:spPr>
        <p:txBody>
          <a:bodyPr wrap="square" lIns="0" tIns="242570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1910"/>
              </a:spcBef>
            </a:pPr>
            <a:r>
              <a:rPr dirty="0" sz="2900" spc="5" i="1">
                <a:latin typeface="Times New Roman"/>
                <a:cs typeface="Times New Roman"/>
              </a:rPr>
              <a:t>t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dirty="0" sz="2800" b="1">
                <a:latin typeface="华文楷体"/>
                <a:cs typeface="华文楷体"/>
              </a:rPr>
              <a:t>瓦特（</a:t>
            </a:r>
            <a:r>
              <a:rPr dirty="0" sz="2800" b="1">
                <a:latin typeface="Times New Roman"/>
                <a:cs typeface="Times New Roman"/>
              </a:rPr>
              <a:t>W</a:t>
            </a:r>
            <a:r>
              <a:rPr dirty="0" sz="2800" spc="-10" b="1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3837" y="3927919"/>
            <a:ext cx="1144905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31800" algn="l"/>
                <a:tab pos="822960" algn="l"/>
              </a:tabLst>
            </a:pPr>
            <a:r>
              <a:rPr dirty="0" sz="2900" spc="10" i="1">
                <a:latin typeface="Times New Roman"/>
                <a:cs typeface="Times New Roman"/>
              </a:rPr>
              <a:t>P</a:t>
            </a:r>
            <a:r>
              <a:rPr dirty="0" sz="2900" spc="10" i="1">
                <a:latin typeface="Times New Roman"/>
                <a:cs typeface="Times New Roman"/>
              </a:rPr>
              <a:t>	</a:t>
            </a:r>
            <a:r>
              <a:rPr dirty="0" sz="2900" spc="10">
                <a:latin typeface="Times New Roman"/>
                <a:cs typeface="Times New Roman"/>
              </a:rPr>
              <a:t>=</a:t>
            </a:r>
            <a:r>
              <a:rPr dirty="0" sz="2900" spc="10">
                <a:latin typeface="Times New Roman"/>
                <a:cs typeface="Times New Roman"/>
              </a:rPr>
              <a:t>	</a:t>
            </a:r>
            <a:r>
              <a:rPr dirty="0" baseline="40229" sz="4350" spc="22" i="1">
                <a:latin typeface="Times New Roman"/>
                <a:cs typeface="Times New Roman"/>
              </a:rPr>
              <a:t>W</a:t>
            </a:r>
            <a:endParaRPr baseline="40229" sz="4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99663" y="174461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37688" y="1473708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35807" y="169773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69408" y="1426463"/>
            <a:ext cx="2234565" cy="838200"/>
          </a:xfrm>
          <a:custGeom>
            <a:avLst/>
            <a:gdLst/>
            <a:ahLst/>
            <a:cxnLst/>
            <a:rect l="l" t="t" r="r" b="b"/>
            <a:pathLst>
              <a:path w="2234565" h="838200">
                <a:moveTo>
                  <a:pt x="0" y="0"/>
                </a:moveTo>
                <a:lnTo>
                  <a:pt x="2234184" y="0"/>
                </a:lnTo>
                <a:lnTo>
                  <a:pt x="2234184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54612" y="1411757"/>
            <a:ext cx="2263775" cy="866775"/>
          </a:xfrm>
          <a:custGeom>
            <a:avLst/>
            <a:gdLst/>
            <a:ahLst/>
            <a:cxnLst/>
            <a:rect l="l" t="t" r="r" b="b"/>
            <a:pathLst>
              <a:path w="2263775" h="866775">
                <a:moveTo>
                  <a:pt x="2263775" y="866774"/>
                </a:moveTo>
                <a:lnTo>
                  <a:pt x="0" y="866774"/>
                </a:lnTo>
                <a:lnTo>
                  <a:pt x="0" y="0"/>
                </a:lnTo>
                <a:lnTo>
                  <a:pt x="2263775" y="0"/>
                </a:lnTo>
                <a:lnTo>
                  <a:pt x="2263775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838199"/>
                </a:lnTo>
                <a:lnTo>
                  <a:pt x="14287" y="838199"/>
                </a:lnTo>
                <a:lnTo>
                  <a:pt x="28575" y="852487"/>
                </a:lnTo>
                <a:lnTo>
                  <a:pt x="2263775" y="852487"/>
                </a:lnTo>
                <a:lnTo>
                  <a:pt x="2263775" y="866774"/>
                </a:lnTo>
                <a:close/>
              </a:path>
              <a:path w="2263775" h="866775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2263775" h="866775">
                <a:moveTo>
                  <a:pt x="2235200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2235200" y="14287"/>
                </a:lnTo>
                <a:lnTo>
                  <a:pt x="2235200" y="28574"/>
                </a:lnTo>
                <a:close/>
              </a:path>
              <a:path w="2263775" h="866775">
                <a:moveTo>
                  <a:pt x="2235200" y="852487"/>
                </a:moveTo>
                <a:lnTo>
                  <a:pt x="2235200" y="14287"/>
                </a:lnTo>
                <a:lnTo>
                  <a:pt x="2249487" y="28574"/>
                </a:lnTo>
                <a:lnTo>
                  <a:pt x="2263775" y="28574"/>
                </a:lnTo>
                <a:lnTo>
                  <a:pt x="2263775" y="838199"/>
                </a:lnTo>
                <a:lnTo>
                  <a:pt x="2249487" y="838199"/>
                </a:lnTo>
                <a:lnTo>
                  <a:pt x="2235200" y="852487"/>
                </a:lnTo>
                <a:close/>
              </a:path>
              <a:path w="2263775" h="866775">
                <a:moveTo>
                  <a:pt x="2263775" y="28574"/>
                </a:moveTo>
                <a:lnTo>
                  <a:pt x="2249487" y="28574"/>
                </a:lnTo>
                <a:lnTo>
                  <a:pt x="2235200" y="14287"/>
                </a:lnTo>
                <a:lnTo>
                  <a:pt x="2263775" y="14287"/>
                </a:lnTo>
                <a:lnTo>
                  <a:pt x="2263775" y="28574"/>
                </a:lnTo>
                <a:close/>
              </a:path>
              <a:path w="2263775" h="866775">
                <a:moveTo>
                  <a:pt x="28575" y="852487"/>
                </a:moveTo>
                <a:lnTo>
                  <a:pt x="14287" y="838199"/>
                </a:lnTo>
                <a:lnTo>
                  <a:pt x="28575" y="838199"/>
                </a:lnTo>
                <a:lnTo>
                  <a:pt x="28575" y="852487"/>
                </a:lnTo>
                <a:close/>
              </a:path>
              <a:path w="2263775" h="866775">
                <a:moveTo>
                  <a:pt x="2235200" y="852487"/>
                </a:moveTo>
                <a:lnTo>
                  <a:pt x="28575" y="852487"/>
                </a:lnTo>
                <a:lnTo>
                  <a:pt x="28575" y="838199"/>
                </a:lnTo>
                <a:lnTo>
                  <a:pt x="2235200" y="838199"/>
                </a:lnTo>
                <a:lnTo>
                  <a:pt x="2235200" y="852487"/>
                </a:lnTo>
                <a:close/>
              </a:path>
              <a:path w="2263775" h="866775">
                <a:moveTo>
                  <a:pt x="2263775" y="852487"/>
                </a:moveTo>
                <a:lnTo>
                  <a:pt x="2235200" y="852487"/>
                </a:lnTo>
                <a:lnTo>
                  <a:pt x="2249487" y="838199"/>
                </a:lnTo>
                <a:lnTo>
                  <a:pt x="2263775" y="838199"/>
                </a:lnTo>
                <a:lnTo>
                  <a:pt x="2263775" y="852487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18568" y="1586065"/>
            <a:ext cx="6807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latin typeface="Times New Roman"/>
                <a:cs typeface="Times New Roman"/>
              </a:rPr>
              <a:t>P</a:t>
            </a:r>
            <a:r>
              <a:rPr dirty="0" sz="3200" spc="5" b="1">
                <a:latin typeface="思源黑体 CN"/>
                <a:cs typeface="思源黑体 CN"/>
              </a:rPr>
              <a:t>＝</a:t>
            </a:r>
            <a:endParaRPr sz="3200">
              <a:latin typeface="思源黑体 CN"/>
              <a:cs typeface="思源黑体 C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2968" y="1370165"/>
            <a:ext cx="622300" cy="908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229"/>
              </a:lnSpc>
              <a:spcBef>
                <a:spcPts val="105"/>
              </a:spcBef>
              <a:tabLst>
                <a:tab pos="608965" algn="l"/>
              </a:tabLst>
            </a:pP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	</a:t>
            </a:r>
            <a:endParaRPr sz="3200">
              <a:latin typeface="Times New Roman"/>
              <a:cs typeface="Times New Roman"/>
            </a:endParaRPr>
          </a:p>
          <a:p>
            <a:pPr marL="147955">
              <a:lnSpc>
                <a:spcPts val="3715"/>
              </a:lnSpc>
            </a:pPr>
            <a:r>
              <a:rPr dirty="0" sz="3600" b="1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26122" y="1674406"/>
            <a:ext cx="3386454" cy="1320800"/>
          </a:xfrm>
          <a:custGeom>
            <a:avLst/>
            <a:gdLst/>
            <a:ahLst/>
            <a:cxnLst/>
            <a:rect l="l" t="t" r="r" b="b"/>
            <a:pathLst>
              <a:path w="3386454" h="1320800">
                <a:moveTo>
                  <a:pt x="1292821" y="12700"/>
                </a:moveTo>
                <a:lnTo>
                  <a:pt x="1259204" y="12700"/>
                </a:lnTo>
                <a:lnTo>
                  <a:pt x="1269593" y="0"/>
                </a:lnTo>
                <a:lnTo>
                  <a:pt x="1303604" y="0"/>
                </a:lnTo>
                <a:lnTo>
                  <a:pt x="1292821" y="12700"/>
                </a:lnTo>
                <a:close/>
              </a:path>
              <a:path w="3386454" h="1320800">
                <a:moveTo>
                  <a:pt x="3239668" y="12700"/>
                </a:moveTo>
                <a:lnTo>
                  <a:pt x="3206038" y="12700"/>
                </a:lnTo>
                <a:lnTo>
                  <a:pt x="3195269" y="0"/>
                </a:lnTo>
                <a:lnTo>
                  <a:pt x="3229267" y="0"/>
                </a:lnTo>
                <a:lnTo>
                  <a:pt x="3239668" y="12700"/>
                </a:lnTo>
                <a:close/>
              </a:path>
              <a:path w="3386454" h="1320800">
                <a:moveTo>
                  <a:pt x="1252651" y="25400"/>
                </a:moveTo>
                <a:lnTo>
                  <a:pt x="1229499" y="25400"/>
                </a:lnTo>
                <a:lnTo>
                  <a:pt x="1239138" y="12700"/>
                </a:lnTo>
                <a:lnTo>
                  <a:pt x="1262583" y="12700"/>
                </a:lnTo>
                <a:lnTo>
                  <a:pt x="1252651" y="25400"/>
                </a:lnTo>
                <a:close/>
              </a:path>
              <a:path w="3386454" h="1320800">
                <a:moveTo>
                  <a:pt x="3269373" y="25400"/>
                </a:moveTo>
                <a:lnTo>
                  <a:pt x="3246221" y="25400"/>
                </a:lnTo>
                <a:lnTo>
                  <a:pt x="3236277" y="12700"/>
                </a:lnTo>
                <a:lnTo>
                  <a:pt x="3259734" y="12700"/>
                </a:lnTo>
                <a:lnTo>
                  <a:pt x="3269373" y="25400"/>
                </a:lnTo>
                <a:close/>
              </a:path>
              <a:path w="3386454" h="1320800">
                <a:moveTo>
                  <a:pt x="1224978" y="38100"/>
                </a:moveTo>
                <a:lnTo>
                  <a:pt x="1211059" y="38100"/>
                </a:lnTo>
                <a:lnTo>
                  <a:pt x="1220127" y="25400"/>
                </a:lnTo>
                <a:lnTo>
                  <a:pt x="1234135" y="25400"/>
                </a:lnTo>
                <a:lnTo>
                  <a:pt x="1224978" y="38100"/>
                </a:lnTo>
                <a:close/>
              </a:path>
              <a:path w="3386454" h="1320800">
                <a:moveTo>
                  <a:pt x="3287814" y="38100"/>
                </a:moveTo>
                <a:lnTo>
                  <a:pt x="3273894" y="38100"/>
                </a:lnTo>
                <a:lnTo>
                  <a:pt x="3264725" y="25400"/>
                </a:lnTo>
                <a:lnTo>
                  <a:pt x="3278746" y="25400"/>
                </a:lnTo>
                <a:lnTo>
                  <a:pt x="3287814" y="38100"/>
                </a:lnTo>
                <a:close/>
              </a:path>
              <a:path w="3386454" h="1320800">
                <a:moveTo>
                  <a:pt x="1207897" y="50800"/>
                </a:moveTo>
                <a:lnTo>
                  <a:pt x="1193838" y="50800"/>
                </a:lnTo>
                <a:lnTo>
                  <a:pt x="1202283" y="38100"/>
                </a:lnTo>
                <a:lnTo>
                  <a:pt x="1216482" y="38100"/>
                </a:lnTo>
                <a:lnTo>
                  <a:pt x="1207897" y="50800"/>
                </a:lnTo>
                <a:close/>
              </a:path>
              <a:path w="3386454" h="1320800">
                <a:moveTo>
                  <a:pt x="3305035" y="50800"/>
                </a:moveTo>
                <a:lnTo>
                  <a:pt x="3290976" y="50800"/>
                </a:lnTo>
                <a:lnTo>
                  <a:pt x="3282391" y="38100"/>
                </a:lnTo>
                <a:lnTo>
                  <a:pt x="3296589" y="38100"/>
                </a:lnTo>
                <a:lnTo>
                  <a:pt x="3305035" y="50800"/>
                </a:lnTo>
                <a:close/>
              </a:path>
              <a:path w="3386454" h="1320800">
                <a:moveTo>
                  <a:pt x="1192047" y="63500"/>
                </a:moveTo>
                <a:lnTo>
                  <a:pt x="1177950" y="63500"/>
                </a:lnTo>
                <a:lnTo>
                  <a:pt x="1185722" y="50800"/>
                </a:lnTo>
                <a:lnTo>
                  <a:pt x="1199984" y="50800"/>
                </a:lnTo>
                <a:lnTo>
                  <a:pt x="1192047" y="63500"/>
                </a:lnTo>
                <a:close/>
              </a:path>
              <a:path w="3386454" h="1320800">
                <a:moveTo>
                  <a:pt x="3320910" y="63500"/>
                </a:moveTo>
                <a:lnTo>
                  <a:pt x="3306826" y="63500"/>
                </a:lnTo>
                <a:lnTo>
                  <a:pt x="3298888" y="50800"/>
                </a:lnTo>
                <a:lnTo>
                  <a:pt x="3313150" y="50800"/>
                </a:lnTo>
                <a:lnTo>
                  <a:pt x="3320910" y="63500"/>
                </a:lnTo>
                <a:close/>
              </a:path>
              <a:path w="3386454" h="1320800">
                <a:moveTo>
                  <a:pt x="1164437" y="88900"/>
                </a:moveTo>
                <a:lnTo>
                  <a:pt x="1156881" y="88900"/>
                </a:lnTo>
                <a:lnTo>
                  <a:pt x="1163523" y="76200"/>
                </a:lnTo>
                <a:lnTo>
                  <a:pt x="1170546" y="63500"/>
                </a:lnTo>
                <a:lnTo>
                  <a:pt x="1184770" y="63500"/>
                </a:lnTo>
                <a:lnTo>
                  <a:pt x="1177518" y="76200"/>
                </a:lnTo>
                <a:lnTo>
                  <a:pt x="1170939" y="76200"/>
                </a:lnTo>
                <a:lnTo>
                  <a:pt x="1164437" y="88900"/>
                </a:lnTo>
                <a:close/>
              </a:path>
              <a:path w="3386454" h="1320800">
                <a:moveTo>
                  <a:pt x="3341992" y="88900"/>
                </a:moveTo>
                <a:lnTo>
                  <a:pt x="3334423" y="88900"/>
                </a:lnTo>
                <a:lnTo>
                  <a:pt x="3327933" y="76200"/>
                </a:lnTo>
                <a:lnTo>
                  <a:pt x="3321342" y="76200"/>
                </a:lnTo>
                <a:lnTo>
                  <a:pt x="3314103" y="63500"/>
                </a:lnTo>
                <a:lnTo>
                  <a:pt x="3328314" y="63500"/>
                </a:lnTo>
                <a:lnTo>
                  <a:pt x="3335350" y="76200"/>
                </a:lnTo>
                <a:lnTo>
                  <a:pt x="3341992" y="88900"/>
                </a:lnTo>
                <a:close/>
              </a:path>
              <a:path w="3386454" h="1320800">
                <a:moveTo>
                  <a:pt x="1147762" y="114300"/>
                </a:moveTo>
                <a:lnTo>
                  <a:pt x="1139443" y="114300"/>
                </a:lnTo>
                <a:lnTo>
                  <a:pt x="1144828" y="101600"/>
                </a:lnTo>
                <a:lnTo>
                  <a:pt x="1150645" y="88900"/>
                </a:lnTo>
                <a:lnTo>
                  <a:pt x="1164577" y="88900"/>
                </a:lnTo>
                <a:lnTo>
                  <a:pt x="1158481" y="101600"/>
                </a:lnTo>
                <a:lnTo>
                  <a:pt x="1153032" y="101600"/>
                </a:lnTo>
                <a:lnTo>
                  <a:pt x="1147762" y="114300"/>
                </a:lnTo>
                <a:close/>
              </a:path>
              <a:path w="3386454" h="1320800">
                <a:moveTo>
                  <a:pt x="3359429" y="114300"/>
                </a:moveTo>
                <a:lnTo>
                  <a:pt x="3351110" y="114300"/>
                </a:lnTo>
                <a:lnTo>
                  <a:pt x="3345840" y="101600"/>
                </a:lnTo>
                <a:lnTo>
                  <a:pt x="3340392" y="101600"/>
                </a:lnTo>
                <a:lnTo>
                  <a:pt x="3334296" y="88900"/>
                </a:lnTo>
                <a:lnTo>
                  <a:pt x="3348228" y="88900"/>
                </a:lnTo>
                <a:lnTo>
                  <a:pt x="3354044" y="101600"/>
                </a:lnTo>
                <a:lnTo>
                  <a:pt x="3359429" y="114300"/>
                </a:lnTo>
                <a:close/>
              </a:path>
              <a:path w="3386454" h="1320800">
                <a:moveTo>
                  <a:pt x="1126299" y="177800"/>
                </a:moveTo>
                <a:lnTo>
                  <a:pt x="1116990" y="177800"/>
                </a:lnTo>
                <a:lnTo>
                  <a:pt x="1119492" y="165100"/>
                </a:lnTo>
                <a:lnTo>
                  <a:pt x="1122502" y="152400"/>
                </a:lnTo>
                <a:lnTo>
                  <a:pt x="1126020" y="139700"/>
                </a:lnTo>
                <a:lnTo>
                  <a:pt x="1130020" y="127000"/>
                </a:lnTo>
                <a:lnTo>
                  <a:pt x="1134503" y="114300"/>
                </a:lnTo>
                <a:lnTo>
                  <a:pt x="1147864" y="114300"/>
                </a:lnTo>
                <a:lnTo>
                  <a:pt x="1143038" y="127000"/>
                </a:lnTo>
                <a:lnTo>
                  <a:pt x="1138758" y="139700"/>
                </a:lnTo>
                <a:lnTo>
                  <a:pt x="1134999" y="139700"/>
                </a:lnTo>
                <a:lnTo>
                  <a:pt x="1131570" y="152400"/>
                </a:lnTo>
                <a:lnTo>
                  <a:pt x="1128687" y="165100"/>
                </a:lnTo>
                <a:lnTo>
                  <a:pt x="1126299" y="177800"/>
                </a:lnTo>
                <a:close/>
              </a:path>
              <a:path w="3386454" h="1320800">
                <a:moveTo>
                  <a:pt x="3381882" y="177800"/>
                </a:moveTo>
                <a:lnTo>
                  <a:pt x="3372573" y="177800"/>
                </a:lnTo>
                <a:lnTo>
                  <a:pt x="3370122" y="165100"/>
                </a:lnTo>
                <a:lnTo>
                  <a:pt x="3367239" y="152400"/>
                </a:lnTo>
                <a:lnTo>
                  <a:pt x="3363861" y="139700"/>
                </a:lnTo>
                <a:lnTo>
                  <a:pt x="3360115" y="139700"/>
                </a:lnTo>
                <a:lnTo>
                  <a:pt x="3355733" y="127000"/>
                </a:lnTo>
                <a:lnTo>
                  <a:pt x="3350996" y="114300"/>
                </a:lnTo>
                <a:lnTo>
                  <a:pt x="3364369" y="114300"/>
                </a:lnTo>
                <a:lnTo>
                  <a:pt x="3368840" y="127000"/>
                </a:lnTo>
                <a:lnTo>
                  <a:pt x="3372853" y="139700"/>
                </a:lnTo>
                <a:lnTo>
                  <a:pt x="3376371" y="152400"/>
                </a:lnTo>
                <a:lnTo>
                  <a:pt x="3379381" y="165100"/>
                </a:lnTo>
                <a:lnTo>
                  <a:pt x="3381882" y="177800"/>
                </a:lnTo>
                <a:close/>
              </a:path>
              <a:path w="3386454" h="1320800">
                <a:moveTo>
                  <a:pt x="1124419" y="190500"/>
                </a:moveTo>
                <a:lnTo>
                  <a:pt x="1114247" y="190500"/>
                </a:lnTo>
                <a:lnTo>
                  <a:pt x="1115034" y="177800"/>
                </a:lnTo>
                <a:lnTo>
                  <a:pt x="1126350" y="177800"/>
                </a:lnTo>
                <a:lnTo>
                  <a:pt x="1124419" y="190500"/>
                </a:lnTo>
                <a:close/>
              </a:path>
              <a:path w="3386454" h="1320800">
                <a:moveTo>
                  <a:pt x="3384626" y="190500"/>
                </a:moveTo>
                <a:lnTo>
                  <a:pt x="3374453" y="190500"/>
                </a:lnTo>
                <a:lnTo>
                  <a:pt x="3372523" y="177800"/>
                </a:lnTo>
                <a:lnTo>
                  <a:pt x="3383838" y="177800"/>
                </a:lnTo>
                <a:lnTo>
                  <a:pt x="3384626" y="190500"/>
                </a:lnTo>
                <a:close/>
              </a:path>
              <a:path w="3386454" h="1320800">
                <a:moveTo>
                  <a:pt x="1122591" y="203200"/>
                </a:moveTo>
                <a:lnTo>
                  <a:pt x="1113104" y="203200"/>
                </a:lnTo>
                <a:lnTo>
                  <a:pt x="1113599" y="190500"/>
                </a:lnTo>
                <a:lnTo>
                  <a:pt x="1123086" y="190500"/>
                </a:lnTo>
                <a:lnTo>
                  <a:pt x="1122591" y="203200"/>
                </a:lnTo>
                <a:close/>
              </a:path>
              <a:path w="3386454" h="1320800">
                <a:moveTo>
                  <a:pt x="3385769" y="203200"/>
                </a:moveTo>
                <a:lnTo>
                  <a:pt x="3376282" y="203200"/>
                </a:lnTo>
                <a:lnTo>
                  <a:pt x="3375786" y="190500"/>
                </a:lnTo>
                <a:lnTo>
                  <a:pt x="3385261" y="190500"/>
                </a:lnTo>
                <a:lnTo>
                  <a:pt x="3385769" y="203200"/>
                </a:lnTo>
                <a:close/>
              </a:path>
              <a:path w="3386454" h="1320800">
                <a:moveTo>
                  <a:pt x="1122045" y="215900"/>
                </a:moveTo>
                <a:lnTo>
                  <a:pt x="1112520" y="215900"/>
                </a:lnTo>
                <a:lnTo>
                  <a:pt x="1112735" y="203200"/>
                </a:lnTo>
                <a:lnTo>
                  <a:pt x="1122260" y="203200"/>
                </a:lnTo>
                <a:lnTo>
                  <a:pt x="1122045" y="215900"/>
                </a:lnTo>
                <a:close/>
              </a:path>
              <a:path w="3386454" h="1320800">
                <a:moveTo>
                  <a:pt x="3386353" y="215900"/>
                </a:moveTo>
                <a:lnTo>
                  <a:pt x="3376828" y="215900"/>
                </a:lnTo>
                <a:lnTo>
                  <a:pt x="3376612" y="203200"/>
                </a:lnTo>
                <a:lnTo>
                  <a:pt x="3386124" y="203200"/>
                </a:lnTo>
                <a:lnTo>
                  <a:pt x="3386353" y="215900"/>
                </a:lnTo>
                <a:close/>
              </a:path>
              <a:path w="3386454" h="1320800">
                <a:moveTo>
                  <a:pt x="73149" y="460533"/>
                </a:moveTo>
                <a:lnTo>
                  <a:pt x="49599" y="458612"/>
                </a:lnTo>
                <a:lnTo>
                  <a:pt x="1116152" y="215900"/>
                </a:lnTo>
                <a:lnTo>
                  <a:pt x="1121968" y="215900"/>
                </a:lnTo>
                <a:lnTo>
                  <a:pt x="73149" y="460533"/>
                </a:lnTo>
                <a:close/>
              </a:path>
              <a:path w="3386454" h="1320800">
                <a:moveTo>
                  <a:pt x="3386353" y="1104900"/>
                </a:moveTo>
                <a:lnTo>
                  <a:pt x="3376612" y="1104900"/>
                </a:lnTo>
                <a:lnTo>
                  <a:pt x="3376828" y="1092200"/>
                </a:lnTo>
                <a:lnTo>
                  <a:pt x="3376891" y="215900"/>
                </a:lnTo>
                <a:lnTo>
                  <a:pt x="3386416" y="215900"/>
                </a:lnTo>
                <a:lnTo>
                  <a:pt x="3386353" y="1104900"/>
                </a:lnTo>
                <a:close/>
              </a:path>
              <a:path w="3386454" h="1320800">
                <a:moveTo>
                  <a:pt x="32579" y="462485"/>
                </a:moveTo>
                <a:lnTo>
                  <a:pt x="32283" y="457200"/>
                </a:lnTo>
                <a:lnTo>
                  <a:pt x="49599" y="458612"/>
                </a:lnTo>
                <a:lnTo>
                  <a:pt x="32579" y="462485"/>
                </a:lnTo>
                <a:close/>
              </a:path>
              <a:path w="3386454" h="1320800">
                <a:moveTo>
                  <a:pt x="32994" y="469900"/>
                </a:moveTo>
                <a:lnTo>
                  <a:pt x="32579" y="462485"/>
                </a:lnTo>
                <a:lnTo>
                  <a:pt x="49599" y="458612"/>
                </a:lnTo>
                <a:lnTo>
                  <a:pt x="73149" y="460533"/>
                </a:lnTo>
                <a:lnTo>
                  <a:pt x="32994" y="469900"/>
                </a:lnTo>
                <a:close/>
              </a:path>
              <a:path w="3386454" h="1320800">
                <a:moveTo>
                  <a:pt x="187952" y="469900"/>
                </a:moveTo>
                <a:lnTo>
                  <a:pt x="32994" y="469900"/>
                </a:lnTo>
                <a:lnTo>
                  <a:pt x="73149" y="460533"/>
                </a:lnTo>
                <a:lnTo>
                  <a:pt x="187952" y="469900"/>
                </a:lnTo>
                <a:close/>
              </a:path>
              <a:path w="3386454" h="1320800">
                <a:moveTo>
                  <a:pt x="1122260" y="1104900"/>
                </a:moveTo>
                <a:lnTo>
                  <a:pt x="1112520" y="1104900"/>
                </a:lnTo>
                <a:lnTo>
                  <a:pt x="1112443" y="546100"/>
                </a:lnTo>
                <a:lnTo>
                  <a:pt x="1116863" y="546100"/>
                </a:lnTo>
                <a:lnTo>
                  <a:pt x="0" y="469900"/>
                </a:lnTo>
                <a:lnTo>
                  <a:pt x="32579" y="462485"/>
                </a:lnTo>
                <a:lnTo>
                  <a:pt x="32994" y="469900"/>
                </a:lnTo>
                <a:lnTo>
                  <a:pt x="187952" y="469900"/>
                </a:lnTo>
                <a:lnTo>
                  <a:pt x="1121968" y="546100"/>
                </a:lnTo>
                <a:lnTo>
                  <a:pt x="1122045" y="1092200"/>
                </a:lnTo>
                <a:lnTo>
                  <a:pt x="1122260" y="1104900"/>
                </a:lnTo>
                <a:close/>
              </a:path>
              <a:path w="3386454" h="1320800">
                <a:moveTo>
                  <a:pt x="1123086" y="1117600"/>
                </a:moveTo>
                <a:lnTo>
                  <a:pt x="1113599" y="1117600"/>
                </a:lnTo>
                <a:lnTo>
                  <a:pt x="1113104" y="1104900"/>
                </a:lnTo>
                <a:lnTo>
                  <a:pt x="1122591" y="1104900"/>
                </a:lnTo>
                <a:lnTo>
                  <a:pt x="1123086" y="1117600"/>
                </a:lnTo>
                <a:close/>
              </a:path>
              <a:path w="3386454" h="1320800">
                <a:moveTo>
                  <a:pt x="3385261" y="1117600"/>
                </a:moveTo>
                <a:lnTo>
                  <a:pt x="3375786" y="1117600"/>
                </a:lnTo>
                <a:lnTo>
                  <a:pt x="3376282" y="1104900"/>
                </a:lnTo>
                <a:lnTo>
                  <a:pt x="3385769" y="1104900"/>
                </a:lnTo>
                <a:lnTo>
                  <a:pt x="3385261" y="1117600"/>
                </a:lnTo>
                <a:close/>
              </a:path>
              <a:path w="3386454" h="1320800">
                <a:moveTo>
                  <a:pt x="1128737" y="1143000"/>
                </a:moveTo>
                <a:lnTo>
                  <a:pt x="1116990" y="1143000"/>
                </a:lnTo>
                <a:lnTo>
                  <a:pt x="1115034" y="1130300"/>
                </a:lnTo>
                <a:lnTo>
                  <a:pt x="1114247" y="1117600"/>
                </a:lnTo>
                <a:lnTo>
                  <a:pt x="1123683" y="1117600"/>
                </a:lnTo>
                <a:lnTo>
                  <a:pt x="1124445" y="1130300"/>
                </a:lnTo>
                <a:lnTo>
                  <a:pt x="1126299" y="1130300"/>
                </a:lnTo>
                <a:lnTo>
                  <a:pt x="1128737" y="1143000"/>
                </a:lnTo>
                <a:close/>
              </a:path>
              <a:path w="3386454" h="1320800">
                <a:moveTo>
                  <a:pt x="3381882" y="1143000"/>
                </a:moveTo>
                <a:lnTo>
                  <a:pt x="3370122" y="1143000"/>
                </a:lnTo>
                <a:lnTo>
                  <a:pt x="3372573" y="1130300"/>
                </a:lnTo>
                <a:lnTo>
                  <a:pt x="3374415" y="1130300"/>
                </a:lnTo>
                <a:lnTo>
                  <a:pt x="3375177" y="1117600"/>
                </a:lnTo>
                <a:lnTo>
                  <a:pt x="3384626" y="1117600"/>
                </a:lnTo>
                <a:lnTo>
                  <a:pt x="3383838" y="1130300"/>
                </a:lnTo>
                <a:lnTo>
                  <a:pt x="3381882" y="1143000"/>
                </a:lnTo>
                <a:close/>
              </a:path>
              <a:path w="3386454" h="1320800">
                <a:moveTo>
                  <a:pt x="1147864" y="1193800"/>
                </a:moveTo>
                <a:lnTo>
                  <a:pt x="1134503" y="1193800"/>
                </a:lnTo>
                <a:lnTo>
                  <a:pt x="1130020" y="1181100"/>
                </a:lnTo>
                <a:lnTo>
                  <a:pt x="1126020" y="1168400"/>
                </a:lnTo>
                <a:lnTo>
                  <a:pt x="1122502" y="1155700"/>
                </a:lnTo>
                <a:lnTo>
                  <a:pt x="1119492" y="1143000"/>
                </a:lnTo>
                <a:lnTo>
                  <a:pt x="1128687" y="1143000"/>
                </a:lnTo>
                <a:lnTo>
                  <a:pt x="1131633" y="1155700"/>
                </a:lnTo>
                <a:lnTo>
                  <a:pt x="1134999" y="1168400"/>
                </a:lnTo>
                <a:lnTo>
                  <a:pt x="1138847" y="1181100"/>
                </a:lnTo>
                <a:lnTo>
                  <a:pt x="1143038" y="1181100"/>
                </a:lnTo>
                <a:lnTo>
                  <a:pt x="1147864" y="1193800"/>
                </a:lnTo>
                <a:close/>
              </a:path>
              <a:path w="3386454" h="1320800">
                <a:moveTo>
                  <a:pt x="3364369" y="1193800"/>
                </a:moveTo>
                <a:lnTo>
                  <a:pt x="3350996" y="1193800"/>
                </a:lnTo>
                <a:lnTo>
                  <a:pt x="3355835" y="1181100"/>
                </a:lnTo>
                <a:lnTo>
                  <a:pt x="3360026" y="1181100"/>
                </a:lnTo>
                <a:lnTo>
                  <a:pt x="3363950" y="1168400"/>
                </a:lnTo>
                <a:lnTo>
                  <a:pt x="3367303" y="1155700"/>
                </a:lnTo>
                <a:lnTo>
                  <a:pt x="3370186" y="1143000"/>
                </a:lnTo>
                <a:lnTo>
                  <a:pt x="3379381" y="1143000"/>
                </a:lnTo>
                <a:lnTo>
                  <a:pt x="3376371" y="1155700"/>
                </a:lnTo>
                <a:lnTo>
                  <a:pt x="3372853" y="1168400"/>
                </a:lnTo>
                <a:lnTo>
                  <a:pt x="3368840" y="1181100"/>
                </a:lnTo>
                <a:lnTo>
                  <a:pt x="3364369" y="1193800"/>
                </a:lnTo>
                <a:close/>
              </a:path>
              <a:path w="3386454" h="1320800">
                <a:moveTo>
                  <a:pt x="1170939" y="1231900"/>
                </a:moveTo>
                <a:lnTo>
                  <a:pt x="1156881" y="1231900"/>
                </a:lnTo>
                <a:lnTo>
                  <a:pt x="1150645" y="1219200"/>
                </a:lnTo>
                <a:lnTo>
                  <a:pt x="1144828" y="1206500"/>
                </a:lnTo>
                <a:lnTo>
                  <a:pt x="1139443" y="1193800"/>
                </a:lnTo>
                <a:lnTo>
                  <a:pt x="1147762" y="1193800"/>
                </a:lnTo>
                <a:lnTo>
                  <a:pt x="1153032" y="1206500"/>
                </a:lnTo>
                <a:lnTo>
                  <a:pt x="1158481" y="1206500"/>
                </a:lnTo>
                <a:lnTo>
                  <a:pt x="1164577" y="1219200"/>
                </a:lnTo>
                <a:lnTo>
                  <a:pt x="1164437" y="1219200"/>
                </a:lnTo>
                <a:lnTo>
                  <a:pt x="1170939" y="1231900"/>
                </a:lnTo>
                <a:close/>
              </a:path>
              <a:path w="3386454" h="1320800">
                <a:moveTo>
                  <a:pt x="3341992" y="1231900"/>
                </a:moveTo>
                <a:lnTo>
                  <a:pt x="3327933" y="1231900"/>
                </a:lnTo>
                <a:lnTo>
                  <a:pt x="3334423" y="1219200"/>
                </a:lnTo>
                <a:lnTo>
                  <a:pt x="3340392" y="1206500"/>
                </a:lnTo>
                <a:lnTo>
                  <a:pt x="3345840" y="1206500"/>
                </a:lnTo>
                <a:lnTo>
                  <a:pt x="3351110" y="1193800"/>
                </a:lnTo>
                <a:lnTo>
                  <a:pt x="3359429" y="1193800"/>
                </a:lnTo>
                <a:lnTo>
                  <a:pt x="3354044" y="1206500"/>
                </a:lnTo>
                <a:lnTo>
                  <a:pt x="3348228" y="1219200"/>
                </a:lnTo>
                <a:lnTo>
                  <a:pt x="3341992" y="1231900"/>
                </a:lnTo>
                <a:close/>
              </a:path>
              <a:path w="3386454" h="1320800">
                <a:moveTo>
                  <a:pt x="1192212" y="1257300"/>
                </a:moveTo>
                <a:lnTo>
                  <a:pt x="1177950" y="1257300"/>
                </a:lnTo>
                <a:lnTo>
                  <a:pt x="1170546" y="1244600"/>
                </a:lnTo>
                <a:lnTo>
                  <a:pt x="1163523" y="1231900"/>
                </a:lnTo>
                <a:lnTo>
                  <a:pt x="1177518" y="1231900"/>
                </a:lnTo>
                <a:lnTo>
                  <a:pt x="1184770" y="1244600"/>
                </a:lnTo>
                <a:lnTo>
                  <a:pt x="1184605" y="1244600"/>
                </a:lnTo>
                <a:lnTo>
                  <a:pt x="1192212" y="1257300"/>
                </a:lnTo>
                <a:close/>
              </a:path>
              <a:path w="3386454" h="1320800">
                <a:moveTo>
                  <a:pt x="3320910" y="1257300"/>
                </a:moveTo>
                <a:lnTo>
                  <a:pt x="3306660" y="1257300"/>
                </a:lnTo>
                <a:lnTo>
                  <a:pt x="3314255" y="1244600"/>
                </a:lnTo>
                <a:lnTo>
                  <a:pt x="3314103" y="1244600"/>
                </a:lnTo>
                <a:lnTo>
                  <a:pt x="3321342" y="1231900"/>
                </a:lnTo>
                <a:lnTo>
                  <a:pt x="3335350" y="1231900"/>
                </a:lnTo>
                <a:lnTo>
                  <a:pt x="3328314" y="1244600"/>
                </a:lnTo>
                <a:lnTo>
                  <a:pt x="3320910" y="1257300"/>
                </a:lnTo>
                <a:close/>
              </a:path>
              <a:path w="3386454" h="1320800">
                <a:moveTo>
                  <a:pt x="1208074" y="1270000"/>
                </a:moveTo>
                <a:lnTo>
                  <a:pt x="1193838" y="1270000"/>
                </a:lnTo>
                <a:lnTo>
                  <a:pt x="1185722" y="1257300"/>
                </a:lnTo>
                <a:lnTo>
                  <a:pt x="1199807" y="1257300"/>
                </a:lnTo>
                <a:lnTo>
                  <a:pt x="1208074" y="1270000"/>
                </a:lnTo>
                <a:close/>
              </a:path>
              <a:path w="3386454" h="1320800">
                <a:moveTo>
                  <a:pt x="3305035" y="1270000"/>
                </a:moveTo>
                <a:lnTo>
                  <a:pt x="3290785" y="1270000"/>
                </a:lnTo>
                <a:lnTo>
                  <a:pt x="3299053" y="1257300"/>
                </a:lnTo>
                <a:lnTo>
                  <a:pt x="3313150" y="1257300"/>
                </a:lnTo>
                <a:lnTo>
                  <a:pt x="3305035" y="1270000"/>
                </a:lnTo>
                <a:close/>
              </a:path>
              <a:path w="3386454" h="1320800">
                <a:moveTo>
                  <a:pt x="1234135" y="1282700"/>
                </a:moveTo>
                <a:lnTo>
                  <a:pt x="1211059" y="1282700"/>
                </a:lnTo>
                <a:lnTo>
                  <a:pt x="1202283" y="1270000"/>
                </a:lnTo>
                <a:lnTo>
                  <a:pt x="1224978" y="1270000"/>
                </a:lnTo>
                <a:lnTo>
                  <a:pt x="1234135" y="1282700"/>
                </a:lnTo>
                <a:close/>
              </a:path>
              <a:path w="3386454" h="1320800">
                <a:moveTo>
                  <a:pt x="3287814" y="1282700"/>
                </a:moveTo>
                <a:lnTo>
                  <a:pt x="3264725" y="1282700"/>
                </a:lnTo>
                <a:lnTo>
                  <a:pt x="3273894" y="1270000"/>
                </a:lnTo>
                <a:lnTo>
                  <a:pt x="3296589" y="1270000"/>
                </a:lnTo>
                <a:lnTo>
                  <a:pt x="3287814" y="1282700"/>
                </a:lnTo>
                <a:close/>
              </a:path>
              <a:path w="3386454" h="1320800">
                <a:moveTo>
                  <a:pt x="1252867" y="1295400"/>
                </a:moveTo>
                <a:lnTo>
                  <a:pt x="1229499" y="1295400"/>
                </a:lnTo>
                <a:lnTo>
                  <a:pt x="1220127" y="1282700"/>
                </a:lnTo>
                <a:lnTo>
                  <a:pt x="1243164" y="1282700"/>
                </a:lnTo>
                <a:lnTo>
                  <a:pt x="1252867" y="1295400"/>
                </a:lnTo>
                <a:close/>
              </a:path>
              <a:path w="3386454" h="1320800">
                <a:moveTo>
                  <a:pt x="3269373" y="1295400"/>
                </a:moveTo>
                <a:lnTo>
                  <a:pt x="3246005" y="1295400"/>
                </a:lnTo>
                <a:lnTo>
                  <a:pt x="3255708" y="1282700"/>
                </a:lnTo>
                <a:lnTo>
                  <a:pt x="3278746" y="1282700"/>
                </a:lnTo>
                <a:lnTo>
                  <a:pt x="3269373" y="1295400"/>
                </a:lnTo>
                <a:close/>
              </a:path>
              <a:path w="3386454" h="1320800">
                <a:moveTo>
                  <a:pt x="1293063" y="1308100"/>
                </a:moveTo>
                <a:lnTo>
                  <a:pt x="1259204" y="1308100"/>
                </a:lnTo>
                <a:lnTo>
                  <a:pt x="1249045" y="1295400"/>
                </a:lnTo>
                <a:lnTo>
                  <a:pt x="1282471" y="1295400"/>
                </a:lnTo>
                <a:lnTo>
                  <a:pt x="1293063" y="1308100"/>
                </a:lnTo>
                <a:close/>
              </a:path>
              <a:path w="3386454" h="1320800">
                <a:moveTo>
                  <a:pt x="3239668" y="1308100"/>
                </a:moveTo>
                <a:lnTo>
                  <a:pt x="3205810" y="1308100"/>
                </a:lnTo>
                <a:lnTo>
                  <a:pt x="3216402" y="1295400"/>
                </a:lnTo>
                <a:lnTo>
                  <a:pt x="3249828" y="1295400"/>
                </a:lnTo>
                <a:lnTo>
                  <a:pt x="3239668" y="1308100"/>
                </a:lnTo>
                <a:close/>
              </a:path>
              <a:path w="3386454" h="1320800">
                <a:moveTo>
                  <a:pt x="3191243" y="1320800"/>
                </a:moveTo>
                <a:lnTo>
                  <a:pt x="1307630" y="1320800"/>
                </a:lnTo>
                <a:lnTo>
                  <a:pt x="1302016" y="1308100"/>
                </a:lnTo>
                <a:lnTo>
                  <a:pt x="3196843" y="1308100"/>
                </a:lnTo>
                <a:lnTo>
                  <a:pt x="3191243" y="132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186191" y="1757883"/>
            <a:ext cx="194373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楷体"/>
                <a:cs typeface="楷体"/>
              </a:rPr>
              <a:t>当</a:t>
            </a:r>
            <a:r>
              <a:rPr dirty="0" sz="2400" spc="-650" b="1">
                <a:latin typeface="楷体"/>
                <a:cs typeface="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</a:t>
            </a:r>
            <a:r>
              <a:rPr dirty="0" sz="2400" spc="-5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楷体"/>
                <a:cs typeface="楷体"/>
              </a:rPr>
              <a:t>趋于</a:t>
            </a:r>
            <a:r>
              <a:rPr dirty="0" sz="2400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楷体"/>
                <a:cs typeface="楷体"/>
              </a:rPr>
              <a:t>时</a:t>
            </a:r>
            <a:r>
              <a:rPr dirty="0" sz="2400" spc="-10" b="1">
                <a:latin typeface="楷体"/>
                <a:cs typeface="楷体"/>
              </a:rPr>
              <a:t>，  </a:t>
            </a:r>
            <a:r>
              <a:rPr dirty="0" sz="2400" b="1">
                <a:latin typeface="楷体"/>
                <a:cs typeface="楷体"/>
              </a:rPr>
              <a:t>此时</a:t>
            </a:r>
            <a:r>
              <a:rPr dirty="0" sz="2400" spc="-5" b="1" i="1">
                <a:latin typeface="Times New Roman"/>
                <a:cs typeface="Times New Roman"/>
              </a:rPr>
              <a:t>P</a:t>
            </a:r>
            <a:r>
              <a:rPr dirty="0" sz="2400" b="1">
                <a:latin typeface="楷体"/>
                <a:cs typeface="楷体"/>
              </a:rPr>
              <a:t>为瞬</a:t>
            </a:r>
            <a:r>
              <a:rPr dirty="0" sz="2400" spc="-10" b="1">
                <a:latin typeface="楷体"/>
                <a:cs typeface="楷体"/>
              </a:rPr>
              <a:t>时 </a:t>
            </a:r>
            <a:r>
              <a:rPr dirty="0" sz="2400" b="1">
                <a:latin typeface="楷体"/>
                <a:cs typeface="楷体"/>
              </a:rPr>
              <a:t>功</a:t>
            </a:r>
            <a:r>
              <a:rPr dirty="0" sz="2400" spc="-10" b="1">
                <a:latin typeface="楷体"/>
                <a:cs typeface="楷体"/>
              </a:rPr>
              <a:t>率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40661" y="1508150"/>
            <a:ext cx="4432935" cy="1333500"/>
          </a:xfrm>
          <a:custGeom>
            <a:avLst/>
            <a:gdLst/>
            <a:ahLst/>
            <a:cxnLst/>
            <a:rect l="l" t="t" r="r" b="b"/>
            <a:pathLst>
              <a:path w="4432935" h="1333500">
                <a:moveTo>
                  <a:pt x="188722" y="12699"/>
                </a:moveTo>
                <a:lnTo>
                  <a:pt x="149174" y="12699"/>
                </a:lnTo>
                <a:lnTo>
                  <a:pt x="159740" y="0"/>
                </a:lnTo>
                <a:lnTo>
                  <a:pt x="194221" y="0"/>
                </a:lnTo>
                <a:lnTo>
                  <a:pt x="188722" y="12699"/>
                </a:lnTo>
                <a:close/>
              </a:path>
              <a:path w="4432935" h="1333500">
                <a:moveTo>
                  <a:pt x="2371026" y="12699"/>
                </a:moveTo>
                <a:lnTo>
                  <a:pt x="2331478" y="12699"/>
                </a:lnTo>
                <a:lnTo>
                  <a:pt x="2325979" y="0"/>
                </a:lnTo>
                <a:lnTo>
                  <a:pt x="2360460" y="0"/>
                </a:lnTo>
                <a:lnTo>
                  <a:pt x="2371026" y="12699"/>
                </a:lnTo>
                <a:close/>
              </a:path>
              <a:path w="4432935" h="1333500">
                <a:moveTo>
                  <a:pt x="142455" y="25399"/>
                </a:moveTo>
                <a:lnTo>
                  <a:pt x="118973" y="25399"/>
                </a:lnTo>
                <a:lnTo>
                  <a:pt x="128778" y="12699"/>
                </a:lnTo>
                <a:lnTo>
                  <a:pt x="152552" y="12699"/>
                </a:lnTo>
                <a:lnTo>
                  <a:pt x="142455" y="25399"/>
                </a:lnTo>
                <a:close/>
              </a:path>
              <a:path w="4432935" h="1333500">
                <a:moveTo>
                  <a:pt x="2401227" y="25399"/>
                </a:moveTo>
                <a:lnTo>
                  <a:pt x="2377744" y="25399"/>
                </a:lnTo>
                <a:lnTo>
                  <a:pt x="2367635" y="12699"/>
                </a:lnTo>
                <a:lnTo>
                  <a:pt x="2391422" y="12699"/>
                </a:lnTo>
                <a:lnTo>
                  <a:pt x="2401227" y="25399"/>
                </a:lnTo>
                <a:close/>
              </a:path>
              <a:path w="4432935" h="1333500">
                <a:moveTo>
                  <a:pt x="114300" y="38099"/>
                </a:moveTo>
                <a:lnTo>
                  <a:pt x="100228" y="38099"/>
                </a:lnTo>
                <a:lnTo>
                  <a:pt x="109448" y="25399"/>
                </a:lnTo>
                <a:lnTo>
                  <a:pt x="123621" y="25399"/>
                </a:lnTo>
                <a:lnTo>
                  <a:pt x="114300" y="38099"/>
                </a:lnTo>
                <a:close/>
              </a:path>
              <a:path w="4432935" h="1333500">
                <a:moveTo>
                  <a:pt x="2419972" y="38099"/>
                </a:moveTo>
                <a:lnTo>
                  <a:pt x="2405900" y="38099"/>
                </a:lnTo>
                <a:lnTo>
                  <a:pt x="2396578" y="25399"/>
                </a:lnTo>
                <a:lnTo>
                  <a:pt x="2410752" y="25399"/>
                </a:lnTo>
                <a:lnTo>
                  <a:pt x="2419972" y="38099"/>
                </a:lnTo>
                <a:close/>
              </a:path>
              <a:path w="4432935" h="1333500">
                <a:moveTo>
                  <a:pt x="96926" y="50799"/>
                </a:moveTo>
                <a:lnTo>
                  <a:pt x="82727" y="50799"/>
                </a:lnTo>
                <a:lnTo>
                  <a:pt x="91312" y="38099"/>
                </a:lnTo>
                <a:lnTo>
                  <a:pt x="105651" y="38099"/>
                </a:lnTo>
                <a:lnTo>
                  <a:pt x="96926" y="50799"/>
                </a:lnTo>
                <a:close/>
              </a:path>
              <a:path w="4432935" h="1333500">
                <a:moveTo>
                  <a:pt x="2437472" y="50799"/>
                </a:moveTo>
                <a:lnTo>
                  <a:pt x="2423274" y="50799"/>
                </a:lnTo>
                <a:lnTo>
                  <a:pt x="2414549" y="38099"/>
                </a:lnTo>
                <a:lnTo>
                  <a:pt x="2428887" y="38099"/>
                </a:lnTo>
                <a:lnTo>
                  <a:pt x="2437472" y="50799"/>
                </a:lnTo>
                <a:close/>
              </a:path>
              <a:path w="4432935" h="1333500">
                <a:moveTo>
                  <a:pt x="80797" y="63499"/>
                </a:moveTo>
                <a:lnTo>
                  <a:pt x="66586" y="63499"/>
                </a:lnTo>
                <a:lnTo>
                  <a:pt x="74485" y="50799"/>
                </a:lnTo>
                <a:lnTo>
                  <a:pt x="88874" y="50799"/>
                </a:lnTo>
                <a:lnTo>
                  <a:pt x="80797" y="63499"/>
                </a:lnTo>
                <a:close/>
              </a:path>
              <a:path w="4432935" h="1333500">
                <a:moveTo>
                  <a:pt x="2453614" y="63499"/>
                </a:moveTo>
                <a:lnTo>
                  <a:pt x="2439390" y="63499"/>
                </a:lnTo>
                <a:lnTo>
                  <a:pt x="2431326" y="50799"/>
                </a:lnTo>
                <a:lnTo>
                  <a:pt x="2445715" y="50799"/>
                </a:lnTo>
                <a:lnTo>
                  <a:pt x="2453614" y="63499"/>
                </a:lnTo>
                <a:close/>
              </a:path>
              <a:path w="4432935" h="1333500">
                <a:moveTo>
                  <a:pt x="52730" y="88899"/>
                </a:moveTo>
                <a:lnTo>
                  <a:pt x="45161" y="88899"/>
                </a:lnTo>
                <a:lnTo>
                  <a:pt x="51917" y="76199"/>
                </a:lnTo>
                <a:lnTo>
                  <a:pt x="59055" y="63499"/>
                </a:lnTo>
                <a:lnTo>
                  <a:pt x="73406" y="63499"/>
                </a:lnTo>
                <a:lnTo>
                  <a:pt x="66027" y="76199"/>
                </a:lnTo>
                <a:lnTo>
                  <a:pt x="59334" y="76199"/>
                </a:lnTo>
                <a:lnTo>
                  <a:pt x="52730" y="88899"/>
                </a:lnTo>
                <a:close/>
              </a:path>
              <a:path w="4432935" h="1333500">
                <a:moveTo>
                  <a:pt x="2475039" y="88899"/>
                </a:moveTo>
                <a:lnTo>
                  <a:pt x="2467470" y="88899"/>
                </a:lnTo>
                <a:lnTo>
                  <a:pt x="2460866" y="76199"/>
                </a:lnTo>
                <a:lnTo>
                  <a:pt x="2454173" y="76199"/>
                </a:lnTo>
                <a:lnTo>
                  <a:pt x="2446794" y="63499"/>
                </a:lnTo>
                <a:lnTo>
                  <a:pt x="2461145" y="63499"/>
                </a:lnTo>
                <a:lnTo>
                  <a:pt x="2468283" y="76199"/>
                </a:lnTo>
                <a:lnTo>
                  <a:pt x="2475039" y="88899"/>
                </a:lnTo>
                <a:close/>
              </a:path>
              <a:path w="4432935" h="1333500">
                <a:moveTo>
                  <a:pt x="30949" y="127000"/>
                </a:moveTo>
                <a:lnTo>
                  <a:pt x="22415" y="127000"/>
                </a:lnTo>
                <a:lnTo>
                  <a:pt x="27444" y="114299"/>
                </a:lnTo>
                <a:lnTo>
                  <a:pt x="32918" y="101599"/>
                </a:lnTo>
                <a:lnTo>
                  <a:pt x="38823" y="88899"/>
                </a:lnTo>
                <a:lnTo>
                  <a:pt x="52857" y="88899"/>
                </a:lnTo>
                <a:lnTo>
                  <a:pt x="46659" y="101599"/>
                </a:lnTo>
                <a:lnTo>
                  <a:pt x="40995" y="114299"/>
                </a:lnTo>
                <a:lnTo>
                  <a:pt x="35864" y="114299"/>
                </a:lnTo>
                <a:lnTo>
                  <a:pt x="30949" y="127000"/>
                </a:lnTo>
                <a:close/>
              </a:path>
              <a:path w="4432935" h="1333500">
                <a:moveTo>
                  <a:pt x="2497785" y="127000"/>
                </a:moveTo>
                <a:lnTo>
                  <a:pt x="2489250" y="127000"/>
                </a:lnTo>
                <a:lnTo>
                  <a:pt x="2484335" y="114299"/>
                </a:lnTo>
                <a:lnTo>
                  <a:pt x="2479205" y="114299"/>
                </a:lnTo>
                <a:lnTo>
                  <a:pt x="2473413" y="101599"/>
                </a:lnTo>
                <a:lnTo>
                  <a:pt x="2473540" y="101599"/>
                </a:lnTo>
                <a:lnTo>
                  <a:pt x="2467330" y="88899"/>
                </a:lnTo>
                <a:lnTo>
                  <a:pt x="2481376" y="88899"/>
                </a:lnTo>
                <a:lnTo>
                  <a:pt x="2487282" y="101599"/>
                </a:lnTo>
                <a:lnTo>
                  <a:pt x="2492756" y="114299"/>
                </a:lnTo>
                <a:lnTo>
                  <a:pt x="2497785" y="127000"/>
                </a:lnTo>
                <a:close/>
              </a:path>
              <a:path w="4432935" h="1333500">
                <a:moveTo>
                  <a:pt x="13919" y="177800"/>
                </a:moveTo>
                <a:lnTo>
                  <a:pt x="4622" y="177800"/>
                </a:lnTo>
                <a:lnTo>
                  <a:pt x="7150" y="165100"/>
                </a:lnTo>
                <a:lnTo>
                  <a:pt x="10223" y="152400"/>
                </a:lnTo>
                <a:lnTo>
                  <a:pt x="13792" y="139700"/>
                </a:lnTo>
                <a:lnTo>
                  <a:pt x="17868" y="127000"/>
                </a:lnTo>
                <a:lnTo>
                  <a:pt x="31051" y="127000"/>
                </a:lnTo>
                <a:lnTo>
                  <a:pt x="26593" y="139700"/>
                </a:lnTo>
                <a:lnTo>
                  <a:pt x="22783" y="139700"/>
                </a:lnTo>
                <a:lnTo>
                  <a:pt x="19278" y="152400"/>
                </a:lnTo>
                <a:lnTo>
                  <a:pt x="16344" y="165100"/>
                </a:lnTo>
                <a:lnTo>
                  <a:pt x="13919" y="177800"/>
                </a:lnTo>
                <a:close/>
              </a:path>
              <a:path w="4432935" h="1333500">
                <a:moveTo>
                  <a:pt x="2515577" y="177800"/>
                </a:moveTo>
                <a:lnTo>
                  <a:pt x="2506268" y="177800"/>
                </a:lnTo>
                <a:lnTo>
                  <a:pt x="2503792" y="165100"/>
                </a:lnTo>
                <a:lnTo>
                  <a:pt x="2500845" y="152400"/>
                </a:lnTo>
                <a:lnTo>
                  <a:pt x="2497416" y="139700"/>
                </a:lnTo>
                <a:lnTo>
                  <a:pt x="2493606" y="139700"/>
                </a:lnTo>
                <a:lnTo>
                  <a:pt x="2489149" y="127000"/>
                </a:lnTo>
                <a:lnTo>
                  <a:pt x="2502331" y="127000"/>
                </a:lnTo>
                <a:lnTo>
                  <a:pt x="2506408" y="139700"/>
                </a:lnTo>
                <a:lnTo>
                  <a:pt x="2509977" y="152400"/>
                </a:lnTo>
                <a:lnTo>
                  <a:pt x="2513037" y="165100"/>
                </a:lnTo>
                <a:lnTo>
                  <a:pt x="2515577" y="177800"/>
                </a:lnTo>
                <a:close/>
              </a:path>
              <a:path w="4432935" h="1333500">
                <a:moveTo>
                  <a:pt x="22694" y="152400"/>
                </a:moveTo>
                <a:lnTo>
                  <a:pt x="22783" y="139700"/>
                </a:lnTo>
                <a:lnTo>
                  <a:pt x="26682" y="139700"/>
                </a:lnTo>
                <a:lnTo>
                  <a:pt x="22694" y="152400"/>
                </a:lnTo>
                <a:close/>
              </a:path>
              <a:path w="4432935" h="1333500">
                <a:moveTo>
                  <a:pt x="2497505" y="152400"/>
                </a:moveTo>
                <a:lnTo>
                  <a:pt x="2493518" y="139700"/>
                </a:lnTo>
                <a:lnTo>
                  <a:pt x="2497416" y="139700"/>
                </a:lnTo>
                <a:lnTo>
                  <a:pt x="2497505" y="152400"/>
                </a:lnTo>
                <a:close/>
              </a:path>
              <a:path w="4432935" h="1333500">
                <a:moveTo>
                  <a:pt x="12026" y="190500"/>
                </a:moveTo>
                <a:lnTo>
                  <a:pt x="2616" y="190500"/>
                </a:lnTo>
                <a:lnTo>
                  <a:pt x="3556" y="177800"/>
                </a:lnTo>
                <a:lnTo>
                  <a:pt x="12941" y="177800"/>
                </a:lnTo>
                <a:lnTo>
                  <a:pt x="12026" y="190500"/>
                </a:lnTo>
                <a:close/>
              </a:path>
              <a:path w="4432935" h="1333500">
                <a:moveTo>
                  <a:pt x="2517584" y="190500"/>
                </a:moveTo>
                <a:lnTo>
                  <a:pt x="2508173" y="190500"/>
                </a:lnTo>
                <a:lnTo>
                  <a:pt x="2507259" y="177800"/>
                </a:lnTo>
                <a:lnTo>
                  <a:pt x="2516644" y="177800"/>
                </a:lnTo>
                <a:lnTo>
                  <a:pt x="2517584" y="190500"/>
                </a:lnTo>
                <a:close/>
              </a:path>
              <a:path w="4432935" h="1333500">
                <a:moveTo>
                  <a:pt x="10642" y="203200"/>
                </a:moveTo>
                <a:lnTo>
                  <a:pt x="1168" y="203200"/>
                </a:lnTo>
                <a:lnTo>
                  <a:pt x="1828" y="190500"/>
                </a:lnTo>
                <a:lnTo>
                  <a:pt x="11277" y="190500"/>
                </a:lnTo>
                <a:lnTo>
                  <a:pt x="10642" y="203200"/>
                </a:lnTo>
                <a:close/>
              </a:path>
              <a:path w="4432935" h="1333500">
                <a:moveTo>
                  <a:pt x="2519032" y="203200"/>
                </a:moveTo>
                <a:lnTo>
                  <a:pt x="2509558" y="203200"/>
                </a:lnTo>
                <a:lnTo>
                  <a:pt x="2508923" y="190500"/>
                </a:lnTo>
                <a:lnTo>
                  <a:pt x="2518371" y="190500"/>
                </a:lnTo>
                <a:lnTo>
                  <a:pt x="2519032" y="203200"/>
                </a:lnTo>
                <a:close/>
              </a:path>
              <a:path w="4432935" h="1333500">
                <a:moveTo>
                  <a:pt x="9804" y="215900"/>
                </a:moveTo>
                <a:lnTo>
                  <a:pt x="76" y="215900"/>
                </a:lnTo>
                <a:lnTo>
                  <a:pt x="292" y="203200"/>
                </a:lnTo>
                <a:lnTo>
                  <a:pt x="10160" y="203200"/>
                </a:lnTo>
                <a:lnTo>
                  <a:pt x="9804" y="215900"/>
                </a:lnTo>
                <a:close/>
              </a:path>
              <a:path w="4432935" h="1333500">
                <a:moveTo>
                  <a:pt x="2520124" y="215900"/>
                </a:moveTo>
                <a:lnTo>
                  <a:pt x="2510396" y="215900"/>
                </a:lnTo>
                <a:lnTo>
                  <a:pt x="2510040" y="203200"/>
                </a:lnTo>
                <a:lnTo>
                  <a:pt x="2519908" y="203200"/>
                </a:lnTo>
                <a:lnTo>
                  <a:pt x="2520124" y="215900"/>
                </a:lnTo>
                <a:close/>
              </a:path>
              <a:path w="4432935" h="1333500">
                <a:moveTo>
                  <a:pt x="9525" y="1117600"/>
                </a:moveTo>
                <a:lnTo>
                  <a:pt x="0" y="1117600"/>
                </a:lnTo>
                <a:lnTo>
                  <a:pt x="0" y="215900"/>
                </a:lnTo>
                <a:lnTo>
                  <a:pt x="9525" y="215900"/>
                </a:lnTo>
                <a:lnTo>
                  <a:pt x="9525" y="1117600"/>
                </a:lnTo>
                <a:close/>
              </a:path>
              <a:path w="4432935" h="1333500">
                <a:moveTo>
                  <a:pt x="2510675" y="787400"/>
                </a:moveTo>
                <a:lnTo>
                  <a:pt x="2510675" y="215900"/>
                </a:lnTo>
                <a:lnTo>
                  <a:pt x="2520200" y="215900"/>
                </a:lnTo>
                <a:lnTo>
                  <a:pt x="2520200" y="774503"/>
                </a:lnTo>
                <a:lnTo>
                  <a:pt x="2515247" y="774700"/>
                </a:lnTo>
                <a:lnTo>
                  <a:pt x="2824691" y="774700"/>
                </a:lnTo>
                <a:lnTo>
                  <a:pt x="2510675" y="787400"/>
                </a:lnTo>
                <a:close/>
              </a:path>
              <a:path w="4432935" h="1333500">
                <a:moveTo>
                  <a:pt x="4384846" y="700381"/>
                </a:moveTo>
                <a:lnTo>
                  <a:pt x="4393565" y="698500"/>
                </a:lnTo>
                <a:lnTo>
                  <a:pt x="4393710" y="700029"/>
                </a:lnTo>
                <a:lnTo>
                  <a:pt x="4384846" y="700381"/>
                </a:lnTo>
                <a:close/>
              </a:path>
              <a:path w="4432935" h="1333500">
                <a:moveTo>
                  <a:pt x="4394358" y="706854"/>
                </a:moveTo>
                <a:lnTo>
                  <a:pt x="4393710" y="700029"/>
                </a:lnTo>
                <a:lnTo>
                  <a:pt x="4432185" y="698500"/>
                </a:lnTo>
                <a:lnTo>
                  <a:pt x="4432554" y="698500"/>
                </a:lnTo>
                <a:lnTo>
                  <a:pt x="4394358" y="706854"/>
                </a:lnTo>
                <a:close/>
              </a:path>
              <a:path w="4432935" h="1333500">
                <a:moveTo>
                  <a:pt x="4320878" y="714188"/>
                </a:moveTo>
                <a:lnTo>
                  <a:pt x="4384846" y="700381"/>
                </a:lnTo>
                <a:lnTo>
                  <a:pt x="4393710" y="700029"/>
                </a:lnTo>
                <a:lnTo>
                  <a:pt x="4394358" y="706854"/>
                </a:lnTo>
                <a:lnTo>
                  <a:pt x="4369889" y="712206"/>
                </a:lnTo>
                <a:lnTo>
                  <a:pt x="4320878" y="714188"/>
                </a:lnTo>
                <a:close/>
              </a:path>
              <a:path w="4432935" h="1333500">
                <a:moveTo>
                  <a:pt x="2824691" y="774700"/>
                </a:moveTo>
                <a:lnTo>
                  <a:pt x="2520200" y="774700"/>
                </a:lnTo>
                <a:lnTo>
                  <a:pt x="2520200" y="774503"/>
                </a:lnTo>
                <a:lnTo>
                  <a:pt x="4384846" y="700381"/>
                </a:lnTo>
                <a:lnTo>
                  <a:pt x="4320878" y="714188"/>
                </a:lnTo>
                <a:lnTo>
                  <a:pt x="2824691" y="774700"/>
                </a:lnTo>
                <a:close/>
              </a:path>
              <a:path w="4432935" h="1333500">
                <a:moveTo>
                  <a:pt x="4369889" y="712206"/>
                </a:moveTo>
                <a:lnTo>
                  <a:pt x="4394358" y="706854"/>
                </a:lnTo>
                <a:lnTo>
                  <a:pt x="4394771" y="711200"/>
                </a:lnTo>
                <a:lnTo>
                  <a:pt x="4369889" y="712206"/>
                </a:lnTo>
                <a:close/>
              </a:path>
              <a:path w="4432935" h="1333500">
                <a:moveTo>
                  <a:pt x="2516454" y="1117600"/>
                </a:moveTo>
                <a:lnTo>
                  <a:pt x="2510675" y="1117600"/>
                </a:lnTo>
                <a:lnTo>
                  <a:pt x="2510675" y="1104900"/>
                </a:lnTo>
                <a:lnTo>
                  <a:pt x="4320878" y="714188"/>
                </a:lnTo>
                <a:lnTo>
                  <a:pt x="4369889" y="712206"/>
                </a:lnTo>
                <a:lnTo>
                  <a:pt x="2516454" y="1117600"/>
                </a:lnTo>
                <a:close/>
              </a:path>
              <a:path w="4432935" h="1333500">
                <a:moveTo>
                  <a:pt x="2520200" y="774700"/>
                </a:moveTo>
                <a:lnTo>
                  <a:pt x="2515247" y="774700"/>
                </a:lnTo>
                <a:lnTo>
                  <a:pt x="2520200" y="774503"/>
                </a:lnTo>
                <a:lnTo>
                  <a:pt x="2520200" y="774700"/>
                </a:lnTo>
                <a:close/>
              </a:path>
              <a:path w="4432935" h="1333500">
                <a:moveTo>
                  <a:pt x="10160" y="1130300"/>
                </a:moveTo>
                <a:lnTo>
                  <a:pt x="660" y="1130300"/>
                </a:lnTo>
                <a:lnTo>
                  <a:pt x="292" y="1117600"/>
                </a:lnTo>
                <a:lnTo>
                  <a:pt x="9804" y="1117600"/>
                </a:lnTo>
                <a:lnTo>
                  <a:pt x="10160" y="1130300"/>
                </a:lnTo>
                <a:close/>
              </a:path>
              <a:path w="4432935" h="1333500">
                <a:moveTo>
                  <a:pt x="2519540" y="1130300"/>
                </a:moveTo>
                <a:lnTo>
                  <a:pt x="2510040" y="1130300"/>
                </a:lnTo>
                <a:lnTo>
                  <a:pt x="2510396" y="1117600"/>
                </a:lnTo>
                <a:lnTo>
                  <a:pt x="2519908" y="1117600"/>
                </a:lnTo>
                <a:lnTo>
                  <a:pt x="2519540" y="1130300"/>
                </a:lnTo>
                <a:close/>
              </a:path>
              <a:path w="4432935" h="1333500">
                <a:moveTo>
                  <a:pt x="11277" y="1143000"/>
                </a:moveTo>
                <a:lnTo>
                  <a:pt x="1828" y="1143000"/>
                </a:lnTo>
                <a:lnTo>
                  <a:pt x="1168" y="1130300"/>
                </a:lnTo>
                <a:lnTo>
                  <a:pt x="10642" y="1130300"/>
                </a:lnTo>
                <a:lnTo>
                  <a:pt x="11277" y="1143000"/>
                </a:lnTo>
                <a:close/>
              </a:path>
              <a:path w="4432935" h="1333500">
                <a:moveTo>
                  <a:pt x="2518371" y="1143000"/>
                </a:moveTo>
                <a:lnTo>
                  <a:pt x="2508923" y="1143000"/>
                </a:lnTo>
                <a:lnTo>
                  <a:pt x="2509558" y="1130300"/>
                </a:lnTo>
                <a:lnTo>
                  <a:pt x="2519032" y="1130300"/>
                </a:lnTo>
                <a:lnTo>
                  <a:pt x="2518371" y="1143000"/>
                </a:lnTo>
                <a:close/>
              </a:path>
              <a:path w="4432935" h="1333500">
                <a:moveTo>
                  <a:pt x="12941" y="1155700"/>
                </a:moveTo>
                <a:lnTo>
                  <a:pt x="3556" y="1155700"/>
                </a:lnTo>
                <a:lnTo>
                  <a:pt x="2616" y="1143000"/>
                </a:lnTo>
                <a:lnTo>
                  <a:pt x="12026" y="1143000"/>
                </a:lnTo>
                <a:lnTo>
                  <a:pt x="12941" y="1155700"/>
                </a:lnTo>
                <a:close/>
              </a:path>
              <a:path w="4432935" h="1333500">
                <a:moveTo>
                  <a:pt x="2516644" y="1155700"/>
                </a:moveTo>
                <a:lnTo>
                  <a:pt x="2507259" y="1155700"/>
                </a:lnTo>
                <a:lnTo>
                  <a:pt x="2508173" y="1143000"/>
                </a:lnTo>
                <a:lnTo>
                  <a:pt x="2517584" y="1143000"/>
                </a:lnTo>
                <a:lnTo>
                  <a:pt x="2516644" y="1155700"/>
                </a:lnTo>
                <a:close/>
              </a:path>
              <a:path w="4432935" h="1333500">
                <a:moveTo>
                  <a:pt x="26682" y="1193800"/>
                </a:moveTo>
                <a:lnTo>
                  <a:pt x="13792" y="1193800"/>
                </a:lnTo>
                <a:lnTo>
                  <a:pt x="10223" y="1181100"/>
                </a:lnTo>
                <a:lnTo>
                  <a:pt x="7150" y="1168400"/>
                </a:lnTo>
                <a:lnTo>
                  <a:pt x="4622" y="1155700"/>
                </a:lnTo>
                <a:lnTo>
                  <a:pt x="13919" y="1155700"/>
                </a:lnTo>
                <a:lnTo>
                  <a:pt x="16408" y="1168400"/>
                </a:lnTo>
                <a:lnTo>
                  <a:pt x="19354" y="1181100"/>
                </a:lnTo>
                <a:lnTo>
                  <a:pt x="22694" y="1181100"/>
                </a:lnTo>
                <a:lnTo>
                  <a:pt x="26682" y="1193800"/>
                </a:lnTo>
                <a:close/>
              </a:path>
              <a:path w="4432935" h="1333500">
                <a:moveTo>
                  <a:pt x="2506408" y="1193800"/>
                </a:moveTo>
                <a:lnTo>
                  <a:pt x="2493518" y="1193800"/>
                </a:lnTo>
                <a:lnTo>
                  <a:pt x="2497505" y="1181100"/>
                </a:lnTo>
                <a:lnTo>
                  <a:pt x="2500845" y="1181100"/>
                </a:lnTo>
                <a:lnTo>
                  <a:pt x="2503843" y="1168400"/>
                </a:lnTo>
                <a:lnTo>
                  <a:pt x="2506268" y="1155700"/>
                </a:lnTo>
                <a:lnTo>
                  <a:pt x="2515577" y="1155700"/>
                </a:lnTo>
                <a:lnTo>
                  <a:pt x="2513037" y="1168400"/>
                </a:lnTo>
                <a:lnTo>
                  <a:pt x="2509977" y="1181100"/>
                </a:lnTo>
                <a:lnTo>
                  <a:pt x="2506408" y="1193800"/>
                </a:lnTo>
                <a:close/>
              </a:path>
              <a:path w="4432935" h="1333500">
                <a:moveTo>
                  <a:pt x="52857" y="1244600"/>
                </a:moveTo>
                <a:lnTo>
                  <a:pt x="38823" y="1244600"/>
                </a:lnTo>
                <a:lnTo>
                  <a:pt x="32918" y="1231900"/>
                </a:lnTo>
                <a:lnTo>
                  <a:pt x="27444" y="1219200"/>
                </a:lnTo>
                <a:lnTo>
                  <a:pt x="22415" y="1206500"/>
                </a:lnTo>
                <a:lnTo>
                  <a:pt x="17868" y="1193800"/>
                </a:lnTo>
                <a:lnTo>
                  <a:pt x="26593" y="1193800"/>
                </a:lnTo>
                <a:lnTo>
                  <a:pt x="31051" y="1206500"/>
                </a:lnTo>
                <a:lnTo>
                  <a:pt x="35864" y="1219200"/>
                </a:lnTo>
                <a:lnTo>
                  <a:pt x="40995" y="1219200"/>
                </a:lnTo>
                <a:lnTo>
                  <a:pt x="46786" y="1231900"/>
                </a:lnTo>
                <a:lnTo>
                  <a:pt x="52857" y="1244600"/>
                </a:lnTo>
                <a:close/>
              </a:path>
              <a:path w="4432935" h="1333500">
                <a:moveTo>
                  <a:pt x="2481376" y="1244600"/>
                </a:moveTo>
                <a:lnTo>
                  <a:pt x="2467330" y="1244600"/>
                </a:lnTo>
                <a:lnTo>
                  <a:pt x="2473540" y="1231900"/>
                </a:lnTo>
                <a:lnTo>
                  <a:pt x="2473413" y="1231900"/>
                </a:lnTo>
                <a:lnTo>
                  <a:pt x="2479205" y="1219200"/>
                </a:lnTo>
                <a:lnTo>
                  <a:pt x="2484335" y="1219200"/>
                </a:lnTo>
                <a:lnTo>
                  <a:pt x="2489250" y="1206500"/>
                </a:lnTo>
                <a:lnTo>
                  <a:pt x="2493606" y="1193800"/>
                </a:lnTo>
                <a:lnTo>
                  <a:pt x="2502331" y="1193800"/>
                </a:lnTo>
                <a:lnTo>
                  <a:pt x="2497785" y="1206500"/>
                </a:lnTo>
                <a:lnTo>
                  <a:pt x="2492756" y="1219200"/>
                </a:lnTo>
                <a:lnTo>
                  <a:pt x="2487282" y="1231900"/>
                </a:lnTo>
                <a:lnTo>
                  <a:pt x="2481376" y="1244600"/>
                </a:lnTo>
                <a:close/>
              </a:path>
              <a:path w="4432935" h="1333500">
                <a:moveTo>
                  <a:pt x="73406" y="1270000"/>
                </a:moveTo>
                <a:lnTo>
                  <a:pt x="59055" y="1270000"/>
                </a:lnTo>
                <a:lnTo>
                  <a:pt x="51917" y="1257300"/>
                </a:lnTo>
                <a:lnTo>
                  <a:pt x="45161" y="1244600"/>
                </a:lnTo>
                <a:lnTo>
                  <a:pt x="59181" y="1244600"/>
                </a:lnTo>
                <a:lnTo>
                  <a:pt x="66179" y="1257300"/>
                </a:lnTo>
                <a:lnTo>
                  <a:pt x="66027" y="1257300"/>
                </a:lnTo>
                <a:lnTo>
                  <a:pt x="73406" y="1270000"/>
                </a:lnTo>
                <a:close/>
              </a:path>
              <a:path w="4432935" h="1333500">
                <a:moveTo>
                  <a:pt x="2461145" y="1270000"/>
                </a:moveTo>
                <a:lnTo>
                  <a:pt x="2446794" y="1270000"/>
                </a:lnTo>
                <a:lnTo>
                  <a:pt x="2454173" y="1257300"/>
                </a:lnTo>
                <a:lnTo>
                  <a:pt x="2454021" y="1257300"/>
                </a:lnTo>
                <a:lnTo>
                  <a:pt x="2461006" y="1244600"/>
                </a:lnTo>
                <a:lnTo>
                  <a:pt x="2475039" y="1244600"/>
                </a:lnTo>
                <a:lnTo>
                  <a:pt x="2468283" y="1257300"/>
                </a:lnTo>
                <a:lnTo>
                  <a:pt x="2461145" y="1270000"/>
                </a:lnTo>
                <a:close/>
              </a:path>
              <a:path w="4432935" h="1333500">
                <a:moveTo>
                  <a:pt x="88874" y="1282700"/>
                </a:moveTo>
                <a:lnTo>
                  <a:pt x="74485" y="1282700"/>
                </a:lnTo>
                <a:lnTo>
                  <a:pt x="66586" y="1270000"/>
                </a:lnTo>
                <a:lnTo>
                  <a:pt x="80797" y="1270000"/>
                </a:lnTo>
                <a:lnTo>
                  <a:pt x="88874" y="1282700"/>
                </a:lnTo>
                <a:close/>
              </a:path>
              <a:path w="4432935" h="1333500">
                <a:moveTo>
                  <a:pt x="2445715" y="1282700"/>
                </a:moveTo>
                <a:lnTo>
                  <a:pt x="2431326" y="1282700"/>
                </a:lnTo>
                <a:lnTo>
                  <a:pt x="2439390" y="1270000"/>
                </a:lnTo>
                <a:lnTo>
                  <a:pt x="2453614" y="1270000"/>
                </a:lnTo>
                <a:lnTo>
                  <a:pt x="2445715" y="1282700"/>
                </a:lnTo>
                <a:close/>
              </a:path>
              <a:path w="4432935" h="1333500">
                <a:moveTo>
                  <a:pt x="105651" y="1295400"/>
                </a:moveTo>
                <a:lnTo>
                  <a:pt x="91312" y="1295400"/>
                </a:lnTo>
                <a:lnTo>
                  <a:pt x="82727" y="1282700"/>
                </a:lnTo>
                <a:lnTo>
                  <a:pt x="96926" y="1282700"/>
                </a:lnTo>
                <a:lnTo>
                  <a:pt x="105651" y="1295400"/>
                </a:lnTo>
                <a:close/>
              </a:path>
              <a:path w="4432935" h="1333500">
                <a:moveTo>
                  <a:pt x="2428887" y="1295400"/>
                </a:moveTo>
                <a:lnTo>
                  <a:pt x="2414549" y="1295400"/>
                </a:lnTo>
                <a:lnTo>
                  <a:pt x="2423274" y="1282700"/>
                </a:lnTo>
                <a:lnTo>
                  <a:pt x="2437472" y="1282700"/>
                </a:lnTo>
                <a:lnTo>
                  <a:pt x="2428887" y="1295400"/>
                </a:lnTo>
                <a:close/>
              </a:path>
              <a:path w="4432935" h="1333500">
                <a:moveTo>
                  <a:pt x="123621" y="1308100"/>
                </a:moveTo>
                <a:lnTo>
                  <a:pt x="109448" y="1308100"/>
                </a:lnTo>
                <a:lnTo>
                  <a:pt x="100228" y="1295400"/>
                </a:lnTo>
                <a:lnTo>
                  <a:pt x="114300" y="1295400"/>
                </a:lnTo>
                <a:lnTo>
                  <a:pt x="123621" y="1308100"/>
                </a:lnTo>
                <a:close/>
              </a:path>
              <a:path w="4432935" h="1333500">
                <a:moveTo>
                  <a:pt x="2410752" y="1308100"/>
                </a:moveTo>
                <a:lnTo>
                  <a:pt x="2396578" y="1308100"/>
                </a:lnTo>
                <a:lnTo>
                  <a:pt x="2405900" y="1295400"/>
                </a:lnTo>
                <a:lnTo>
                  <a:pt x="2419972" y="1295400"/>
                </a:lnTo>
                <a:lnTo>
                  <a:pt x="2410752" y="1308100"/>
                </a:lnTo>
                <a:close/>
              </a:path>
              <a:path w="4432935" h="1333500">
                <a:moveTo>
                  <a:pt x="152552" y="1320800"/>
                </a:moveTo>
                <a:lnTo>
                  <a:pt x="128778" y="1320800"/>
                </a:lnTo>
                <a:lnTo>
                  <a:pt x="118973" y="1308100"/>
                </a:lnTo>
                <a:lnTo>
                  <a:pt x="142455" y="1308100"/>
                </a:lnTo>
                <a:lnTo>
                  <a:pt x="152552" y="1320800"/>
                </a:lnTo>
                <a:close/>
              </a:path>
              <a:path w="4432935" h="1333500">
                <a:moveTo>
                  <a:pt x="2391422" y="1320800"/>
                </a:moveTo>
                <a:lnTo>
                  <a:pt x="2367635" y="1320800"/>
                </a:lnTo>
                <a:lnTo>
                  <a:pt x="2377744" y="1308100"/>
                </a:lnTo>
                <a:lnTo>
                  <a:pt x="2401227" y="1308100"/>
                </a:lnTo>
                <a:lnTo>
                  <a:pt x="2391422" y="1320800"/>
                </a:lnTo>
                <a:close/>
              </a:path>
              <a:path w="4432935" h="1333500">
                <a:moveTo>
                  <a:pt x="199656" y="1333500"/>
                </a:moveTo>
                <a:lnTo>
                  <a:pt x="159740" y="1333500"/>
                </a:lnTo>
                <a:lnTo>
                  <a:pt x="149174" y="1320800"/>
                </a:lnTo>
                <a:lnTo>
                  <a:pt x="194106" y="1320800"/>
                </a:lnTo>
                <a:lnTo>
                  <a:pt x="199656" y="1333500"/>
                </a:lnTo>
                <a:close/>
              </a:path>
              <a:path w="4432935" h="1333500">
                <a:moveTo>
                  <a:pt x="2360460" y="1333500"/>
                </a:moveTo>
                <a:lnTo>
                  <a:pt x="2320544" y="1333500"/>
                </a:lnTo>
                <a:lnTo>
                  <a:pt x="2326093" y="1320800"/>
                </a:lnTo>
                <a:lnTo>
                  <a:pt x="2371026" y="1320800"/>
                </a:lnTo>
                <a:lnTo>
                  <a:pt x="2360460" y="133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89353" y="1592707"/>
            <a:ext cx="209740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楷体"/>
                <a:cs typeface="楷体"/>
              </a:rPr>
              <a:t>当</a:t>
            </a:r>
            <a:r>
              <a:rPr dirty="0" sz="2400" spc="-650" b="1">
                <a:latin typeface="楷体"/>
                <a:cs typeface="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t</a:t>
            </a:r>
            <a:r>
              <a:rPr dirty="0" sz="2400" spc="-5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楷体"/>
                <a:cs typeface="楷体"/>
              </a:rPr>
              <a:t>表示一段</a:t>
            </a:r>
            <a:r>
              <a:rPr dirty="0" sz="2400" spc="-10" b="1">
                <a:latin typeface="楷体"/>
                <a:cs typeface="楷体"/>
              </a:rPr>
              <a:t>时 </a:t>
            </a:r>
            <a:r>
              <a:rPr dirty="0" sz="2400" b="1">
                <a:latin typeface="楷体"/>
                <a:cs typeface="楷体"/>
              </a:rPr>
              <a:t>间时，此时</a:t>
            </a:r>
            <a:r>
              <a:rPr dirty="0" sz="2400" spc="-5" b="1" i="1">
                <a:latin typeface="Times New Roman"/>
                <a:cs typeface="Times New Roman"/>
              </a:rPr>
              <a:t>P</a:t>
            </a:r>
            <a:r>
              <a:rPr dirty="0" sz="2400" spc="-10" b="1">
                <a:latin typeface="楷体"/>
                <a:cs typeface="楷体"/>
              </a:rPr>
              <a:t>为 </a:t>
            </a:r>
            <a:r>
              <a:rPr dirty="0" sz="2400" b="1">
                <a:latin typeface="楷体"/>
                <a:cs typeface="楷体"/>
              </a:rPr>
              <a:t>平均功</a:t>
            </a:r>
            <a:r>
              <a:rPr dirty="0" sz="2400" spc="-10" b="1">
                <a:latin typeface="楷体"/>
                <a:cs typeface="楷体"/>
              </a:rPr>
              <a:t>率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9247" y="3339871"/>
            <a:ext cx="8502015" cy="1878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4.功</a:t>
            </a:r>
            <a:r>
              <a:rPr dirty="0" sz="2800" spc="-10" b="1">
                <a:latin typeface="华文楷体"/>
                <a:cs typeface="华文楷体"/>
              </a:rPr>
              <a:t>率</a:t>
            </a:r>
            <a:r>
              <a:rPr dirty="0" sz="2800" spc="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分为平均功率和瞬时功率</a:t>
            </a:r>
            <a:r>
              <a:rPr dirty="0" sz="2800" spc="-5" b="1">
                <a:latin typeface="华文楷体"/>
                <a:cs typeface="华文楷体"/>
              </a:rPr>
              <a:t>:</a:t>
            </a:r>
            <a:endParaRPr sz="2800">
              <a:latin typeface="华文楷体"/>
              <a:cs typeface="华文楷体"/>
            </a:endParaRPr>
          </a:p>
          <a:p>
            <a:pPr marL="41275">
              <a:lnSpc>
                <a:spcPct val="100000"/>
              </a:lnSpc>
              <a:spcBef>
                <a:spcPts val="2155"/>
              </a:spcBef>
            </a:pPr>
            <a:r>
              <a:rPr dirty="0" sz="2800" spc="-5" i="1">
                <a:latin typeface="华文楷体"/>
                <a:cs typeface="华文楷体"/>
              </a:rPr>
              <a:t>（1）</a:t>
            </a:r>
            <a:r>
              <a:rPr dirty="0" sz="2800" b="1">
                <a:latin typeface="华文楷体"/>
                <a:cs typeface="华文楷体"/>
              </a:rPr>
              <a:t>平均功率：描述在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一段时间内</a:t>
            </a:r>
            <a:r>
              <a:rPr dirty="0" sz="2800" b="1">
                <a:latin typeface="华文楷体"/>
                <a:cs typeface="华文楷体"/>
              </a:rPr>
              <a:t>做功</a:t>
            </a:r>
            <a:r>
              <a:rPr dirty="0" sz="2800" spc="-10" b="1">
                <a:latin typeface="华文楷体"/>
                <a:cs typeface="华文楷体"/>
              </a:rPr>
              <a:t>的</a:t>
            </a:r>
            <a:r>
              <a:rPr dirty="0" sz="2800" spc="-30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平均快慢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95885">
              <a:lnSpc>
                <a:spcPct val="100000"/>
              </a:lnSpc>
              <a:spcBef>
                <a:spcPts val="2360"/>
              </a:spcBef>
            </a:pPr>
            <a:r>
              <a:rPr dirty="0" sz="2800" spc="-5" i="1">
                <a:latin typeface="华文楷体"/>
                <a:cs typeface="华文楷体"/>
              </a:rPr>
              <a:t>（2）</a:t>
            </a:r>
            <a:r>
              <a:rPr dirty="0" sz="2800" b="1">
                <a:latin typeface="华文楷体"/>
                <a:cs typeface="华文楷体"/>
              </a:rPr>
              <a:t>瞬时功率：表示在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某一时刻</a:t>
            </a:r>
            <a:r>
              <a:rPr dirty="0" sz="2800" b="1">
                <a:latin typeface="华文楷体"/>
                <a:cs typeface="华文楷体"/>
              </a:rPr>
              <a:t>做功的快慢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1352" y="1946148"/>
            <a:ext cx="3048000" cy="1371600"/>
          </a:xfrm>
          <a:custGeom>
            <a:avLst/>
            <a:gdLst/>
            <a:ahLst/>
            <a:cxnLst/>
            <a:rect l="l" t="t" r="r" b="b"/>
            <a:pathLst>
              <a:path w="3048000" h="1371600">
                <a:moveTo>
                  <a:pt x="0" y="0"/>
                </a:moveTo>
                <a:lnTo>
                  <a:pt x="3048000" y="0"/>
                </a:lnTo>
                <a:lnTo>
                  <a:pt x="30480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632" y="1931733"/>
            <a:ext cx="3076575" cy="1400175"/>
          </a:xfrm>
          <a:custGeom>
            <a:avLst/>
            <a:gdLst/>
            <a:ahLst/>
            <a:cxnLst/>
            <a:rect l="l" t="t" r="r" b="b"/>
            <a:pathLst>
              <a:path w="3076575" h="1400175">
                <a:moveTo>
                  <a:pt x="3076575" y="1400175"/>
                </a:moveTo>
                <a:lnTo>
                  <a:pt x="0" y="1400175"/>
                </a:lnTo>
                <a:lnTo>
                  <a:pt x="0" y="0"/>
                </a:lnTo>
                <a:lnTo>
                  <a:pt x="3076575" y="0"/>
                </a:lnTo>
                <a:lnTo>
                  <a:pt x="3076575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1371600"/>
                </a:lnTo>
                <a:lnTo>
                  <a:pt x="14287" y="1371600"/>
                </a:lnTo>
                <a:lnTo>
                  <a:pt x="28575" y="1385887"/>
                </a:lnTo>
                <a:lnTo>
                  <a:pt x="3076575" y="1385887"/>
                </a:lnTo>
                <a:lnTo>
                  <a:pt x="3076575" y="1400175"/>
                </a:lnTo>
                <a:close/>
              </a:path>
              <a:path w="3076575" h="1400175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3076575" h="1400175">
                <a:moveTo>
                  <a:pt x="3048000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3048000" y="14287"/>
                </a:lnTo>
                <a:lnTo>
                  <a:pt x="3048000" y="28574"/>
                </a:lnTo>
                <a:close/>
              </a:path>
              <a:path w="3076575" h="1400175">
                <a:moveTo>
                  <a:pt x="3048000" y="1385887"/>
                </a:moveTo>
                <a:lnTo>
                  <a:pt x="3048000" y="14287"/>
                </a:lnTo>
                <a:lnTo>
                  <a:pt x="3062287" y="28574"/>
                </a:lnTo>
                <a:lnTo>
                  <a:pt x="3076575" y="28574"/>
                </a:lnTo>
                <a:lnTo>
                  <a:pt x="3076575" y="1371600"/>
                </a:lnTo>
                <a:lnTo>
                  <a:pt x="3062287" y="1371600"/>
                </a:lnTo>
                <a:lnTo>
                  <a:pt x="3048000" y="1385887"/>
                </a:lnTo>
                <a:close/>
              </a:path>
              <a:path w="3076575" h="1400175">
                <a:moveTo>
                  <a:pt x="3076575" y="28574"/>
                </a:moveTo>
                <a:lnTo>
                  <a:pt x="3062287" y="28574"/>
                </a:lnTo>
                <a:lnTo>
                  <a:pt x="3048000" y="14287"/>
                </a:lnTo>
                <a:lnTo>
                  <a:pt x="3076575" y="14287"/>
                </a:lnTo>
                <a:lnTo>
                  <a:pt x="3076575" y="28574"/>
                </a:lnTo>
                <a:close/>
              </a:path>
              <a:path w="3076575" h="1400175">
                <a:moveTo>
                  <a:pt x="28575" y="1385887"/>
                </a:moveTo>
                <a:lnTo>
                  <a:pt x="14287" y="1371600"/>
                </a:lnTo>
                <a:lnTo>
                  <a:pt x="28575" y="1371600"/>
                </a:lnTo>
                <a:lnTo>
                  <a:pt x="28575" y="1385887"/>
                </a:lnTo>
                <a:close/>
              </a:path>
              <a:path w="3076575" h="1400175">
                <a:moveTo>
                  <a:pt x="3048000" y="1385887"/>
                </a:moveTo>
                <a:lnTo>
                  <a:pt x="28575" y="1385887"/>
                </a:lnTo>
                <a:lnTo>
                  <a:pt x="28575" y="1371600"/>
                </a:lnTo>
                <a:lnTo>
                  <a:pt x="3048000" y="1371600"/>
                </a:lnTo>
                <a:lnTo>
                  <a:pt x="3048000" y="1385887"/>
                </a:lnTo>
                <a:close/>
              </a:path>
              <a:path w="3076575" h="1400175">
                <a:moveTo>
                  <a:pt x="3076575" y="1385887"/>
                </a:moveTo>
                <a:lnTo>
                  <a:pt x="3048000" y="1385887"/>
                </a:lnTo>
                <a:lnTo>
                  <a:pt x="3062287" y="1371600"/>
                </a:lnTo>
                <a:lnTo>
                  <a:pt x="3076575" y="1371600"/>
                </a:lnTo>
                <a:lnTo>
                  <a:pt x="3076575" y="1385887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43367" y="2467940"/>
            <a:ext cx="6807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latin typeface="Times New Roman"/>
                <a:cs typeface="Times New Roman"/>
              </a:rPr>
              <a:t>P</a:t>
            </a:r>
            <a:r>
              <a:rPr dirty="0" sz="3200" spc="5" b="1">
                <a:latin typeface="思源黑体 CN"/>
                <a:cs typeface="思源黑体 CN"/>
              </a:rPr>
              <a:t>＝</a:t>
            </a:r>
            <a:endParaRPr sz="3200">
              <a:latin typeface="思源黑体 CN"/>
              <a:cs typeface="思源黑体 C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7767" y="2252040"/>
            <a:ext cx="622300" cy="908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229"/>
              </a:lnSpc>
              <a:spcBef>
                <a:spcPts val="105"/>
              </a:spcBef>
              <a:tabLst>
                <a:tab pos="608965" algn="l"/>
              </a:tabLst>
            </a:pPr>
            <a:r>
              <a:rPr dirty="0" u="heavy" sz="32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	</a:t>
            </a:r>
            <a:endParaRPr sz="3200">
              <a:latin typeface="Times New Roman"/>
              <a:cs typeface="Times New Roman"/>
            </a:endParaRPr>
          </a:p>
          <a:p>
            <a:pPr marL="147955">
              <a:lnSpc>
                <a:spcPts val="3715"/>
              </a:lnSpc>
            </a:pPr>
            <a:r>
              <a:rPr dirty="0" sz="3600" b="1" i="1"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7447" y="2314955"/>
            <a:ext cx="2486025" cy="608330"/>
          </a:xfrm>
          <a:custGeom>
            <a:avLst/>
            <a:gdLst/>
            <a:ahLst/>
            <a:cxnLst/>
            <a:rect l="l" t="t" r="r" b="b"/>
            <a:pathLst>
              <a:path w="2486025" h="608330">
                <a:moveTo>
                  <a:pt x="0" y="0"/>
                </a:moveTo>
                <a:lnTo>
                  <a:pt x="2485644" y="0"/>
                </a:lnTo>
                <a:lnTo>
                  <a:pt x="2485644" y="608076"/>
                </a:lnTo>
                <a:lnTo>
                  <a:pt x="0" y="608076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23299" y="2300122"/>
            <a:ext cx="2513965" cy="636905"/>
          </a:xfrm>
          <a:custGeom>
            <a:avLst/>
            <a:gdLst/>
            <a:ahLst/>
            <a:cxnLst/>
            <a:rect l="l" t="t" r="r" b="b"/>
            <a:pathLst>
              <a:path w="2513965" h="636905">
                <a:moveTo>
                  <a:pt x="2513647" y="636587"/>
                </a:moveTo>
                <a:lnTo>
                  <a:pt x="0" y="636587"/>
                </a:lnTo>
                <a:lnTo>
                  <a:pt x="0" y="0"/>
                </a:lnTo>
                <a:lnTo>
                  <a:pt x="2513647" y="0"/>
                </a:lnTo>
                <a:lnTo>
                  <a:pt x="2513647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608012"/>
                </a:lnTo>
                <a:lnTo>
                  <a:pt x="14287" y="608012"/>
                </a:lnTo>
                <a:lnTo>
                  <a:pt x="28575" y="622300"/>
                </a:lnTo>
                <a:lnTo>
                  <a:pt x="2513647" y="622300"/>
                </a:lnTo>
                <a:lnTo>
                  <a:pt x="2513647" y="636587"/>
                </a:lnTo>
                <a:close/>
              </a:path>
              <a:path w="2513965" h="63690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513965" h="636905">
                <a:moveTo>
                  <a:pt x="248507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485072" y="14287"/>
                </a:lnTo>
                <a:lnTo>
                  <a:pt x="2485072" y="28575"/>
                </a:lnTo>
                <a:close/>
              </a:path>
              <a:path w="2513965" h="636905">
                <a:moveTo>
                  <a:pt x="2485072" y="622300"/>
                </a:moveTo>
                <a:lnTo>
                  <a:pt x="2485072" y="14287"/>
                </a:lnTo>
                <a:lnTo>
                  <a:pt x="2499360" y="28575"/>
                </a:lnTo>
                <a:lnTo>
                  <a:pt x="2513647" y="28575"/>
                </a:lnTo>
                <a:lnTo>
                  <a:pt x="2513647" y="608012"/>
                </a:lnTo>
                <a:lnTo>
                  <a:pt x="2499360" y="608012"/>
                </a:lnTo>
                <a:lnTo>
                  <a:pt x="2485072" y="622300"/>
                </a:lnTo>
                <a:close/>
              </a:path>
              <a:path w="2513965" h="636905">
                <a:moveTo>
                  <a:pt x="2513647" y="28575"/>
                </a:moveTo>
                <a:lnTo>
                  <a:pt x="2499360" y="28575"/>
                </a:lnTo>
                <a:lnTo>
                  <a:pt x="2485072" y="14287"/>
                </a:lnTo>
                <a:lnTo>
                  <a:pt x="2513647" y="14287"/>
                </a:lnTo>
                <a:lnTo>
                  <a:pt x="2513647" y="28575"/>
                </a:lnTo>
                <a:close/>
              </a:path>
              <a:path w="2513965" h="636905">
                <a:moveTo>
                  <a:pt x="28575" y="622300"/>
                </a:moveTo>
                <a:lnTo>
                  <a:pt x="14287" y="608012"/>
                </a:lnTo>
                <a:lnTo>
                  <a:pt x="28575" y="608012"/>
                </a:lnTo>
                <a:lnTo>
                  <a:pt x="28575" y="622300"/>
                </a:lnTo>
                <a:close/>
              </a:path>
              <a:path w="2513965" h="636905">
                <a:moveTo>
                  <a:pt x="2485072" y="622300"/>
                </a:moveTo>
                <a:lnTo>
                  <a:pt x="28575" y="622300"/>
                </a:lnTo>
                <a:lnTo>
                  <a:pt x="28575" y="608012"/>
                </a:lnTo>
                <a:lnTo>
                  <a:pt x="2485072" y="608012"/>
                </a:lnTo>
                <a:lnTo>
                  <a:pt x="2485072" y="622300"/>
                </a:lnTo>
                <a:close/>
              </a:path>
              <a:path w="2513965" h="636905">
                <a:moveTo>
                  <a:pt x="2513647" y="622300"/>
                </a:moveTo>
                <a:lnTo>
                  <a:pt x="2485072" y="622300"/>
                </a:lnTo>
                <a:lnTo>
                  <a:pt x="2499360" y="608012"/>
                </a:lnTo>
                <a:lnTo>
                  <a:pt x="2513647" y="608012"/>
                </a:lnTo>
                <a:lnTo>
                  <a:pt x="2513647" y="62230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537447" y="2322029"/>
            <a:ext cx="248602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P</a:t>
            </a:r>
            <a:r>
              <a:rPr dirty="0" sz="3200" b="1">
                <a:latin typeface="思源黑体 CN"/>
                <a:cs typeface="思源黑体 CN"/>
              </a:rPr>
              <a:t>＝</a:t>
            </a:r>
            <a:r>
              <a:rPr dirty="0" sz="3200" b="1" i="1">
                <a:latin typeface="Times New Roman"/>
                <a:cs typeface="Times New Roman"/>
              </a:rPr>
              <a:t>Fv</a:t>
            </a:r>
            <a:r>
              <a:rPr dirty="0" sz="3200" b="1">
                <a:latin typeface="Times New Roman"/>
                <a:cs typeface="Times New Roman"/>
              </a:rPr>
              <a:t>cos</a:t>
            </a:r>
            <a:r>
              <a:rPr dirty="0" sz="3200" b="1" i="1">
                <a:latin typeface="Times New Roman"/>
                <a:cs typeface="Times New Roman"/>
              </a:rPr>
              <a:t>α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95444" y="1795272"/>
            <a:ext cx="2947670" cy="1676400"/>
          </a:xfrm>
          <a:custGeom>
            <a:avLst/>
            <a:gdLst/>
            <a:ahLst/>
            <a:cxnLst/>
            <a:rect l="l" t="t" r="r" b="b"/>
            <a:pathLst>
              <a:path w="2947670" h="1676400">
                <a:moveTo>
                  <a:pt x="0" y="0"/>
                </a:moveTo>
                <a:lnTo>
                  <a:pt x="2947416" y="0"/>
                </a:lnTo>
                <a:lnTo>
                  <a:pt x="2947416" y="1676400"/>
                </a:lnTo>
                <a:lnTo>
                  <a:pt x="0" y="16764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81550" y="1781009"/>
            <a:ext cx="2974975" cy="1704975"/>
          </a:xfrm>
          <a:custGeom>
            <a:avLst/>
            <a:gdLst/>
            <a:ahLst/>
            <a:cxnLst/>
            <a:rect l="l" t="t" r="r" b="b"/>
            <a:pathLst>
              <a:path w="2974975" h="1704975">
                <a:moveTo>
                  <a:pt x="2974975" y="1704975"/>
                </a:moveTo>
                <a:lnTo>
                  <a:pt x="0" y="1704975"/>
                </a:lnTo>
                <a:lnTo>
                  <a:pt x="0" y="0"/>
                </a:lnTo>
                <a:lnTo>
                  <a:pt x="2974975" y="0"/>
                </a:lnTo>
                <a:lnTo>
                  <a:pt x="29749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676400"/>
                </a:lnTo>
                <a:lnTo>
                  <a:pt x="14287" y="1676400"/>
                </a:lnTo>
                <a:lnTo>
                  <a:pt x="28575" y="1690687"/>
                </a:lnTo>
                <a:lnTo>
                  <a:pt x="2974975" y="1690687"/>
                </a:lnTo>
                <a:lnTo>
                  <a:pt x="2974975" y="1704975"/>
                </a:lnTo>
                <a:close/>
              </a:path>
              <a:path w="2974975" h="170497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974975" h="1704975">
                <a:moveTo>
                  <a:pt x="29464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946400" y="14287"/>
                </a:lnTo>
                <a:lnTo>
                  <a:pt x="2946400" y="28575"/>
                </a:lnTo>
                <a:close/>
              </a:path>
              <a:path w="2974975" h="1704975">
                <a:moveTo>
                  <a:pt x="2946400" y="1690687"/>
                </a:moveTo>
                <a:lnTo>
                  <a:pt x="2946400" y="14287"/>
                </a:lnTo>
                <a:lnTo>
                  <a:pt x="2960687" y="28575"/>
                </a:lnTo>
                <a:lnTo>
                  <a:pt x="2974975" y="28575"/>
                </a:lnTo>
                <a:lnTo>
                  <a:pt x="2974975" y="1676400"/>
                </a:lnTo>
                <a:lnTo>
                  <a:pt x="2960687" y="1676400"/>
                </a:lnTo>
                <a:lnTo>
                  <a:pt x="2946400" y="1690687"/>
                </a:lnTo>
                <a:close/>
              </a:path>
              <a:path w="2974975" h="1704975">
                <a:moveTo>
                  <a:pt x="2974975" y="28575"/>
                </a:moveTo>
                <a:lnTo>
                  <a:pt x="2960687" y="28575"/>
                </a:lnTo>
                <a:lnTo>
                  <a:pt x="2946400" y="14287"/>
                </a:lnTo>
                <a:lnTo>
                  <a:pt x="2974975" y="14287"/>
                </a:lnTo>
                <a:lnTo>
                  <a:pt x="2974975" y="28575"/>
                </a:lnTo>
                <a:close/>
              </a:path>
              <a:path w="2974975" h="1704975">
                <a:moveTo>
                  <a:pt x="28575" y="1690687"/>
                </a:moveTo>
                <a:lnTo>
                  <a:pt x="14287" y="1676400"/>
                </a:lnTo>
                <a:lnTo>
                  <a:pt x="28575" y="1676400"/>
                </a:lnTo>
                <a:lnTo>
                  <a:pt x="28575" y="1690687"/>
                </a:lnTo>
                <a:close/>
              </a:path>
              <a:path w="2974975" h="1704975">
                <a:moveTo>
                  <a:pt x="2946400" y="1690687"/>
                </a:moveTo>
                <a:lnTo>
                  <a:pt x="28575" y="1690687"/>
                </a:lnTo>
                <a:lnTo>
                  <a:pt x="28575" y="1676400"/>
                </a:lnTo>
                <a:lnTo>
                  <a:pt x="2946400" y="1676400"/>
                </a:lnTo>
                <a:lnTo>
                  <a:pt x="2946400" y="1690687"/>
                </a:lnTo>
                <a:close/>
              </a:path>
              <a:path w="2974975" h="1704975">
                <a:moveTo>
                  <a:pt x="2974975" y="1690687"/>
                </a:moveTo>
                <a:lnTo>
                  <a:pt x="2946400" y="1690687"/>
                </a:lnTo>
                <a:lnTo>
                  <a:pt x="2960687" y="1676400"/>
                </a:lnTo>
                <a:lnTo>
                  <a:pt x="2974975" y="1676400"/>
                </a:lnTo>
                <a:lnTo>
                  <a:pt x="2974975" y="1690687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236334" y="2568041"/>
            <a:ext cx="1403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600" b="1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0399" y="2187994"/>
            <a:ext cx="206438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baseline="-35590" sz="4800" b="1" i="1">
                <a:latin typeface="Times New Roman"/>
                <a:cs typeface="Times New Roman"/>
              </a:rPr>
              <a:t>P</a:t>
            </a:r>
            <a:r>
              <a:rPr dirty="0" baseline="-35590" sz="4800" b="1">
                <a:latin typeface="思源黑体 CN"/>
                <a:cs typeface="思源黑体 CN"/>
              </a:rPr>
              <a:t>＝</a:t>
            </a:r>
            <a:r>
              <a:rPr dirty="0" u="heavy" sz="3200" spc="395" b="1">
                <a:uFill>
                  <a:solidFill>
                    <a:srgbClr val="000000"/>
                  </a:solidFill>
                </a:uFill>
                <a:latin typeface="思源黑体 CN"/>
                <a:cs typeface="思源黑体 CN"/>
              </a:rPr>
              <a:t> </a:t>
            </a:r>
            <a:r>
              <a:rPr dirty="0" u="heavy" sz="3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3200" spc="-5" b="1" i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dirty="0" u="heavy" sz="3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</a:t>
            </a:r>
            <a:r>
              <a:rPr dirty="0" u="heavy" sz="32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α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76388" y="2412492"/>
            <a:ext cx="812800" cy="410209"/>
          </a:xfrm>
          <a:custGeom>
            <a:avLst/>
            <a:gdLst/>
            <a:ahLst/>
            <a:cxnLst/>
            <a:rect l="l" t="t" r="r" b="b"/>
            <a:pathLst>
              <a:path w="812800" h="410210">
                <a:moveTo>
                  <a:pt x="659891" y="409955"/>
                </a:moveTo>
                <a:lnTo>
                  <a:pt x="659891" y="307847"/>
                </a:lnTo>
                <a:lnTo>
                  <a:pt x="0" y="307847"/>
                </a:lnTo>
                <a:lnTo>
                  <a:pt x="0" y="102107"/>
                </a:lnTo>
                <a:lnTo>
                  <a:pt x="659891" y="102107"/>
                </a:lnTo>
                <a:lnTo>
                  <a:pt x="659891" y="0"/>
                </a:lnTo>
                <a:lnTo>
                  <a:pt x="812291" y="205739"/>
                </a:lnTo>
                <a:lnTo>
                  <a:pt x="659891" y="409955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71333" y="2398458"/>
            <a:ext cx="823594" cy="438784"/>
          </a:xfrm>
          <a:custGeom>
            <a:avLst/>
            <a:gdLst/>
            <a:ahLst/>
            <a:cxnLst/>
            <a:rect l="l" t="t" r="r" b="b"/>
            <a:pathLst>
              <a:path w="823595" h="438785">
                <a:moveTo>
                  <a:pt x="660488" y="116776"/>
                </a:moveTo>
                <a:lnTo>
                  <a:pt x="660488" y="0"/>
                </a:lnTo>
                <a:lnTo>
                  <a:pt x="671182" y="14376"/>
                </a:lnTo>
                <a:lnTo>
                  <a:pt x="670013" y="14376"/>
                </a:lnTo>
                <a:lnTo>
                  <a:pt x="661428" y="17221"/>
                </a:lnTo>
                <a:lnTo>
                  <a:pt x="670013" y="28764"/>
                </a:lnTo>
                <a:lnTo>
                  <a:pt x="670013" y="112013"/>
                </a:lnTo>
                <a:lnTo>
                  <a:pt x="665251" y="112013"/>
                </a:lnTo>
                <a:lnTo>
                  <a:pt x="660488" y="116776"/>
                </a:lnTo>
                <a:close/>
              </a:path>
              <a:path w="823595" h="438785">
                <a:moveTo>
                  <a:pt x="670013" y="28764"/>
                </a:moveTo>
                <a:lnTo>
                  <a:pt x="661428" y="17221"/>
                </a:lnTo>
                <a:lnTo>
                  <a:pt x="670013" y="14376"/>
                </a:lnTo>
                <a:lnTo>
                  <a:pt x="670013" y="28764"/>
                </a:lnTo>
                <a:close/>
              </a:path>
              <a:path w="823595" h="438785">
                <a:moveTo>
                  <a:pt x="811623" y="219163"/>
                </a:moveTo>
                <a:lnTo>
                  <a:pt x="670013" y="28764"/>
                </a:lnTo>
                <a:lnTo>
                  <a:pt x="670013" y="14376"/>
                </a:lnTo>
                <a:lnTo>
                  <a:pt x="671182" y="14376"/>
                </a:lnTo>
                <a:lnTo>
                  <a:pt x="821390" y="216319"/>
                </a:lnTo>
                <a:lnTo>
                  <a:pt x="813739" y="216319"/>
                </a:lnTo>
                <a:lnTo>
                  <a:pt x="811623" y="219163"/>
                </a:lnTo>
                <a:close/>
              </a:path>
              <a:path w="823595" h="438785">
                <a:moveTo>
                  <a:pt x="660488" y="326326"/>
                </a:moveTo>
                <a:lnTo>
                  <a:pt x="0" y="326326"/>
                </a:lnTo>
                <a:lnTo>
                  <a:pt x="0" y="112013"/>
                </a:lnTo>
                <a:lnTo>
                  <a:pt x="660488" y="112013"/>
                </a:lnTo>
                <a:lnTo>
                  <a:pt x="660488" y="116776"/>
                </a:lnTo>
                <a:lnTo>
                  <a:pt x="9525" y="116776"/>
                </a:lnTo>
                <a:lnTo>
                  <a:pt x="4762" y="121538"/>
                </a:lnTo>
                <a:lnTo>
                  <a:pt x="9525" y="121538"/>
                </a:lnTo>
                <a:lnTo>
                  <a:pt x="9525" y="316801"/>
                </a:lnTo>
                <a:lnTo>
                  <a:pt x="4762" y="316801"/>
                </a:lnTo>
                <a:lnTo>
                  <a:pt x="9525" y="321563"/>
                </a:lnTo>
                <a:lnTo>
                  <a:pt x="660488" y="321563"/>
                </a:lnTo>
                <a:lnTo>
                  <a:pt x="660488" y="326326"/>
                </a:lnTo>
                <a:close/>
              </a:path>
              <a:path w="823595" h="438785">
                <a:moveTo>
                  <a:pt x="670013" y="121538"/>
                </a:moveTo>
                <a:lnTo>
                  <a:pt x="9525" y="121538"/>
                </a:lnTo>
                <a:lnTo>
                  <a:pt x="9525" y="116776"/>
                </a:lnTo>
                <a:lnTo>
                  <a:pt x="660488" y="116776"/>
                </a:lnTo>
                <a:lnTo>
                  <a:pt x="665251" y="112013"/>
                </a:lnTo>
                <a:lnTo>
                  <a:pt x="670013" y="112013"/>
                </a:lnTo>
                <a:lnTo>
                  <a:pt x="670013" y="121538"/>
                </a:lnTo>
                <a:close/>
              </a:path>
              <a:path w="823595" h="438785">
                <a:moveTo>
                  <a:pt x="9525" y="121538"/>
                </a:moveTo>
                <a:lnTo>
                  <a:pt x="4762" y="121538"/>
                </a:lnTo>
                <a:lnTo>
                  <a:pt x="9525" y="116776"/>
                </a:lnTo>
                <a:lnTo>
                  <a:pt x="9525" y="121538"/>
                </a:lnTo>
                <a:close/>
              </a:path>
              <a:path w="823595" h="438785">
                <a:moveTo>
                  <a:pt x="813739" y="222008"/>
                </a:moveTo>
                <a:lnTo>
                  <a:pt x="811623" y="219163"/>
                </a:lnTo>
                <a:lnTo>
                  <a:pt x="813739" y="216319"/>
                </a:lnTo>
                <a:lnTo>
                  <a:pt x="813739" y="222008"/>
                </a:lnTo>
                <a:close/>
              </a:path>
              <a:path w="823595" h="438785">
                <a:moveTo>
                  <a:pt x="821390" y="222008"/>
                </a:moveTo>
                <a:lnTo>
                  <a:pt x="813739" y="222008"/>
                </a:lnTo>
                <a:lnTo>
                  <a:pt x="813739" y="216319"/>
                </a:lnTo>
                <a:lnTo>
                  <a:pt x="821390" y="216319"/>
                </a:lnTo>
                <a:lnTo>
                  <a:pt x="823506" y="219163"/>
                </a:lnTo>
                <a:lnTo>
                  <a:pt x="821390" y="222008"/>
                </a:lnTo>
                <a:close/>
              </a:path>
              <a:path w="823595" h="438785">
                <a:moveTo>
                  <a:pt x="671191" y="423951"/>
                </a:moveTo>
                <a:lnTo>
                  <a:pt x="670013" y="423951"/>
                </a:lnTo>
                <a:lnTo>
                  <a:pt x="670013" y="409563"/>
                </a:lnTo>
                <a:lnTo>
                  <a:pt x="811623" y="219163"/>
                </a:lnTo>
                <a:lnTo>
                  <a:pt x="813739" y="222008"/>
                </a:lnTo>
                <a:lnTo>
                  <a:pt x="821390" y="222008"/>
                </a:lnTo>
                <a:lnTo>
                  <a:pt x="671191" y="423951"/>
                </a:lnTo>
                <a:close/>
              </a:path>
              <a:path w="823595" h="438785">
                <a:moveTo>
                  <a:pt x="9525" y="321563"/>
                </a:moveTo>
                <a:lnTo>
                  <a:pt x="4762" y="316801"/>
                </a:lnTo>
                <a:lnTo>
                  <a:pt x="9525" y="316801"/>
                </a:lnTo>
                <a:lnTo>
                  <a:pt x="9525" y="321563"/>
                </a:lnTo>
                <a:close/>
              </a:path>
              <a:path w="823595" h="438785">
                <a:moveTo>
                  <a:pt x="670013" y="326326"/>
                </a:moveTo>
                <a:lnTo>
                  <a:pt x="665251" y="326326"/>
                </a:lnTo>
                <a:lnTo>
                  <a:pt x="660488" y="321563"/>
                </a:lnTo>
                <a:lnTo>
                  <a:pt x="9525" y="321563"/>
                </a:lnTo>
                <a:lnTo>
                  <a:pt x="9525" y="316801"/>
                </a:lnTo>
                <a:lnTo>
                  <a:pt x="670013" y="316801"/>
                </a:lnTo>
                <a:lnTo>
                  <a:pt x="670013" y="326326"/>
                </a:lnTo>
                <a:close/>
              </a:path>
              <a:path w="823595" h="438785">
                <a:moveTo>
                  <a:pt x="660488" y="438340"/>
                </a:moveTo>
                <a:lnTo>
                  <a:pt x="660488" y="321563"/>
                </a:lnTo>
                <a:lnTo>
                  <a:pt x="665251" y="326326"/>
                </a:lnTo>
                <a:lnTo>
                  <a:pt x="670013" y="326326"/>
                </a:lnTo>
                <a:lnTo>
                  <a:pt x="670013" y="409563"/>
                </a:lnTo>
                <a:lnTo>
                  <a:pt x="661428" y="421106"/>
                </a:lnTo>
                <a:lnTo>
                  <a:pt x="670013" y="423951"/>
                </a:lnTo>
                <a:lnTo>
                  <a:pt x="671191" y="423951"/>
                </a:lnTo>
                <a:lnTo>
                  <a:pt x="660488" y="438340"/>
                </a:lnTo>
                <a:close/>
              </a:path>
              <a:path w="823595" h="438785">
                <a:moveTo>
                  <a:pt x="670013" y="423951"/>
                </a:moveTo>
                <a:lnTo>
                  <a:pt x="661428" y="421106"/>
                </a:lnTo>
                <a:lnTo>
                  <a:pt x="670013" y="409563"/>
                </a:lnTo>
                <a:lnTo>
                  <a:pt x="670013" y="423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06670" y="4598961"/>
            <a:ext cx="3103880" cy="0"/>
          </a:xfrm>
          <a:custGeom>
            <a:avLst/>
            <a:gdLst/>
            <a:ahLst/>
            <a:cxnLst/>
            <a:rect l="l" t="t" r="r" b="b"/>
            <a:pathLst>
              <a:path w="3103879" h="0">
                <a:moveTo>
                  <a:pt x="0" y="0"/>
                </a:moveTo>
                <a:lnTo>
                  <a:pt x="3103651" y="0"/>
                </a:lnTo>
              </a:path>
            </a:pathLst>
          </a:custGeom>
          <a:ln w="314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30165" y="4589284"/>
            <a:ext cx="139700" cy="120650"/>
          </a:xfrm>
          <a:custGeom>
            <a:avLst/>
            <a:gdLst/>
            <a:ahLst/>
            <a:cxnLst/>
            <a:rect l="l" t="t" r="r" b="b"/>
            <a:pathLst>
              <a:path w="139700" h="120650">
                <a:moveTo>
                  <a:pt x="17983" y="120561"/>
                </a:moveTo>
                <a:lnTo>
                  <a:pt x="0" y="98348"/>
                </a:lnTo>
                <a:lnTo>
                  <a:pt x="121437" y="0"/>
                </a:lnTo>
                <a:lnTo>
                  <a:pt x="139420" y="22199"/>
                </a:lnTo>
                <a:lnTo>
                  <a:pt x="17983" y="120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93525" y="4589284"/>
            <a:ext cx="139700" cy="120650"/>
          </a:xfrm>
          <a:custGeom>
            <a:avLst/>
            <a:gdLst/>
            <a:ahLst/>
            <a:cxnLst/>
            <a:rect l="l" t="t" r="r" b="b"/>
            <a:pathLst>
              <a:path w="139700" h="120650">
                <a:moveTo>
                  <a:pt x="17995" y="120561"/>
                </a:moveTo>
                <a:lnTo>
                  <a:pt x="0" y="98348"/>
                </a:lnTo>
                <a:lnTo>
                  <a:pt x="121437" y="0"/>
                </a:lnTo>
                <a:lnTo>
                  <a:pt x="139420" y="22199"/>
                </a:lnTo>
                <a:lnTo>
                  <a:pt x="17995" y="120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58472" y="4589284"/>
            <a:ext cx="139700" cy="120650"/>
          </a:xfrm>
          <a:custGeom>
            <a:avLst/>
            <a:gdLst/>
            <a:ahLst/>
            <a:cxnLst/>
            <a:rect l="l" t="t" r="r" b="b"/>
            <a:pathLst>
              <a:path w="139700" h="120650">
                <a:moveTo>
                  <a:pt x="17983" y="120561"/>
                </a:moveTo>
                <a:lnTo>
                  <a:pt x="0" y="98348"/>
                </a:lnTo>
                <a:lnTo>
                  <a:pt x="121437" y="0"/>
                </a:lnTo>
                <a:lnTo>
                  <a:pt x="139420" y="22199"/>
                </a:lnTo>
                <a:lnTo>
                  <a:pt x="17983" y="120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21845" y="4589284"/>
            <a:ext cx="139700" cy="120650"/>
          </a:xfrm>
          <a:custGeom>
            <a:avLst/>
            <a:gdLst/>
            <a:ahLst/>
            <a:cxnLst/>
            <a:rect l="l" t="t" r="r" b="b"/>
            <a:pathLst>
              <a:path w="139700" h="120650">
                <a:moveTo>
                  <a:pt x="17983" y="120561"/>
                </a:moveTo>
                <a:lnTo>
                  <a:pt x="0" y="98348"/>
                </a:lnTo>
                <a:lnTo>
                  <a:pt x="121424" y="0"/>
                </a:lnTo>
                <a:lnTo>
                  <a:pt x="139407" y="22199"/>
                </a:lnTo>
                <a:lnTo>
                  <a:pt x="17983" y="120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86780" y="4589284"/>
            <a:ext cx="139700" cy="120650"/>
          </a:xfrm>
          <a:custGeom>
            <a:avLst/>
            <a:gdLst/>
            <a:ahLst/>
            <a:cxnLst/>
            <a:rect l="l" t="t" r="r" b="b"/>
            <a:pathLst>
              <a:path w="139700" h="120650">
                <a:moveTo>
                  <a:pt x="17983" y="120561"/>
                </a:moveTo>
                <a:lnTo>
                  <a:pt x="0" y="98348"/>
                </a:lnTo>
                <a:lnTo>
                  <a:pt x="121437" y="0"/>
                </a:lnTo>
                <a:lnTo>
                  <a:pt x="139420" y="22199"/>
                </a:lnTo>
                <a:lnTo>
                  <a:pt x="17983" y="120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50152" y="4589284"/>
            <a:ext cx="139700" cy="120650"/>
          </a:xfrm>
          <a:custGeom>
            <a:avLst/>
            <a:gdLst/>
            <a:ahLst/>
            <a:cxnLst/>
            <a:rect l="l" t="t" r="r" b="b"/>
            <a:pathLst>
              <a:path w="139700" h="120650">
                <a:moveTo>
                  <a:pt x="17983" y="120561"/>
                </a:moveTo>
                <a:lnTo>
                  <a:pt x="0" y="98348"/>
                </a:lnTo>
                <a:lnTo>
                  <a:pt x="121424" y="0"/>
                </a:lnTo>
                <a:lnTo>
                  <a:pt x="139407" y="22199"/>
                </a:lnTo>
                <a:lnTo>
                  <a:pt x="17983" y="120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15087" y="4589284"/>
            <a:ext cx="139700" cy="120650"/>
          </a:xfrm>
          <a:custGeom>
            <a:avLst/>
            <a:gdLst/>
            <a:ahLst/>
            <a:cxnLst/>
            <a:rect l="l" t="t" r="r" b="b"/>
            <a:pathLst>
              <a:path w="139700" h="120650">
                <a:moveTo>
                  <a:pt x="17995" y="120561"/>
                </a:moveTo>
                <a:lnTo>
                  <a:pt x="0" y="98348"/>
                </a:lnTo>
                <a:lnTo>
                  <a:pt x="121437" y="0"/>
                </a:lnTo>
                <a:lnTo>
                  <a:pt x="139420" y="22199"/>
                </a:lnTo>
                <a:lnTo>
                  <a:pt x="17995" y="120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78459" y="4589284"/>
            <a:ext cx="139700" cy="120650"/>
          </a:xfrm>
          <a:custGeom>
            <a:avLst/>
            <a:gdLst/>
            <a:ahLst/>
            <a:cxnLst/>
            <a:rect l="l" t="t" r="r" b="b"/>
            <a:pathLst>
              <a:path w="139700" h="120650">
                <a:moveTo>
                  <a:pt x="17983" y="120561"/>
                </a:moveTo>
                <a:lnTo>
                  <a:pt x="0" y="98348"/>
                </a:lnTo>
                <a:lnTo>
                  <a:pt x="121424" y="0"/>
                </a:lnTo>
                <a:lnTo>
                  <a:pt x="139420" y="22199"/>
                </a:lnTo>
                <a:lnTo>
                  <a:pt x="17983" y="120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943394" y="4589284"/>
            <a:ext cx="139700" cy="120650"/>
          </a:xfrm>
          <a:custGeom>
            <a:avLst/>
            <a:gdLst/>
            <a:ahLst/>
            <a:cxnLst/>
            <a:rect l="l" t="t" r="r" b="b"/>
            <a:pathLst>
              <a:path w="139700" h="120650">
                <a:moveTo>
                  <a:pt x="17995" y="120561"/>
                </a:moveTo>
                <a:lnTo>
                  <a:pt x="0" y="98348"/>
                </a:lnTo>
                <a:lnTo>
                  <a:pt x="121437" y="0"/>
                </a:lnTo>
                <a:lnTo>
                  <a:pt x="139420" y="22199"/>
                </a:lnTo>
                <a:lnTo>
                  <a:pt x="17995" y="120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08278" y="4589335"/>
            <a:ext cx="138430" cy="120650"/>
          </a:xfrm>
          <a:custGeom>
            <a:avLst/>
            <a:gdLst/>
            <a:ahLst/>
            <a:cxnLst/>
            <a:rect l="l" t="t" r="r" b="b"/>
            <a:pathLst>
              <a:path w="138429" h="120650">
                <a:moveTo>
                  <a:pt x="18122" y="120446"/>
                </a:moveTo>
                <a:lnTo>
                  <a:pt x="0" y="98361"/>
                </a:lnTo>
                <a:lnTo>
                  <a:pt x="119849" y="0"/>
                </a:lnTo>
                <a:lnTo>
                  <a:pt x="137972" y="22098"/>
                </a:lnTo>
                <a:lnTo>
                  <a:pt x="18122" y="1204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71714" y="4589284"/>
            <a:ext cx="139700" cy="120650"/>
          </a:xfrm>
          <a:custGeom>
            <a:avLst/>
            <a:gdLst/>
            <a:ahLst/>
            <a:cxnLst/>
            <a:rect l="l" t="t" r="r" b="b"/>
            <a:pathLst>
              <a:path w="139700" h="120650">
                <a:moveTo>
                  <a:pt x="17983" y="120561"/>
                </a:moveTo>
                <a:lnTo>
                  <a:pt x="0" y="98348"/>
                </a:lnTo>
                <a:lnTo>
                  <a:pt x="121424" y="0"/>
                </a:lnTo>
                <a:lnTo>
                  <a:pt x="139407" y="22199"/>
                </a:lnTo>
                <a:lnTo>
                  <a:pt x="17983" y="1205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09971" y="4073652"/>
            <a:ext cx="736600" cy="523240"/>
          </a:xfrm>
          <a:custGeom>
            <a:avLst/>
            <a:gdLst/>
            <a:ahLst/>
            <a:cxnLst/>
            <a:rect l="l" t="t" r="r" b="b"/>
            <a:pathLst>
              <a:path w="736600" h="523239">
                <a:moveTo>
                  <a:pt x="0" y="0"/>
                </a:moveTo>
                <a:lnTo>
                  <a:pt x="736091" y="0"/>
                </a:lnTo>
                <a:lnTo>
                  <a:pt x="736091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06593" y="4070603"/>
            <a:ext cx="742950" cy="529590"/>
          </a:xfrm>
          <a:custGeom>
            <a:avLst/>
            <a:gdLst/>
            <a:ahLst/>
            <a:cxnLst/>
            <a:rect l="l" t="t" r="r" b="b"/>
            <a:pathLst>
              <a:path w="742950" h="529589">
                <a:moveTo>
                  <a:pt x="742530" y="529310"/>
                </a:moveTo>
                <a:lnTo>
                  <a:pt x="0" y="529310"/>
                </a:lnTo>
                <a:lnTo>
                  <a:pt x="0" y="0"/>
                </a:lnTo>
                <a:lnTo>
                  <a:pt x="742530" y="0"/>
                </a:lnTo>
                <a:lnTo>
                  <a:pt x="742530" y="3810"/>
                </a:ln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lnTo>
                  <a:pt x="7620" y="521690"/>
                </a:lnTo>
                <a:lnTo>
                  <a:pt x="3810" y="521690"/>
                </a:lnTo>
                <a:lnTo>
                  <a:pt x="7620" y="525500"/>
                </a:lnTo>
                <a:lnTo>
                  <a:pt x="742530" y="525500"/>
                </a:lnTo>
                <a:lnTo>
                  <a:pt x="742530" y="529310"/>
                </a:lnTo>
                <a:close/>
              </a:path>
              <a:path w="742950" h="529589">
                <a:moveTo>
                  <a:pt x="7620" y="7620"/>
                </a:move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close/>
              </a:path>
              <a:path w="742950" h="529589">
                <a:moveTo>
                  <a:pt x="734910" y="7620"/>
                </a:moveTo>
                <a:lnTo>
                  <a:pt x="7620" y="7620"/>
                </a:lnTo>
                <a:lnTo>
                  <a:pt x="7620" y="3810"/>
                </a:lnTo>
                <a:lnTo>
                  <a:pt x="734910" y="3810"/>
                </a:lnTo>
                <a:lnTo>
                  <a:pt x="734910" y="7620"/>
                </a:lnTo>
                <a:close/>
              </a:path>
              <a:path w="742950" h="529589">
                <a:moveTo>
                  <a:pt x="734910" y="525500"/>
                </a:moveTo>
                <a:lnTo>
                  <a:pt x="734910" y="3810"/>
                </a:lnTo>
                <a:lnTo>
                  <a:pt x="738720" y="7620"/>
                </a:lnTo>
                <a:lnTo>
                  <a:pt x="742530" y="7620"/>
                </a:lnTo>
                <a:lnTo>
                  <a:pt x="742530" y="521690"/>
                </a:lnTo>
                <a:lnTo>
                  <a:pt x="738720" y="521690"/>
                </a:lnTo>
                <a:lnTo>
                  <a:pt x="734910" y="525500"/>
                </a:lnTo>
                <a:close/>
              </a:path>
              <a:path w="742950" h="529589">
                <a:moveTo>
                  <a:pt x="742530" y="7620"/>
                </a:moveTo>
                <a:lnTo>
                  <a:pt x="738720" y="7620"/>
                </a:lnTo>
                <a:lnTo>
                  <a:pt x="734910" y="3810"/>
                </a:lnTo>
                <a:lnTo>
                  <a:pt x="742530" y="3810"/>
                </a:lnTo>
                <a:lnTo>
                  <a:pt x="742530" y="7620"/>
                </a:lnTo>
                <a:close/>
              </a:path>
              <a:path w="742950" h="529589">
                <a:moveTo>
                  <a:pt x="7620" y="525500"/>
                </a:moveTo>
                <a:lnTo>
                  <a:pt x="3810" y="521690"/>
                </a:lnTo>
                <a:lnTo>
                  <a:pt x="7620" y="521690"/>
                </a:lnTo>
                <a:lnTo>
                  <a:pt x="7620" y="525500"/>
                </a:lnTo>
                <a:close/>
              </a:path>
              <a:path w="742950" h="529589">
                <a:moveTo>
                  <a:pt x="734910" y="525500"/>
                </a:moveTo>
                <a:lnTo>
                  <a:pt x="7620" y="525500"/>
                </a:lnTo>
                <a:lnTo>
                  <a:pt x="7620" y="521690"/>
                </a:lnTo>
                <a:lnTo>
                  <a:pt x="734910" y="521690"/>
                </a:lnTo>
                <a:lnTo>
                  <a:pt x="734910" y="525500"/>
                </a:lnTo>
                <a:close/>
              </a:path>
              <a:path w="742950" h="529589">
                <a:moveTo>
                  <a:pt x="742530" y="525500"/>
                </a:moveTo>
                <a:lnTo>
                  <a:pt x="734910" y="525500"/>
                </a:lnTo>
                <a:lnTo>
                  <a:pt x="738720" y="521690"/>
                </a:lnTo>
                <a:lnTo>
                  <a:pt x="742530" y="521690"/>
                </a:lnTo>
                <a:lnTo>
                  <a:pt x="742530" y="525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88241" y="4237697"/>
            <a:ext cx="1329055" cy="171450"/>
          </a:xfrm>
          <a:custGeom>
            <a:avLst/>
            <a:gdLst/>
            <a:ahLst/>
            <a:cxnLst/>
            <a:rect l="l" t="t" r="r" b="b"/>
            <a:pathLst>
              <a:path w="1329054" h="171450">
                <a:moveTo>
                  <a:pt x="1219661" y="65132"/>
                </a:moveTo>
                <a:lnTo>
                  <a:pt x="1165186" y="35813"/>
                </a:lnTo>
                <a:lnTo>
                  <a:pt x="1155179" y="19608"/>
                </a:lnTo>
                <a:lnTo>
                  <a:pt x="1155369" y="16294"/>
                </a:lnTo>
                <a:lnTo>
                  <a:pt x="1173645" y="0"/>
                </a:lnTo>
                <a:lnTo>
                  <a:pt x="1176972" y="190"/>
                </a:lnTo>
                <a:lnTo>
                  <a:pt x="1180198" y="952"/>
                </a:lnTo>
                <a:lnTo>
                  <a:pt x="1183246" y="2273"/>
                </a:lnTo>
                <a:lnTo>
                  <a:pt x="1295553" y="62712"/>
                </a:lnTo>
                <a:lnTo>
                  <a:pt x="1290091" y="62712"/>
                </a:lnTo>
                <a:lnTo>
                  <a:pt x="1219661" y="65132"/>
                </a:lnTo>
                <a:close/>
              </a:path>
              <a:path w="1329054" h="171450">
                <a:moveTo>
                  <a:pt x="1252951" y="83049"/>
                </a:moveTo>
                <a:lnTo>
                  <a:pt x="1219661" y="65132"/>
                </a:lnTo>
                <a:lnTo>
                  <a:pt x="1290091" y="62712"/>
                </a:lnTo>
                <a:lnTo>
                  <a:pt x="1290191" y="65633"/>
                </a:lnTo>
                <a:lnTo>
                  <a:pt x="1280579" y="65633"/>
                </a:lnTo>
                <a:lnTo>
                  <a:pt x="1252951" y="83049"/>
                </a:lnTo>
                <a:close/>
              </a:path>
              <a:path w="1329054" h="171450">
                <a:moveTo>
                  <a:pt x="1179537" y="171348"/>
                </a:moveTo>
                <a:lnTo>
                  <a:pt x="1159764" y="153047"/>
                </a:lnTo>
                <a:lnTo>
                  <a:pt x="1159929" y="149732"/>
                </a:lnTo>
                <a:lnTo>
                  <a:pt x="1220973" y="103206"/>
                </a:lnTo>
                <a:lnTo>
                  <a:pt x="1291399" y="100787"/>
                </a:lnTo>
                <a:lnTo>
                  <a:pt x="1290091" y="62712"/>
                </a:lnTo>
                <a:lnTo>
                  <a:pt x="1295553" y="62712"/>
                </a:lnTo>
                <a:lnTo>
                  <a:pt x="1328521" y="80454"/>
                </a:lnTo>
                <a:lnTo>
                  <a:pt x="1188961" y="168427"/>
                </a:lnTo>
                <a:lnTo>
                  <a:pt x="1186002" y="169951"/>
                </a:lnTo>
                <a:lnTo>
                  <a:pt x="1182827" y="170929"/>
                </a:lnTo>
                <a:lnTo>
                  <a:pt x="1179537" y="171348"/>
                </a:lnTo>
                <a:close/>
              </a:path>
              <a:path w="1329054" h="171450">
                <a:moveTo>
                  <a:pt x="1308" y="145110"/>
                </a:moveTo>
                <a:lnTo>
                  <a:pt x="0" y="107035"/>
                </a:lnTo>
                <a:lnTo>
                  <a:pt x="1219661" y="65132"/>
                </a:lnTo>
                <a:lnTo>
                  <a:pt x="1252951" y="83049"/>
                </a:lnTo>
                <a:lnTo>
                  <a:pt x="1220973" y="103206"/>
                </a:lnTo>
                <a:lnTo>
                  <a:pt x="1308" y="145110"/>
                </a:lnTo>
                <a:close/>
              </a:path>
              <a:path w="1329054" h="171450">
                <a:moveTo>
                  <a:pt x="1281709" y="98526"/>
                </a:moveTo>
                <a:lnTo>
                  <a:pt x="1252951" y="83049"/>
                </a:lnTo>
                <a:lnTo>
                  <a:pt x="1280579" y="65633"/>
                </a:lnTo>
                <a:lnTo>
                  <a:pt x="1281709" y="98526"/>
                </a:lnTo>
                <a:close/>
              </a:path>
              <a:path w="1329054" h="171450">
                <a:moveTo>
                  <a:pt x="1291321" y="98526"/>
                </a:moveTo>
                <a:lnTo>
                  <a:pt x="1281709" y="98526"/>
                </a:lnTo>
                <a:lnTo>
                  <a:pt x="1280579" y="65633"/>
                </a:lnTo>
                <a:lnTo>
                  <a:pt x="1290191" y="65633"/>
                </a:lnTo>
                <a:lnTo>
                  <a:pt x="1291321" y="98526"/>
                </a:lnTo>
                <a:close/>
              </a:path>
              <a:path w="1329054" h="171450">
                <a:moveTo>
                  <a:pt x="1220973" y="103206"/>
                </a:moveTo>
                <a:lnTo>
                  <a:pt x="1252951" y="83049"/>
                </a:lnTo>
                <a:lnTo>
                  <a:pt x="1281709" y="98526"/>
                </a:lnTo>
                <a:lnTo>
                  <a:pt x="1291321" y="98526"/>
                </a:lnTo>
                <a:lnTo>
                  <a:pt x="1291399" y="100787"/>
                </a:lnTo>
                <a:lnTo>
                  <a:pt x="1220973" y="103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011809" y="3930929"/>
            <a:ext cx="2063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478716" y="3631107"/>
            <a:ext cx="1146175" cy="734695"/>
          </a:xfrm>
          <a:custGeom>
            <a:avLst/>
            <a:gdLst/>
            <a:ahLst/>
            <a:cxnLst/>
            <a:rect l="l" t="t" r="r" b="b"/>
            <a:pathLst>
              <a:path w="1146175" h="734695">
                <a:moveTo>
                  <a:pt x="982154" y="44018"/>
                </a:moveTo>
                <a:lnTo>
                  <a:pt x="962431" y="25666"/>
                </a:lnTo>
                <a:lnTo>
                  <a:pt x="962596" y="22351"/>
                </a:lnTo>
                <a:lnTo>
                  <a:pt x="1145654" y="0"/>
                </a:lnTo>
                <a:lnTo>
                  <a:pt x="1143519" y="4114"/>
                </a:lnTo>
                <a:lnTo>
                  <a:pt x="1103515" y="4114"/>
                </a:lnTo>
                <a:lnTo>
                  <a:pt x="1043965" y="41791"/>
                </a:lnTo>
                <a:lnTo>
                  <a:pt x="982154" y="44018"/>
                </a:lnTo>
                <a:close/>
              </a:path>
              <a:path w="1146175" h="734695">
                <a:moveTo>
                  <a:pt x="1043965" y="41791"/>
                </a:moveTo>
                <a:lnTo>
                  <a:pt x="1103515" y="4114"/>
                </a:lnTo>
                <a:lnTo>
                  <a:pt x="1108152" y="11442"/>
                </a:lnTo>
                <a:lnTo>
                  <a:pt x="1096797" y="11442"/>
                </a:lnTo>
                <a:lnTo>
                  <a:pt x="1081754" y="40430"/>
                </a:lnTo>
                <a:lnTo>
                  <a:pt x="1043965" y="41791"/>
                </a:lnTo>
                <a:close/>
              </a:path>
              <a:path w="1146175" h="734695">
                <a:moveTo>
                  <a:pt x="1053617" y="156705"/>
                </a:moveTo>
                <a:lnTo>
                  <a:pt x="1033729" y="138531"/>
                </a:lnTo>
                <a:lnTo>
                  <a:pt x="1033868" y="135204"/>
                </a:lnTo>
                <a:lnTo>
                  <a:pt x="1034580" y="131965"/>
                </a:lnTo>
                <a:lnTo>
                  <a:pt x="1035850" y="128892"/>
                </a:lnTo>
                <a:lnTo>
                  <a:pt x="1064344" y="73981"/>
                </a:lnTo>
                <a:lnTo>
                  <a:pt x="1123886" y="36309"/>
                </a:lnTo>
                <a:lnTo>
                  <a:pt x="1103515" y="4114"/>
                </a:lnTo>
                <a:lnTo>
                  <a:pt x="1143519" y="4114"/>
                </a:lnTo>
                <a:lnTo>
                  <a:pt x="1069670" y="146443"/>
                </a:lnTo>
                <a:lnTo>
                  <a:pt x="1056906" y="156260"/>
                </a:lnTo>
                <a:lnTo>
                  <a:pt x="1053617" y="156705"/>
                </a:lnTo>
                <a:close/>
              </a:path>
              <a:path w="1146175" h="734695">
                <a:moveTo>
                  <a:pt x="1081754" y="40430"/>
                </a:moveTo>
                <a:lnTo>
                  <a:pt x="1096797" y="11442"/>
                </a:lnTo>
                <a:lnTo>
                  <a:pt x="1114386" y="39255"/>
                </a:lnTo>
                <a:lnTo>
                  <a:pt x="1081754" y="40430"/>
                </a:lnTo>
                <a:close/>
              </a:path>
              <a:path w="1146175" h="734695">
                <a:moveTo>
                  <a:pt x="1064344" y="73981"/>
                </a:moveTo>
                <a:lnTo>
                  <a:pt x="1081754" y="40430"/>
                </a:lnTo>
                <a:lnTo>
                  <a:pt x="1114386" y="39255"/>
                </a:lnTo>
                <a:lnTo>
                  <a:pt x="1096797" y="11442"/>
                </a:lnTo>
                <a:lnTo>
                  <a:pt x="1108152" y="11442"/>
                </a:lnTo>
                <a:lnTo>
                  <a:pt x="1123886" y="36309"/>
                </a:lnTo>
                <a:lnTo>
                  <a:pt x="1064344" y="73981"/>
                </a:lnTo>
                <a:close/>
              </a:path>
              <a:path w="1146175" h="734695">
                <a:moveTo>
                  <a:pt x="20370" y="734504"/>
                </a:moveTo>
                <a:lnTo>
                  <a:pt x="0" y="702310"/>
                </a:lnTo>
                <a:lnTo>
                  <a:pt x="1043965" y="41791"/>
                </a:lnTo>
                <a:lnTo>
                  <a:pt x="1081754" y="40430"/>
                </a:lnTo>
                <a:lnTo>
                  <a:pt x="1064344" y="73981"/>
                </a:lnTo>
                <a:lnTo>
                  <a:pt x="20370" y="73450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546592" y="3930929"/>
            <a:ext cx="833755" cy="51435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-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u="heavy" sz="3200" spc="-3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03758" y="3373767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883435" y="4610036"/>
            <a:ext cx="4166235" cy="0"/>
          </a:xfrm>
          <a:custGeom>
            <a:avLst/>
            <a:gdLst/>
            <a:ahLst/>
            <a:cxnLst/>
            <a:rect l="l" t="t" r="r" b="b"/>
            <a:pathLst>
              <a:path w="4166234" h="0">
                <a:moveTo>
                  <a:pt x="0" y="0"/>
                </a:moveTo>
                <a:lnTo>
                  <a:pt x="4165625" y="0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109971" y="3952481"/>
            <a:ext cx="13569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8460">
              <a:lnSpc>
                <a:spcPct val="100000"/>
              </a:lnSpc>
              <a:spcBef>
                <a:spcPts val="95"/>
              </a:spcBef>
            </a:pP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3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44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α</a:t>
            </a:r>
            <a:r>
              <a:rPr dirty="0" sz="2800" spc="-60" b="1" i="1"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053285" y="4599762"/>
            <a:ext cx="179070" cy="133350"/>
          </a:xfrm>
          <a:custGeom>
            <a:avLst/>
            <a:gdLst/>
            <a:ahLst/>
            <a:cxnLst/>
            <a:rect l="l" t="t" r="r" b="b"/>
            <a:pathLst>
              <a:path w="179070" h="133350">
                <a:moveTo>
                  <a:pt x="15938" y="133261"/>
                </a:moveTo>
                <a:lnTo>
                  <a:pt x="0" y="109537"/>
                </a:lnTo>
                <a:lnTo>
                  <a:pt x="162979" y="0"/>
                </a:lnTo>
                <a:lnTo>
                  <a:pt x="178917" y="23723"/>
                </a:lnTo>
                <a:lnTo>
                  <a:pt x="15938" y="133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406765" y="4599762"/>
            <a:ext cx="179070" cy="133350"/>
          </a:xfrm>
          <a:custGeom>
            <a:avLst/>
            <a:gdLst/>
            <a:ahLst/>
            <a:cxnLst/>
            <a:rect l="l" t="t" r="r" b="b"/>
            <a:pathLst>
              <a:path w="179070" h="133350">
                <a:moveTo>
                  <a:pt x="15938" y="133261"/>
                </a:moveTo>
                <a:lnTo>
                  <a:pt x="0" y="109537"/>
                </a:lnTo>
                <a:lnTo>
                  <a:pt x="162979" y="0"/>
                </a:lnTo>
                <a:lnTo>
                  <a:pt x="178917" y="23723"/>
                </a:lnTo>
                <a:lnTo>
                  <a:pt x="15938" y="133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62365" y="4599762"/>
            <a:ext cx="179070" cy="133350"/>
          </a:xfrm>
          <a:custGeom>
            <a:avLst/>
            <a:gdLst/>
            <a:ahLst/>
            <a:cxnLst/>
            <a:rect l="l" t="t" r="r" b="b"/>
            <a:pathLst>
              <a:path w="179070" h="133350">
                <a:moveTo>
                  <a:pt x="15938" y="133261"/>
                </a:moveTo>
                <a:lnTo>
                  <a:pt x="0" y="109537"/>
                </a:lnTo>
                <a:lnTo>
                  <a:pt x="162979" y="0"/>
                </a:lnTo>
                <a:lnTo>
                  <a:pt x="178917" y="23723"/>
                </a:lnTo>
                <a:lnTo>
                  <a:pt x="15938" y="133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115844" y="4599762"/>
            <a:ext cx="179070" cy="133350"/>
          </a:xfrm>
          <a:custGeom>
            <a:avLst/>
            <a:gdLst/>
            <a:ahLst/>
            <a:cxnLst/>
            <a:rect l="l" t="t" r="r" b="b"/>
            <a:pathLst>
              <a:path w="179070" h="133350">
                <a:moveTo>
                  <a:pt x="15938" y="133261"/>
                </a:moveTo>
                <a:lnTo>
                  <a:pt x="0" y="109537"/>
                </a:lnTo>
                <a:lnTo>
                  <a:pt x="162991" y="0"/>
                </a:lnTo>
                <a:lnTo>
                  <a:pt x="178930" y="23723"/>
                </a:lnTo>
                <a:lnTo>
                  <a:pt x="15938" y="133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471444" y="4599762"/>
            <a:ext cx="179070" cy="133350"/>
          </a:xfrm>
          <a:custGeom>
            <a:avLst/>
            <a:gdLst/>
            <a:ahLst/>
            <a:cxnLst/>
            <a:rect l="l" t="t" r="r" b="b"/>
            <a:pathLst>
              <a:path w="179070" h="133350">
                <a:moveTo>
                  <a:pt x="15938" y="133261"/>
                </a:moveTo>
                <a:lnTo>
                  <a:pt x="0" y="109537"/>
                </a:lnTo>
                <a:lnTo>
                  <a:pt x="162991" y="0"/>
                </a:lnTo>
                <a:lnTo>
                  <a:pt x="178930" y="23723"/>
                </a:lnTo>
                <a:lnTo>
                  <a:pt x="15938" y="133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824935" y="4599762"/>
            <a:ext cx="179070" cy="133350"/>
          </a:xfrm>
          <a:custGeom>
            <a:avLst/>
            <a:gdLst/>
            <a:ahLst/>
            <a:cxnLst/>
            <a:rect l="l" t="t" r="r" b="b"/>
            <a:pathLst>
              <a:path w="179070" h="133350">
                <a:moveTo>
                  <a:pt x="15938" y="133261"/>
                </a:moveTo>
                <a:lnTo>
                  <a:pt x="0" y="109537"/>
                </a:lnTo>
                <a:lnTo>
                  <a:pt x="162979" y="0"/>
                </a:lnTo>
                <a:lnTo>
                  <a:pt x="178917" y="23723"/>
                </a:lnTo>
                <a:lnTo>
                  <a:pt x="15938" y="133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180535" y="4599762"/>
            <a:ext cx="179070" cy="133350"/>
          </a:xfrm>
          <a:custGeom>
            <a:avLst/>
            <a:gdLst/>
            <a:ahLst/>
            <a:cxnLst/>
            <a:rect l="l" t="t" r="r" b="b"/>
            <a:pathLst>
              <a:path w="179070" h="133350">
                <a:moveTo>
                  <a:pt x="15938" y="133261"/>
                </a:moveTo>
                <a:lnTo>
                  <a:pt x="0" y="109537"/>
                </a:lnTo>
                <a:lnTo>
                  <a:pt x="162979" y="0"/>
                </a:lnTo>
                <a:lnTo>
                  <a:pt x="178917" y="23723"/>
                </a:lnTo>
                <a:lnTo>
                  <a:pt x="15938" y="133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534015" y="4599762"/>
            <a:ext cx="179070" cy="133350"/>
          </a:xfrm>
          <a:custGeom>
            <a:avLst/>
            <a:gdLst/>
            <a:ahLst/>
            <a:cxnLst/>
            <a:rect l="l" t="t" r="r" b="b"/>
            <a:pathLst>
              <a:path w="179070" h="133350">
                <a:moveTo>
                  <a:pt x="15938" y="133261"/>
                </a:moveTo>
                <a:lnTo>
                  <a:pt x="0" y="109537"/>
                </a:lnTo>
                <a:lnTo>
                  <a:pt x="162979" y="0"/>
                </a:lnTo>
                <a:lnTo>
                  <a:pt x="178917" y="23723"/>
                </a:lnTo>
                <a:lnTo>
                  <a:pt x="15938" y="133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0889615" y="4599762"/>
            <a:ext cx="179070" cy="133350"/>
          </a:xfrm>
          <a:custGeom>
            <a:avLst/>
            <a:gdLst/>
            <a:ahLst/>
            <a:cxnLst/>
            <a:rect l="l" t="t" r="r" b="b"/>
            <a:pathLst>
              <a:path w="179070" h="133350">
                <a:moveTo>
                  <a:pt x="15938" y="133261"/>
                </a:moveTo>
                <a:lnTo>
                  <a:pt x="0" y="109537"/>
                </a:lnTo>
                <a:lnTo>
                  <a:pt x="162979" y="0"/>
                </a:lnTo>
                <a:lnTo>
                  <a:pt x="178917" y="23723"/>
                </a:lnTo>
                <a:lnTo>
                  <a:pt x="15938" y="133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245138" y="4599813"/>
            <a:ext cx="177165" cy="133350"/>
          </a:xfrm>
          <a:custGeom>
            <a:avLst/>
            <a:gdLst/>
            <a:ahLst/>
            <a:cxnLst/>
            <a:rect l="l" t="t" r="r" b="b"/>
            <a:pathLst>
              <a:path w="177165" h="133350">
                <a:moveTo>
                  <a:pt x="16090" y="133159"/>
                </a:moveTo>
                <a:lnTo>
                  <a:pt x="0" y="109537"/>
                </a:lnTo>
                <a:lnTo>
                  <a:pt x="160870" y="0"/>
                </a:lnTo>
                <a:lnTo>
                  <a:pt x="176949" y="23622"/>
                </a:lnTo>
                <a:lnTo>
                  <a:pt x="16090" y="133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598694" y="4599762"/>
            <a:ext cx="179070" cy="133350"/>
          </a:xfrm>
          <a:custGeom>
            <a:avLst/>
            <a:gdLst/>
            <a:ahLst/>
            <a:cxnLst/>
            <a:rect l="l" t="t" r="r" b="b"/>
            <a:pathLst>
              <a:path w="179070" h="133350">
                <a:moveTo>
                  <a:pt x="15938" y="133261"/>
                </a:moveTo>
                <a:lnTo>
                  <a:pt x="0" y="109537"/>
                </a:lnTo>
                <a:lnTo>
                  <a:pt x="162991" y="0"/>
                </a:lnTo>
                <a:lnTo>
                  <a:pt x="178930" y="23723"/>
                </a:lnTo>
                <a:lnTo>
                  <a:pt x="15938" y="133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546592" y="4073652"/>
            <a:ext cx="833755" cy="535305"/>
          </a:xfrm>
          <a:custGeom>
            <a:avLst/>
            <a:gdLst/>
            <a:ahLst/>
            <a:cxnLst/>
            <a:rect l="l" t="t" r="r" b="b"/>
            <a:pathLst>
              <a:path w="833754" h="535304">
                <a:moveTo>
                  <a:pt x="0" y="0"/>
                </a:moveTo>
                <a:lnTo>
                  <a:pt x="833627" y="0"/>
                </a:lnTo>
                <a:lnTo>
                  <a:pt x="833627" y="534924"/>
                </a:lnTo>
                <a:lnTo>
                  <a:pt x="0" y="534924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542159" y="4069651"/>
            <a:ext cx="842010" cy="542925"/>
          </a:xfrm>
          <a:custGeom>
            <a:avLst/>
            <a:gdLst/>
            <a:ahLst/>
            <a:cxnLst/>
            <a:rect l="l" t="t" r="r" b="b"/>
            <a:pathLst>
              <a:path w="842009" h="542925">
                <a:moveTo>
                  <a:pt x="841590" y="542607"/>
                </a:moveTo>
                <a:lnTo>
                  <a:pt x="0" y="542607"/>
                </a:lnTo>
                <a:lnTo>
                  <a:pt x="0" y="0"/>
                </a:lnTo>
                <a:lnTo>
                  <a:pt x="841590" y="0"/>
                </a:lnTo>
                <a:lnTo>
                  <a:pt x="841590" y="3810"/>
                </a:lnTo>
                <a:lnTo>
                  <a:pt x="7620" y="3810"/>
                </a:lnTo>
                <a:lnTo>
                  <a:pt x="3809" y="7620"/>
                </a:lnTo>
                <a:lnTo>
                  <a:pt x="7620" y="7620"/>
                </a:lnTo>
                <a:lnTo>
                  <a:pt x="7620" y="534987"/>
                </a:lnTo>
                <a:lnTo>
                  <a:pt x="3809" y="534987"/>
                </a:lnTo>
                <a:lnTo>
                  <a:pt x="7620" y="538797"/>
                </a:lnTo>
                <a:lnTo>
                  <a:pt x="841590" y="538797"/>
                </a:lnTo>
                <a:lnTo>
                  <a:pt x="841590" y="542607"/>
                </a:lnTo>
                <a:close/>
              </a:path>
              <a:path w="842009" h="542925">
                <a:moveTo>
                  <a:pt x="7620" y="7620"/>
                </a:moveTo>
                <a:lnTo>
                  <a:pt x="3809" y="7620"/>
                </a:lnTo>
                <a:lnTo>
                  <a:pt x="7620" y="3810"/>
                </a:lnTo>
                <a:lnTo>
                  <a:pt x="7620" y="7620"/>
                </a:lnTo>
                <a:close/>
              </a:path>
              <a:path w="842009" h="542925">
                <a:moveTo>
                  <a:pt x="833958" y="7620"/>
                </a:moveTo>
                <a:lnTo>
                  <a:pt x="7620" y="7620"/>
                </a:lnTo>
                <a:lnTo>
                  <a:pt x="7620" y="3810"/>
                </a:lnTo>
                <a:lnTo>
                  <a:pt x="833958" y="3810"/>
                </a:lnTo>
                <a:lnTo>
                  <a:pt x="833958" y="7620"/>
                </a:lnTo>
                <a:close/>
              </a:path>
              <a:path w="842009" h="542925">
                <a:moveTo>
                  <a:pt x="833958" y="538797"/>
                </a:moveTo>
                <a:lnTo>
                  <a:pt x="833958" y="3810"/>
                </a:lnTo>
                <a:lnTo>
                  <a:pt x="837780" y="7620"/>
                </a:lnTo>
                <a:lnTo>
                  <a:pt x="841590" y="7620"/>
                </a:lnTo>
                <a:lnTo>
                  <a:pt x="841590" y="534987"/>
                </a:lnTo>
                <a:lnTo>
                  <a:pt x="837780" y="534987"/>
                </a:lnTo>
                <a:lnTo>
                  <a:pt x="833958" y="538797"/>
                </a:lnTo>
                <a:close/>
              </a:path>
              <a:path w="842009" h="542925">
                <a:moveTo>
                  <a:pt x="841590" y="7620"/>
                </a:moveTo>
                <a:lnTo>
                  <a:pt x="837780" y="7620"/>
                </a:lnTo>
                <a:lnTo>
                  <a:pt x="833958" y="3810"/>
                </a:lnTo>
                <a:lnTo>
                  <a:pt x="841590" y="3810"/>
                </a:lnTo>
                <a:lnTo>
                  <a:pt x="841590" y="7620"/>
                </a:lnTo>
                <a:close/>
              </a:path>
              <a:path w="842009" h="542925">
                <a:moveTo>
                  <a:pt x="7620" y="538797"/>
                </a:moveTo>
                <a:lnTo>
                  <a:pt x="3809" y="534987"/>
                </a:lnTo>
                <a:lnTo>
                  <a:pt x="7620" y="534987"/>
                </a:lnTo>
                <a:lnTo>
                  <a:pt x="7620" y="538797"/>
                </a:lnTo>
                <a:close/>
              </a:path>
              <a:path w="842009" h="542925">
                <a:moveTo>
                  <a:pt x="833958" y="538797"/>
                </a:moveTo>
                <a:lnTo>
                  <a:pt x="7620" y="538797"/>
                </a:lnTo>
                <a:lnTo>
                  <a:pt x="7620" y="534987"/>
                </a:lnTo>
                <a:lnTo>
                  <a:pt x="833958" y="534987"/>
                </a:lnTo>
                <a:lnTo>
                  <a:pt x="833958" y="538797"/>
                </a:lnTo>
                <a:close/>
              </a:path>
              <a:path w="842009" h="542925">
                <a:moveTo>
                  <a:pt x="841590" y="538797"/>
                </a:moveTo>
                <a:lnTo>
                  <a:pt x="833958" y="538797"/>
                </a:lnTo>
                <a:lnTo>
                  <a:pt x="837780" y="534987"/>
                </a:lnTo>
                <a:lnTo>
                  <a:pt x="841590" y="534987"/>
                </a:lnTo>
                <a:lnTo>
                  <a:pt x="841590" y="538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924467" y="3526358"/>
            <a:ext cx="1532890" cy="824865"/>
          </a:xfrm>
          <a:custGeom>
            <a:avLst/>
            <a:gdLst/>
            <a:ahLst/>
            <a:cxnLst/>
            <a:rect l="l" t="t" r="r" b="b"/>
            <a:pathLst>
              <a:path w="1532890" h="824864">
                <a:moveTo>
                  <a:pt x="1428136" y="40817"/>
                </a:moveTo>
                <a:lnTo>
                  <a:pt x="1366329" y="38061"/>
                </a:lnTo>
                <a:lnTo>
                  <a:pt x="1348155" y="18173"/>
                </a:lnTo>
                <a:lnTo>
                  <a:pt x="1348607" y="14820"/>
                </a:lnTo>
                <a:lnTo>
                  <a:pt x="1368031" y="0"/>
                </a:lnTo>
                <a:lnTo>
                  <a:pt x="1532851" y="7353"/>
                </a:lnTo>
                <a:lnTo>
                  <a:pt x="1532406" y="8064"/>
                </a:lnTo>
                <a:lnTo>
                  <a:pt x="1490522" y="8064"/>
                </a:lnTo>
                <a:lnTo>
                  <a:pt x="1428136" y="40817"/>
                </a:lnTo>
                <a:close/>
              </a:path>
              <a:path w="1532890" h="824864">
                <a:moveTo>
                  <a:pt x="1465904" y="42500"/>
                </a:moveTo>
                <a:lnTo>
                  <a:pt x="1428136" y="40817"/>
                </a:lnTo>
                <a:lnTo>
                  <a:pt x="1490522" y="8064"/>
                </a:lnTo>
                <a:lnTo>
                  <a:pt x="1494068" y="14820"/>
                </a:lnTo>
                <a:lnTo>
                  <a:pt x="1483232" y="14820"/>
                </a:lnTo>
                <a:lnTo>
                  <a:pt x="1465904" y="42500"/>
                </a:lnTo>
                <a:close/>
              </a:path>
              <a:path w="1532890" h="824864">
                <a:moveTo>
                  <a:pt x="1428483" y="156133"/>
                </a:moveTo>
                <a:lnTo>
                  <a:pt x="1410131" y="136410"/>
                </a:lnTo>
                <a:lnTo>
                  <a:pt x="1410538" y="133121"/>
                </a:lnTo>
                <a:lnTo>
                  <a:pt x="1411516" y="129946"/>
                </a:lnTo>
                <a:lnTo>
                  <a:pt x="1413014" y="126987"/>
                </a:lnTo>
                <a:lnTo>
                  <a:pt x="1445843" y="74546"/>
                </a:lnTo>
                <a:lnTo>
                  <a:pt x="1508226" y="41795"/>
                </a:lnTo>
                <a:lnTo>
                  <a:pt x="1490522" y="8064"/>
                </a:lnTo>
                <a:lnTo>
                  <a:pt x="1532406" y="8064"/>
                </a:lnTo>
                <a:lnTo>
                  <a:pt x="1445310" y="147205"/>
                </a:lnTo>
                <a:lnTo>
                  <a:pt x="1431797" y="155956"/>
                </a:lnTo>
                <a:lnTo>
                  <a:pt x="1428483" y="156133"/>
                </a:lnTo>
                <a:close/>
              </a:path>
              <a:path w="1532890" h="824864">
                <a:moveTo>
                  <a:pt x="1498523" y="43954"/>
                </a:moveTo>
                <a:lnTo>
                  <a:pt x="1465904" y="42500"/>
                </a:lnTo>
                <a:lnTo>
                  <a:pt x="1483232" y="14820"/>
                </a:lnTo>
                <a:lnTo>
                  <a:pt x="1498523" y="43954"/>
                </a:lnTo>
                <a:close/>
              </a:path>
              <a:path w="1532890" h="824864">
                <a:moveTo>
                  <a:pt x="1504114" y="43954"/>
                </a:moveTo>
                <a:lnTo>
                  <a:pt x="1498523" y="43954"/>
                </a:lnTo>
                <a:lnTo>
                  <a:pt x="1483232" y="14820"/>
                </a:lnTo>
                <a:lnTo>
                  <a:pt x="1494068" y="14820"/>
                </a:lnTo>
                <a:lnTo>
                  <a:pt x="1508226" y="41795"/>
                </a:lnTo>
                <a:lnTo>
                  <a:pt x="1504114" y="43954"/>
                </a:lnTo>
                <a:close/>
              </a:path>
              <a:path w="1532890" h="824864">
                <a:moveTo>
                  <a:pt x="17703" y="824318"/>
                </a:moveTo>
                <a:lnTo>
                  <a:pt x="0" y="790587"/>
                </a:lnTo>
                <a:lnTo>
                  <a:pt x="1428136" y="40817"/>
                </a:lnTo>
                <a:lnTo>
                  <a:pt x="1465904" y="42500"/>
                </a:lnTo>
                <a:lnTo>
                  <a:pt x="1445843" y="74546"/>
                </a:lnTo>
                <a:lnTo>
                  <a:pt x="17703" y="824318"/>
                </a:lnTo>
                <a:close/>
              </a:path>
              <a:path w="1532890" h="824864">
                <a:moveTo>
                  <a:pt x="1445843" y="74546"/>
                </a:moveTo>
                <a:lnTo>
                  <a:pt x="1465904" y="42500"/>
                </a:lnTo>
                <a:lnTo>
                  <a:pt x="1498523" y="43954"/>
                </a:lnTo>
                <a:lnTo>
                  <a:pt x="1504114" y="43954"/>
                </a:lnTo>
                <a:lnTo>
                  <a:pt x="1445843" y="7454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0491609" y="3245739"/>
            <a:ext cx="2622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333369" y="433698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0133469" y="4336986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9050" y="19050"/>
                </a:moveTo>
                <a:lnTo>
                  <a:pt x="0" y="19050"/>
                </a:lnTo>
                <a:lnTo>
                  <a:pt x="0" y="0"/>
                </a:lnTo>
                <a:lnTo>
                  <a:pt x="19050" y="0"/>
                </a:lnTo>
                <a:lnTo>
                  <a:pt x="1905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922296" y="4306544"/>
            <a:ext cx="2016125" cy="171450"/>
          </a:xfrm>
          <a:custGeom>
            <a:avLst/>
            <a:gdLst/>
            <a:ahLst/>
            <a:cxnLst/>
            <a:rect l="l" t="t" r="r" b="b"/>
            <a:pathLst>
              <a:path w="2016125" h="171450">
                <a:moveTo>
                  <a:pt x="1982623" y="107365"/>
                </a:moveTo>
                <a:lnTo>
                  <a:pt x="1977275" y="107365"/>
                </a:lnTo>
                <a:lnTo>
                  <a:pt x="1978139" y="69278"/>
                </a:lnTo>
                <a:lnTo>
                  <a:pt x="1907709" y="67669"/>
                </a:lnTo>
                <a:lnTo>
                  <a:pt x="1854987" y="35280"/>
                </a:lnTo>
                <a:lnTo>
                  <a:pt x="1845919" y="18529"/>
                </a:lnTo>
                <a:lnTo>
                  <a:pt x="1846300" y="15227"/>
                </a:lnTo>
                <a:lnTo>
                  <a:pt x="1865477" y="0"/>
                </a:lnTo>
                <a:lnTo>
                  <a:pt x="1868779" y="380"/>
                </a:lnTo>
                <a:lnTo>
                  <a:pt x="1871967" y="1333"/>
                </a:lnTo>
                <a:lnTo>
                  <a:pt x="1874926" y="2819"/>
                </a:lnTo>
                <a:lnTo>
                  <a:pt x="2015502" y="89179"/>
                </a:lnTo>
                <a:lnTo>
                  <a:pt x="1982623" y="107365"/>
                </a:lnTo>
                <a:close/>
              </a:path>
              <a:path w="2016125" h="171450">
                <a:moveTo>
                  <a:pt x="1906827" y="105756"/>
                </a:moveTo>
                <a:lnTo>
                  <a:pt x="0" y="62191"/>
                </a:lnTo>
                <a:lnTo>
                  <a:pt x="876" y="24104"/>
                </a:lnTo>
                <a:lnTo>
                  <a:pt x="1907709" y="67669"/>
                </a:lnTo>
                <a:lnTo>
                  <a:pt x="1939916" y="87455"/>
                </a:lnTo>
                <a:lnTo>
                  <a:pt x="1906827" y="105756"/>
                </a:lnTo>
                <a:close/>
              </a:path>
              <a:path w="2016125" h="171450">
                <a:moveTo>
                  <a:pt x="1939916" y="87455"/>
                </a:moveTo>
                <a:lnTo>
                  <a:pt x="1907709" y="67669"/>
                </a:lnTo>
                <a:lnTo>
                  <a:pt x="1978139" y="69278"/>
                </a:lnTo>
                <a:lnTo>
                  <a:pt x="1978085" y="71653"/>
                </a:lnTo>
                <a:lnTo>
                  <a:pt x="1968487" y="71653"/>
                </a:lnTo>
                <a:lnTo>
                  <a:pt x="1939916" y="87455"/>
                </a:lnTo>
                <a:close/>
              </a:path>
              <a:path w="2016125" h="171450">
                <a:moveTo>
                  <a:pt x="1967737" y="104546"/>
                </a:moveTo>
                <a:lnTo>
                  <a:pt x="1939916" y="87455"/>
                </a:lnTo>
                <a:lnTo>
                  <a:pt x="1968487" y="71653"/>
                </a:lnTo>
                <a:lnTo>
                  <a:pt x="1967737" y="104546"/>
                </a:lnTo>
                <a:close/>
              </a:path>
              <a:path w="2016125" h="171450">
                <a:moveTo>
                  <a:pt x="1977339" y="104546"/>
                </a:moveTo>
                <a:lnTo>
                  <a:pt x="1967737" y="104546"/>
                </a:lnTo>
                <a:lnTo>
                  <a:pt x="1968487" y="71653"/>
                </a:lnTo>
                <a:lnTo>
                  <a:pt x="1978085" y="71653"/>
                </a:lnTo>
                <a:lnTo>
                  <a:pt x="1977339" y="104546"/>
                </a:lnTo>
                <a:close/>
              </a:path>
              <a:path w="2016125" h="171450">
                <a:moveTo>
                  <a:pt x="1977275" y="107365"/>
                </a:moveTo>
                <a:lnTo>
                  <a:pt x="1906827" y="105756"/>
                </a:lnTo>
                <a:lnTo>
                  <a:pt x="1939916" y="87455"/>
                </a:lnTo>
                <a:lnTo>
                  <a:pt x="1967737" y="104546"/>
                </a:lnTo>
                <a:lnTo>
                  <a:pt x="1977339" y="104546"/>
                </a:lnTo>
                <a:lnTo>
                  <a:pt x="1977275" y="107365"/>
                </a:lnTo>
                <a:close/>
              </a:path>
              <a:path w="2016125" h="171450">
                <a:moveTo>
                  <a:pt x="1861566" y="171411"/>
                </a:moveTo>
                <a:lnTo>
                  <a:pt x="1842871" y="152018"/>
                </a:lnTo>
                <a:lnTo>
                  <a:pt x="1843214" y="148716"/>
                </a:lnTo>
                <a:lnTo>
                  <a:pt x="1906827" y="105756"/>
                </a:lnTo>
                <a:lnTo>
                  <a:pt x="1977275" y="107365"/>
                </a:lnTo>
                <a:lnTo>
                  <a:pt x="1982623" y="107365"/>
                </a:lnTo>
                <a:lnTo>
                  <a:pt x="1871129" y="169037"/>
                </a:lnTo>
                <a:lnTo>
                  <a:pt x="1868106" y="170383"/>
                </a:lnTo>
                <a:lnTo>
                  <a:pt x="1864880" y="171183"/>
                </a:lnTo>
                <a:lnTo>
                  <a:pt x="1861566" y="1714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9249117" y="3939476"/>
            <a:ext cx="9290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60" b="1" i="1">
                <a:latin typeface="Times New Roman"/>
                <a:cs typeface="Times New Roman"/>
              </a:rPr>
              <a:t>α</a:t>
            </a:r>
            <a:r>
              <a:rPr dirty="0" u="heavy" sz="2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2800" spc="100">
                <a:latin typeface="Times New Roman"/>
                <a:cs typeface="Times New Roman"/>
              </a:rPr>
              <a:t> </a:t>
            </a:r>
            <a:r>
              <a:rPr dirty="0" u="heavy" sz="2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10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012728" y="4109656"/>
            <a:ext cx="2063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950249" y="355518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083599" y="355518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9216949" y="355518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350299" y="355518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9483649" y="355518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616999" y="355518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9750349" y="355518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883699" y="355518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0017049" y="355518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0150399" y="355518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0283749" y="3555187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0417099" y="3555187"/>
            <a:ext cx="27940" cy="19050"/>
          </a:xfrm>
          <a:custGeom>
            <a:avLst/>
            <a:gdLst/>
            <a:ahLst/>
            <a:cxnLst/>
            <a:rect l="l" t="t" r="r" b="b"/>
            <a:pathLst>
              <a:path w="27940" h="19050">
                <a:moveTo>
                  <a:pt x="27520" y="19050"/>
                </a:moveTo>
                <a:lnTo>
                  <a:pt x="0" y="19050"/>
                </a:lnTo>
                <a:lnTo>
                  <a:pt x="0" y="0"/>
                </a:lnTo>
                <a:lnTo>
                  <a:pt x="27520" y="0"/>
                </a:lnTo>
                <a:lnTo>
                  <a:pt x="2752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0413924" y="35647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10413924" y="36980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0413924" y="38314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10413924" y="39647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10413924" y="40981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413924" y="42314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10413924" y="4364812"/>
            <a:ext cx="19050" cy="12700"/>
          </a:xfrm>
          <a:custGeom>
            <a:avLst/>
            <a:gdLst/>
            <a:ahLst/>
            <a:cxnLst/>
            <a:rect l="l" t="t" r="r" b="b"/>
            <a:pathLst>
              <a:path w="19050" h="12700">
                <a:moveTo>
                  <a:pt x="19050" y="12687"/>
                </a:moveTo>
                <a:lnTo>
                  <a:pt x="0" y="12687"/>
                </a:lnTo>
                <a:lnTo>
                  <a:pt x="0" y="0"/>
                </a:lnTo>
                <a:lnTo>
                  <a:pt x="19050" y="0"/>
                </a:lnTo>
                <a:lnTo>
                  <a:pt x="19050" y="12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8266988" y="3284677"/>
            <a:ext cx="3790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1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8869095" y="3552012"/>
            <a:ext cx="128905" cy="812800"/>
          </a:xfrm>
          <a:custGeom>
            <a:avLst/>
            <a:gdLst/>
            <a:ahLst/>
            <a:cxnLst/>
            <a:rect l="l" t="t" r="r" b="b"/>
            <a:pathLst>
              <a:path w="128904" h="812800">
                <a:moveTo>
                  <a:pt x="14147" y="128358"/>
                </a:moveTo>
                <a:lnTo>
                  <a:pt x="0" y="115506"/>
                </a:lnTo>
                <a:lnTo>
                  <a:pt x="12" y="112522"/>
                </a:lnTo>
                <a:lnTo>
                  <a:pt x="647" y="109600"/>
                </a:lnTo>
                <a:lnTo>
                  <a:pt x="1879" y="106883"/>
                </a:lnTo>
                <a:lnTo>
                  <a:pt x="64223" y="0"/>
                </a:lnTo>
                <a:lnTo>
                  <a:pt x="80758" y="28346"/>
                </a:lnTo>
                <a:lnTo>
                  <a:pt x="49936" y="28346"/>
                </a:lnTo>
                <a:lnTo>
                  <a:pt x="49936" y="81196"/>
                </a:lnTo>
                <a:lnTo>
                  <a:pt x="26555" y="121272"/>
                </a:lnTo>
                <a:lnTo>
                  <a:pt x="17119" y="128066"/>
                </a:lnTo>
                <a:lnTo>
                  <a:pt x="14147" y="128358"/>
                </a:lnTo>
                <a:close/>
              </a:path>
              <a:path w="128904" h="812800">
                <a:moveTo>
                  <a:pt x="49936" y="81196"/>
                </a:moveTo>
                <a:lnTo>
                  <a:pt x="49936" y="28346"/>
                </a:lnTo>
                <a:lnTo>
                  <a:pt x="78511" y="28346"/>
                </a:lnTo>
                <a:lnTo>
                  <a:pt x="78511" y="35547"/>
                </a:lnTo>
                <a:lnTo>
                  <a:pt x="51879" y="35547"/>
                </a:lnTo>
                <a:lnTo>
                  <a:pt x="64223" y="56706"/>
                </a:lnTo>
                <a:lnTo>
                  <a:pt x="49936" y="81196"/>
                </a:lnTo>
                <a:close/>
              </a:path>
              <a:path w="128904" h="812800">
                <a:moveTo>
                  <a:pt x="114287" y="128358"/>
                </a:moveTo>
                <a:lnTo>
                  <a:pt x="78511" y="81196"/>
                </a:lnTo>
                <a:lnTo>
                  <a:pt x="78511" y="28346"/>
                </a:lnTo>
                <a:lnTo>
                  <a:pt x="80758" y="28346"/>
                </a:lnTo>
                <a:lnTo>
                  <a:pt x="126568" y="106883"/>
                </a:lnTo>
                <a:lnTo>
                  <a:pt x="127800" y="109600"/>
                </a:lnTo>
                <a:lnTo>
                  <a:pt x="128435" y="112522"/>
                </a:lnTo>
                <a:lnTo>
                  <a:pt x="128447" y="115506"/>
                </a:lnTo>
                <a:lnTo>
                  <a:pt x="127838" y="118427"/>
                </a:lnTo>
                <a:lnTo>
                  <a:pt x="114287" y="128358"/>
                </a:lnTo>
                <a:close/>
              </a:path>
              <a:path w="128904" h="812800">
                <a:moveTo>
                  <a:pt x="64223" y="56706"/>
                </a:moveTo>
                <a:lnTo>
                  <a:pt x="51879" y="35547"/>
                </a:lnTo>
                <a:lnTo>
                  <a:pt x="76568" y="35547"/>
                </a:lnTo>
                <a:lnTo>
                  <a:pt x="64223" y="56706"/>
                </a:lnTo>
                <a:close/>
              </a:path>
              <a:path w="128904" h="812800">
                <a:moveTo>
                  <a:pt x="78511" y="81196"/>
                </a:moveTo>
                <a:lnTo>
                  <a:pt x="64223" y="56706"/>
                </a:lnTo>
                <a:lnTo>
                  <a:pt x="76568" y="35547"/>
                </a:lnTo>
                <a:lnTo>
                  <a:pt x="78511" y="35547"/>
                </a:lnTo>
                <a:lnTo>
                  <a:pt x="78511" y="81196"/>
                </a:lnTo>
                <a:close/>
              </a:path>
              <a:path w="128904" h="812800">
                <a:moveTo>
                  <a:pt x="78511" y="812800"/>
                </a:moveTo>
                <a:lnTo>
                  <a:pt x="49936" y="812800"/>
                </a:lnTo>
                <a:lnTo>
                  <a:pt x="49936" y="81196"/>
                </a:lnTo>
                <a:lnTo>
                  <a:pt x="64223" y="56706"/>
                </a:lnTo>
                <a:lnTo>
                  <a:pt x="78511" y="81196"/>
                </a:lnTo>
                <a:lnTo>
                  <a:pt x="78511" y="812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943899" y="4302175"/>
            <a:ext cx="1494790" cy="128905"/>
          </a:xfrm>
          <a:custGeom>
            <a:avLst/>
            <a:gdLst/>
            <a:ahLst/>
            <a:cxnLst/>
            <a:rect l="l" t="t" r="r" b="b"/>
            <a:pathLst>
              <a:path w="1494790" h="128904">
                <a:moveTo>
                  <a:pt x="1437657" y="64217"/>
                </a:moveTo>
                <a:lnTo>
                  <a:pt x="1373085" y="26555"/>
                </a:lnTo>
                <a:lnTo>
                  <a:pt x="1365999" y="14147"/>
                </a:lnTo>
                <a:lnTo>
                  <a:pt x="1366329" y="11175"/>
                </a:lnTo>
                <a:lnTo>
                  <a:pt x="1378851" y="0"/>
                </a:lnTo>
                <a:lnTo>
                  <a:pt x="1381848" y="12"/>
                </a:lnTo>
                <a:lnTo>
                  <a:pt x="1384757" y="647"/>
                </a:lnTo>
                <a:lnTo>
                  <a:pt x="1387487" y="1866"/>
                </a:lnTo>
                <a:lnTo>
                  <a:pt x="1469876" y="49923"/>
                </a:lnTo>
                <a:lnTo>
                  <a:pt x="1466011" y="49923"/>
                </a:lnTo>
                <a:lnTo>
                  <a:pt x="1466011" y="51879"/>
                </a:lnTo>
                <a:lnTo>
                  <a:pt x="1458810" y="51879"/>
                </a:lnTo>
                <a:lnTo>
                  <a:pt x="1437657" y="64217"/>
                </a:lnTo>
                <a:close/>
              </a:path>
              <a:path w="1494790" h="128904">
                <a:moveTo>
                  <a:pt x="1413172" y="78498"/>
                </a:moveTo>
                <a:lnTo>
                  <a:pt x="0" y="78498"/>
                </a:lnTo>
                <a:lnTo>
                  <a:pt x="0" y="49923"/>
                </a:lnTo>
                <a:lnTo>
                  <a:pt x="1413150" y="49923"/>
                </a:lnTo>
                <a:lnTo>
                  <a:pt x="1437657" y="64217"/>
                </a:lnTo>
                <a:lnTo>
                  <a:pt x="1413172" y="78498"/>
                </a:lnTo>
                <a:close/>
              </a:path>
              <a:path w="1494790" h="128904">
                <a:moveTo>
                  <a:pt x="1469881" y="78498"/>
                </a:moveTo>
                <a:lnTo>
                  <a:pt x="1466011" y="78498"/>
                </a:lnTo>
                <a:lnTo>
                  <a:pt x="1466011" y="49923"/>
                </a:lnTo>
                <a:lnTo>
                  <a:pt x="1469876" y="49923"/>
                </a:lnTo>
                <a:lnTo>
                  <a:pt x="1494370" y="64211"/>
                </a:lnTo>
                <a:lnTo>
                  <a:pt x="1469881" y="78498"/>
                </a:lnTo>
                <a:close/>
              </a:path>
              <a:path w="1494790" h="128904">
                <a:moveTo>
                  <a:pt x="1458810" y="76555"/>
                </a:moveTo>
                <a:lnTo>
                  <a:pt x="1437657" y="64217"/>
                </a:lnTo>
                <a:lnTo>
                  <a:pt x="1458810" y="51879"/>
                </a:lnTo>
                <a:lnTo>
                  <a:pt x="1458810" y="76555"/>
                </a:lnTo>
                <a:close/>
              </a:path>
              <a:path w="1494790" h="128904">
                <a:moveTo>
                  <a:pt x="1466011" y="76555"/>
                </a:moveTo>
                <a:lnTo>
                  <a:pt x="1458810" y="76555"/>
                </a:lnTo>
                <a:lnTo>
                  <a:pt x="1458810" y="51879"/>
                </a:lnTo>
                <a:lnTo>
                  <a:pt x="1466011" y="51879"/>
                </a:lnTo>
                <a:lnTo>
                  <a:pt x="1466011" y="76555"/>
                </a:lnTo>
                <a:close/>
              </a:path>
              <a:path w="1494790" h="128904">
                <a:moveTo>
                  <a:pt x="1378851" y="128435"/>
                </a:moveTo>
                <a:lnTo>
                  <a:pt x="1365999" y="114287"/>
                </a:lnTo>
                <a:lnTo>
                  <a:pt x="1366304" y="111315"/>
                </a:lnTo>
                <a:lnTo>
                  <a:pt x="1437657" y="64217"/>
                </a:lnTo>
                <a:lnTo>
                  <a:pt x="1458810" y="76555"/>
                </a:lnTo>
                <a:lnTo>
                  <a:pt x="1466011" y="76555"/>
                </a:lnTo>
                <a:lnTo>
                  <a:pt x="1466011" y="78498"/>
                </a:lnTo>
                <a:lnTo>
                  <a:pt x="1469881" y="78498"/>
                </a:lnTo>
                <a:lnTo>
                  <a:pt x="1387487" y="126568"/>
                </a:lnTo>
                <a:lnTo>
                  <a:pt x="1384757" y="127787"/>
                </a:lnTo>
                <a:lnTo>
                  <a:pt x="1381848" y="128422"/>
                </a:lnTo>
                <a:lnTo>
                  <a:pt x="1378851" y="1284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9994188" y="4492752"/>
            <a:ext cx="3790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1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895344" y="2497835"/>
            <a:ext cx="812800" cy="408940"/>
          </a:xfrm>
          <a:custGeom>
            <a:avLst/>
            <a:gdLst/>
            <a:ahLst/>
            <a:cxnLst/>
            <a:rect l="l" t="t" r="r" b="b"/>
            <a:pathLst>
              <a:path w="812800" h="408939">
                <a:moveTo>
                  <a:pt x="659891" y="408431"/>
                </a:moveTo>
                <a:lnTo>
                  <a:pt x="659891" y="306324"/>
                </a:lnTo>
                <a:lnTo>
                  <a:pt x="0" y="306324"/>
                </a:lnTo>
                <a:lnTo>
                  <a:pt x="0" y="102107"/>
                </a:lnTo>
                <a:lnTo>
                  <a:pt x="659891" y="102107"/>
                </a:lnTo>
                <a:lnTo>
                  <a:pt x="659891" y="0"/>
                </a:lnTo>
                <a:lnTo>
                  <a:pt x="812291" y="204215"/>
                </a:lnTo>
                <a:lnTo>
                  <a:pt x="659891" y="408431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890352" y="2483027"/>
            <a:ext cx="823594" cy="438784"/>
          </a:xfrm>
          <a:custGeom>
            <a:avLst/>
            <a:gdLst/>
            <a:ahLst/>
            <a:cxnLst/>
            <a:rect l="l" t="t" r="r" b="b"/>
            <a:pathLst>
              <a:path w="823595" h="438785">
                <a:moveTo>
                  <a:pt x="660488" y="116776"/>
                </a:moveTo>
                <a:lnTo>
                  <a:pt x="660488" y="0"/>
                </a:lnTo>
                <a:lnTo>
                  <a:pt x="671182" y="14376"/>
                </a:lnTo>
                <a:lnTo>
                  <a:pt x="670013" y="14376"/>
                </a:lnTo>
                <a:lnTo>
                  <a:pt x="661428" y="17221"/>
                </a:lnTo>
                <a:lnTo>
                  <a:pt x="670013" y="28764"/>
                </a:lnTo>
                <a:lnTo>
                  <a:pt x="670013" y="112013"/>
                </a:lnTo>
                <a:lnTo>
                  <a:pt x="665251" y="112013"/>
                </a:lnTo>
                <a:lnTo>
                  <a:pt x="660488" y="116776"/>
                </a:lnTo>
                <a:close/>
              </a:path>
              <a:path w="823595" h="438785">
                <a:moveTo>
                  <a:pt x="670013" y="28764"/>
                </a:moveTo>
                <a:lnTo>
                  <a:pt x="661428" y="17221"/>
                </a:lnTo>
                <a:lnTo>
                  <a:pt x="670013" y="14376"/>
                </a:lnTo>
                <a:lnTo>
                  <a:pt x="670013" y="28764"/>
                </a:lnTo>
                <a:close/>
              </a:path>
              <a:path w="823595" h="438785">
                <a:moveTo>
                  <a:pt x="811628" y="219170"/>
                </a:moveTo>
                <a:lnTo>
                  <a:pt x="670013" y="28764"/>
                </a:lnTo>
                <a:lnTo>
                  <a:pt x="670013" y="14376"/>
                </a:lnTo>
                <a:lnTo>
                  <a:pt x="671182" y="14376"/>
                </a:lnTo>
                <a:lnTo>
                  <a:pt x="821399" y="216331"/>
                </a:lnTo>
                <a:lnTo>
                  <a:pt x="813739" y="216331"/>
                </a:lnTo>
                <a:lnTo>
                  <a:pt x="811628" y="219170"/>
                </a:lnTo>
                <a:close/>
              </a:path>
              <a:path w="823595" h="438785">
                <a:moveTo>
                  <a:pt x="660488" y="326326"/>
                </a:moveTo>
                <a:lnTo>
                  <a:pt x="0" y="326326"/>
                </a:lnTo>
                <a:lnTo>
                  <a:pt x="0" y="112013"/>
                </a:lnTo>
                <a:lnTo>
                  <a:pt x="660488" y="112013"/>
                </a:lnTo>
                <a:lnTo>
                  <a:pt x="660488" y="116776"/>
                </a:lnTo>
                <a:lnTo>
                  <a:pt x="9525" y="116776"/>
                </a:lnTo>
                <a:lnTo>
                  <a:pt x="4762" y="121538"/>
                </a:lnTo>
                <a:lnTo>
                  <a:pt x="9525" y="121538"/>
                </a:lnTo>
                <a:lnTo>
                  <a:pt x="9525" y="316801"/>
                </a:lnTo>
                <a:lnTo>
                  <a:pt x="4762" y="316801"/>
                </a:lnTo>
                <a:lnTo>
                  <a:pt x="9525" y="321563"/>
                </a:lnTo>
                <a:lnTo>
                  <a:pt x="660488" y="321563"/>
                </a:lnTo>
                <a:lnTo>
                  <a:pt x="660488" y="326326"/>
                </a:lnTo>
                <a:close/>
              </a:path>
              <a:path w="823595" h="438785">
                <a:moveTo>
                  <a:pt x="670013" y="121538"/>
                </a:moveTo>
                <a:lnTo>
                  <a:pt x="9525" y="121538"/>
                </a:lnTo>
                <a:lnTo>
                  <a:pt x="9525" y="116776"/>
                </a:lnTo>
                <a:lnTo>
                  <a:pt x="660488" y="116776"/>
                </a:lnTo>
                <a:lnTo>
                  <a:pt x="665251" y="112013"/>
                </a:lnTo>
                <a:lnTo>
                  <a:pt x="670013" y="112013"/>
                </a:lnTo>
                <a:lnTo>
                  <a:pt x="670013" y="121538"/>
                </a:lnTo>
                <a:close/>
              </a:path>
              <a:path w="823595" h="438785">
                <a:moveTo>
                  <a:pt x="9525" y="121538"/>
                </a:moveTo>
                <a:lnTo>
                  <a:pt x="4762" y="121538"/>
                </a:lnTo>
                <a:lnTo>
                  <a:pt x="9525" y="116776"/>
                </a:lnTo>
                <a:lnTo>
                  <a:pt x="9525" y="121538"/>
                </a:lnTo>
                <a:close/>
              </a:path>
              <a:path w="823595" h="438785">
                <a:moveTo>
                  <a:pt x="813739" y="222008"/>
                </a:moveTo>
                <a:lnTo>
                  <a:pt x="811633" y="219163"/>
                </a:lnTo>
                <a:lnTo>
                  <a:pt x="813739" y="216331"/>
                </a:lnTo>
                <a:lnTo>
                  <a:pt x="813739" y="222008"/>
                </a:lnTo>
                <a:close/>
              </a:path>
              <a:path w="823595" h="438785">
                <a:moveTo>
                  <a:pt x="821390" y="222008"/>
                </a:moveTo>
                <a:lnTo>
                  <a:pt x="813739" y="222008"/>
                </a:lnTo>
                <a:lnTo>
                  <a:pt x="813739" y="216331"/>
                </a:lnTo>
                <a:lnTo>
                  <a:pt x="821399" y="216331"/>
                </a:lnTo>
                <a:lnTo>
                  <a:pt x="823501" y="219170"/>
                </a:lnTo>
                <a:lnTo>
                  <a:pt x="821390" y="222008"/>
                </a:lnTo>
                <a:close/>
              </a:path>
              <a:path w="823595" h="438785">
                <a:moveTo>
                  <a:pt x="671191" y="423951"/>
                </a:moveTo>
                <a:lnTo>
                  <a:pt x="670013" y="423951"/>
                </a:lnTo>
                <a:lnTo>
                  <a:pt x="670013" y="409576"/>
                </a:lnTo>
                <a:lnTo>
                  <a:pt x="811628" y="219170"/>
                </a:lnTo>
                <a:lnTo>
                  <a:pt x="813739" y="222008"/>
                </a:lnTo>
                <a:lnTo>
                  <a:pt x="821390" y="222008"/>
                </a:lnTo>
                <a:lnTo>
                  <a:pt x="671191" y="423951"/>
                </a:lnTo>
                <a:close/>
              </a:path>
              <a:path w="823595" h="438785">
                <a:moveTo>
                  <a:pt x="9525" y="321563"/>
                </a:moveTo>
                <a:lnTo>
                  <a:pt x="4762" y="316801"/>
                </a:lnTo>
                <a:lnTo>
                  <a:pt x="9525" y="316801"/>
                </a:lnTo>
                <a:lnTo>
                  <a:pt x="9525" y="321563"/>
                </a:lnTo>
                <a:close/>
              </a:path>
              <a:path w="823595" h="438785">
                <a:moveTo>
                  <a:pt x="670013" y="326326"/>
                </a:moveTo>
                <a:lnTo>
                  <a:pt x="665251" y="326326"/>
                </a:lnTo>
                <a:lnTo>
                  <a:pt x="660488" y="321563"/>
                </a:lnTo>
                <a:lnTo>
                  <a:pt x="9525" y="321563"/>
                </a:lnTo>
                <a:lnTo>
                  <a:pt x="9525" y="316801"/>
                </a:lnTo>
                <a:lnTo>
                  <a:pt x="670013" y="316801"/>
                </a:lnTo>
                <a:lnTo>
                  <a:pt x="670013" y="326326"/>
                </a:lnTo>
                <a:close/>
              </a:path>
              <a:path w="823595" h="438785">
                <a:moveTo>
                  <a:pt x="660488" y="438340"/>
                </a:moveTo>
                <a:lnTo>
                  <a:pt x="660488" y="321563"/>
                </a:lnTo>
                <a:lnTo>
                  <a:pt x="665251" y="326326"/>
                </a:lnTo>
                <a:lnTo>
                  <a:pt x="670013" y="326326"/>
                </a:lnTo>
                <a:lnTo>
                  <a:pt x="670013" y="409576"/>
                </a:lnTo>
                <a:lnTo>
                  <a:pt x="661428" y="421119"/>
                </a:lnTo>
                <a:lnTo>
                  <a:pt x="670013" y="423951"/>
                </a:lnTo>
                <a:lnTo>
                  <a:pt x="671191" y="423951"/>
                </a:lnTo>
                <a:lnTo>
                  <a:pt x="660488" y="438340"/>
                </a:lnTo>
                <a:close/>
              </a:path>
              <a:path w="823595" h="438785">
                <a:moveTo>
                  <a:pt x="670013" y="423951"/>
                </a:moveTo>
                <a:lnTo>
                  <a:pt x="661428" y="421119"/>
                </a:lnTo>
                <a:lnTo>
                  <a:pt x="670013" y="409576"/>
                </a:lnTo>
                <a:lnTo>
                  <a:pt x="670013" y="4239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8631593" y="5343029"/>
            <a:ext cx="22726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latin typeface="Times New Roman"/>
                <a:cs typeface="Times New Roman"/>
              </a:rPr>
              <a:t>P</a:t>
            </a:r>
            <a:r>
              <a:rPr dirty="0" sz="3200" spc="-5" b="1">
                <a:latin typeface="思源黑体 CN"/>
                <a:cs typeface="思源黑体 CN"/>
              </a:rPr>
              <a:t>＝</a:t>
            </a:r>
            <a:r>
              <a:rPr dirty="0" sz="3200" spc="-5" b="1">
                <a:latin typeface="Times New Roman"/>
                <a:cs typeface="Times New Roman"/>
              </a:rPr>
              <a:t>(</a:t>
            </a:r>
            <a:r>
              <a:rPr dirty="0" sz="32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cos</a:t>
            </a:r>
            <a:r>
              <a:rPr dirty="0" sz="3200" spc="-5" b="1" i="1">
                <a:solidFill>
                  <a:srgbClr val="FF0000"/>
                </a:solidFill>
                <a:latin typeface="Times New Roman"/>
                <a:cs typeface="Times New Roman"/>
              </a:rPr>
              <a:t>α</a:t>
            </a:r>
            <a:r>
              <a:rPr dirty="0" sz="3200" spc="-5" b="1">
                <a:latin typeface="Times New Roman"/>
                <a:cs typeface="Times New Roman"/>
              </a:rPr>
              <a:t>)</a:t>
            </a:r>
            <a:r>
              <a:rPr dirty="0" sz="3200" spc="-55" b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647944" y="3532238"/>
            <a:ext cx="2063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828284" y="3777983"/>
            <a:ext cx="141605" cy="303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1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494782" y="3738829"/>
            <a:ext cx="902335" cy="633730"/>
          </a:xfrm>
          <a:custGeom>
            <a:avLst/>
            <a:gdLst/>
            <a:ahLst/>
            <a:cxnLst/>
            <a:rect l="l" t="t" r="r" b="b"/>
            <a:pathLst>
              <a:path w="902335" h="633729">
                <a:moveTo>
                  <a:pt x="781164" y="38341"/>
                </a:moveTo>
                <a:lnTo>
                  <a:pt x="765733" y="23736"/>
                </a:lnTo>
                <a:lnTo>
                  <a:pt x="766127" y="20777"/>
                </a:lnTo>
                <a:lnTo>
                  <a:pt x="902233" y="0"/>
                </a:lnTo>
                <a:lnTo>
                  <a:pt x="900162" y="4457"/>
                </a:lnTo>
                <a:lnTo>
                  <a:pt x="870788" y="4457"/>
                </a:lnTo>
                <a:lnTo>
                  <a:pt x="827399" y="34643"/>
                </a:lnTo>
                <a:lnTo>
                  <a:pt x="781164" y="38341"/>
                </a:lnTo>
                <a:close/>
              </a:path>
              <a:path w="902335" h="633729">
                <a:moveTo>
                  <a:pt x="827399" y="34643"/>
                </a:moveTo>
                <a:lnTo>
                  <a:pt x="870788" y="4457"/>
                </a:lnTo>
                <a:lnTo>
                  <a:pt x="874764" y="10172"/>
                </a:lnTo>
                <a:lnTo>
                  <a:pt x="866000" y="10172"/>
                </a:lnTo>
                <a:lnTo>
                  <a:pt x="855681" y="32381"/>
                </a:lnTo>
                <a:lnTo>
                  <a:pt x="827399" y="34643"/>
                </a:lnTo>
                <a:close/>
              </a:path>
              <a:path w="902335" h="633729">
                <a:moveTo>
                  <a:pt x="838403" y="120421"/>
                </a:moveTo>
                <a:lnTo>
                  <a:pt x="822858" y="105968"/>
                </a:lnTo>
                <a:lnTo>
                  <a:pt x="823213" y="102996"/>
                </a:lnTo>
                <a:lnTo>
                  <a:pt x="824179" y="100177"/>
                </a:lnTo>
                <a:lnTo>
                  <a:pt x="843736" y="58087"/>
                </a:lnTo>
                <a:lnTo>
                  <a:pt x="887107" y="27914"/>
                </a:lnTo>
                <a:lnTo>
                  <a:pt x="870788" y="4457"/>
                </a:lnTo>
                <a:lnTo>
                  <a:pt x="900162" y="4457"/>
                </a:lnTo>
                <a:lnTo>
                  <a:pt x="850099" y="112217"/>
                </a:lnTo>
                <a:lnTo>
                  <a:pt x="848563" y="114782"/>
                </a:lnTo>
                <a:lnTo>
                  <a:pt x="846531" y="116966"/>
                </a:lnTo>
                <a:lnTo>
                  <a:pt x="844080" y="118681"/>
                </a:lnTo>
                <a:lnTo>
                  <a:pt x="841336" y="119849"/>
                </a:lnTo>
                <a:lnTo>
                  <a:pt x="838403" y="120421"/>
                </a:lnTo>
                <a:close/>
              </a:path>
              <a:path w="902335" h="633729">
                <a:moveTo>
                  <a:pt x="855681" y="32381"/>
                </a:moveTo>
                <a:lnTo>
                  <a:pt x="866000" y="10172"/>
                </a:lnTo>
                <a:lnTo>
                  <a:pt x="880084" y="30429"/>
                </a:lnTo>
                <a:lnTo>
                  <a:pt x="855681" y="32381"/>
                </a:lnTo>
                <a:close/>
              </a:path>
              <a:path w="902335" h="633729">
                <a:moveTo>
                  <a:pt x="843736" y="58087"/>
                </a:moveTo>
                <a:lnTo>
                  <a:pt x="855681" y="32381"/>
                </a:lnTo>
                <a:lnTo>
                  <a:pt x="880084" y="30429"/>
                </a:lnTo>
                <a:lnTo>
                  <a:pt x="866000" y="10172"/>
                </a:lnTo>
                <a:lnTo>
                  <a:pt x="874764" y="10172"/>
                </a:lnTo>
                <a:lnTo>
                  <a:pt x="887107" y="27914"/>
                </a:lnTo>
                <a:lnTo>
                  <a:pt x="843736" y="58087"/>
                </a:lnTo>
                <a:close/>
              </a:path>
              <a:path w="902335" h="633729">
                <a:moveTo>
                  <a:pt x="16319" y="633717"/>
                </a:moveTo>
                <a:lnTo>
                  <a:pt x="0" y="610260"/>
                </a:lnTo>
                <a:lnTo>
                  <a:pt x="827399" y="34643"/>
                </a:lnTo>
                <a:lnTo>
                  <a:pt x="855681" y="32381"/>
                </a:lnTo>
                <a:lnTo>
                  <a:pt x="843736" y="58087"/>
                </a:lnTo>
                <a:lnTo>
                  <a:pt x="16319" y="63371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5219611" y="4767948"/>
            <a:ext cx="1900555" cy="1125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04190">
              <a:lnSpc>
                <a:spcPct val="112700"/>
              </a:lnSpc>
              <a:spcBef>
                <a:spcPts val="100"/>
              </a:spcBef>
            </a:pP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16975" sz="2700" b="1" i="1">
                <a:solidFill>
                  <a:srgbClr val="FF0000"/>
                </a:solidFill>
                <a:latin typeface="Times New Roman"/>
                <a:cs typeface="Times New Roman"/>
              </a:rPr>
              <a:t>2  </a:t>
            </a:r>
            <a:r>
              <a:rPr dirty="0" sz="3200" spc="-5" b="1" i="1">
                <a:latin typeface="Times New Roman"/>
                <a:cs typeface="Times New Roman"/>
              </a:rPr>
              <a:t>P</a:t>
            </a:r>
            <a:r>
              <a:rPr dirty="0" sz="3200" spc="15" b="1">
                <a:latin typeface="思源黑体 CN"/>
                <a:cs typeface="思源黑体 CN"/>
              </a:rPr>
              <a:t>＝</a:t>
            </a:r>
            <a:r>
              <a:rPr dirty="0" sz="3200" spc="-5" b="1" i="1">
                <a:latin typeface="Times New Roman"/>
                <a:cs typeface="Times New Roman"/>
              </a:rPr>
              <a:t>F</a:t>
            </a:r>
            <a:r>
              <a:rPr dirty="0" sz="3200" spc="-5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cos</a:t>
            </a: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α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499150" y="4346727"/>
            <a:ext cx="457834" cy="645160"/>
          </a:xfrm>
          <a:custGeom>
            <a:avLst/>
            <a:gdLst/>
            <a:ahLst/>
            <a:cxnLst/>
            <a:rect l="l" t="t" r="r" b="b"/>
            <a:pathLst>
              <a:path w="457835" h="645160">
                <a:moveTo>
                  <a:pt x="425209" y="598476"/>
                </a:moveTo>
                <a:lnTo>
                  <a:pt x="399452" y="586614"/>
                </a:lnTo>
                <a:lnTo>
                  <a:pt x="0" y="16395"/>
                </a:lnTo>
                <a:lnTo>
                  <a:pt x="23406" y="0"/>
                </a:lnTo>
                <a:lnTo>
                  <a:pt x="422857" y="570217"/>
                </a:lnTo>
                <a:lnTo>
                  <a:pt x="425209" y="598476"/>
                </a:lnTo>
                <a:close/>
              </a:path>
              <a:path w="457835" h="645160">
                <a:moveTo>
                  <a:pt x="456495" y="629907"/>
                </a:moveTo>
                <a:lnTo>
                  <a:pt x="429780" y="629907"/>
                </a:lnTo>
                <a:lnTo>
                  <a:pt x="453186" y="613511"/>
                </a:lnTo>
                <a:lnTo>
                  <a:pt x="422857" y="570217"/>
                </a:lnTo>
                <a:lnTo>
                  <a:pt x="419011" y="523989"/>
                </a:lnTo>
                <a:lnTo>
                  <a:pt x="419074" y="521004"/>
                </a:lnTo>
                <a:lnTo>
                  <a:pt x="419760" y="518096"/>
                </a:lnTo>
                <a:lnTo>
                  <a:pt x="433565" y="508520"/>
                </a:lnTo>
                <a:lnTo>
                  <a:pt x="436524" y="508888"/>
                </a:lnTo>
                <a:lnTo>
                  <a:pt x="447484" y="521614"/>
                </a:lnTo>
                <a:lnTo>
                  <a:pt x="456495" y="629907"/>
                </a:lnTo>
                <a:close/>
              </a:path>
              <a:path w="457835" h="645160">
                <a:moveTo>
                  <a:pt x="457746" y="644931"/>
                </a:moveTo>
                <a:lnTo>
                  <a:pt x="345363" y="593166"/>
                </a:lnTo>
                <a:lnTo>
                  <a:pt x="337108" y="581494"/>
                </a:lnTo>
                <a:lnTo>
                  <a:pt x="337146" y="578510"/>
                </a:lnTo>
                <a:lnTo>
                  <a:pt x="351523" y="565899"/>
                </a:lnTo>
                <a:lnTo>
                  <a:pt x="354482" y="566242"/>
                </a:lnTo>
                <a:lnTo>
                  <a:pt x="357314" y="567207"/>
                </a:lnTo>
                <a:lnTo>
                  <a:pt x="399452" y="586614"/>
                </a:lnTo>
                <a:lnTo>
                  <a:pt x="429780" y="629907"/>
                </a:lnTo>
                <a:lnTo>
                  <a:pt x="456495" y="629907"/>
                </a:lnTo>
                <a:lnTo>
                  <a:pt x="457746" y="644931"/>
                </a:lnTo>
                <a:close/>
              </a:path>
              <a:path w="457835" h="645160">
                <a:moveTo>
                  <a:pt x="439806" y="622884"/>
                </a:moveTo>
                <a:lnTo>
                  <a:pt x="427240" y="622884"/>
                </a:lnTo>
                <a:lnTo>
                  <a:pt x="447459" y="608723"/>
                </a:lnTo>
                <a:lnTo>
                  <a:pt x="425209" y="598476"/>
                </a:lnTo>
                <a:lnTo>
                  <a:pt x="422857" y="570217"/>
                </a:lnTo>
                <a:lnTo>
                  <a:pt x="453186" y="613511"/>
                </a:lnTo>
                <a:lnTo>
                  <a:pt x="439806" y="622884"/>
                </a:lnTo>
                <a:close/>
              </a:path>
              <a:path w="457835" h="645160">
                <a:moveTo>
                  <a:pt x="429780" y="629907"/>
                </a:moveTo>
                <a:lnTo>
                  <a:pt x="399452" y="586614"/>
                </a:lnTo>
                <a:lnTo>
                  <a:pt x="425209" y="598476"/>
                </a:lnTo>
                <a:lnTo>
                  <a:pt x="427240" y="622884"/>
                </a:lnTo>
                <a:lnTo>
                  <a:pt x="439806" y="622884"/>
                </a:lnTo>
                <a:lnTo>
                  <a:pt x="429780" y="629907"/>
                </a:lnTo>
                <a:close/>
              </a:path>
              <a:path w="457835" h="645160">
                <a:moveTo>
                  <a:pt x="427240" y="622884"/>
                </a:moveTo>
                <a:lnTo>
                  <a:pt x="425209" y="598476"/>
                </a:lnTo>
                <a:lnTo>
                  <a:pt x="447459" y="608723"/>
                </a:lnTo>
                <a:lnTo>
                  <a:pt x="427240" y="6228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73380" y="3752024"/>
            <a:ext cx="441959" cy="619760"/>
          </a:xfrm>
          <a:custGeom>
            <a:avLst/>
            <a:gdLst/>
            <a:ahLst/>
            <a:cxnLst/>
            <a:rect l="l" t="t" r="r" b="b"/>
            <a:pathLst>
              <a:path w="441959" h="619760">
                <a:moveTo>
                  <a:pt x="43738" y="73342"/>
                </a:moveTo>
                <a:lnTo>
                  <a:pt x="0" y="10934"/>
                </a:lnTo>
                <a:lnTo>
                  <a:pt x="15608" y="0"/>
                </a:lnTo>
                <a:lnTo>
                  <a:pt x="59334" y="62407"/>
                </a:lnTo>
                <a:lnTo>
                  <a:pt x="43738" y="73342"/>
                </a:lnTo>
                <a:close/>
              </a:path>
              <a:path w="441959" h="619760">
                <a:moveTo>
                  <a:pt x="120256" y="182549"/>
                </a:moveTo>
                <a:lnTo>
                  <a:pt x="76530" y="120141"/>
                </a:lnTo>
                <a:lnTo>
                  <a:pt x="92125" y="109207"/>
                </a:lnTo>
                <a:lnTo>
                  <a:pt x="135864" y="171615"/>
                </a:lnTo>
                <a:lnTo>
                  <a:pt x="120256" y="182549"/>
                </a:lnTo>
                <a:close/>
              </a:path>
              <a:path w="441959" h="619760">
                <a:moveTo>
                  <a:pt x="196786" y="291757"/>
                </a:moveTo>
                <a:lnTo>
                  <a:pt x="153060" y="229349"/>
                </a:lnTo>
                <a:lnTo>
                  <a:pt x="168655" y="218414"/>
                </a:lnTo>
                <a:lnTo>
                  <a:pt x="212382" y="280822"/>
                </a:lnTo>
                <a:lnTo>
                  <a:pt x="196786" y="291757"/>
                </a:lnTo>
                <a:close/>
              </a:path>
              <a:path w="441959" h="619760">
                <a:moveTo>
                  <a:pt x="273316" y="400964"/>
                </a:moveTo>
                <a:lnTo>
                  <a:pt x="229577" y="338556"/>
                </a:lnTo>
                <a:lnTo>
                  <a:pt x="245186" y="327621"/>
                </a:lnTo>
                <a:lnTo>
                  <a:pt x="288912" y="390029"/>
                </a:lnTo>
                <a:lnTo>
                  <a:pt x="273316" y="400964"/>
                </a:lnTo>
                <a:close/>
              </a:path>
              <a:path w="441959" h="619760">
                <a:moveTo>
                  <a:pt x="349834" y="510171"/>
                </a:moveTo>
                <a:lnTo>
                  <a:pt x="306108" y="447763"/>
                </a:lnTo>
                <a:lnTo>
                  <a:pt x="321703" y="436829"/>
                </a:lnTo>
                <a:lnTo>
                  <a:pt x="365442" y="499237"/>
                </a:lnTo>
                <a:lnTo>
                  <a:pt x="349834" y="510171"/>
                </a:lnTo>
                <a:close/>
              </a:path>
              <a:path w="441959" h="619760">
                <a:moveTo>
                  <a:pt x="426364" y="619378"/>
                </a:moveTo>
                <a:lnTo>
                  <a:pt x="382638" y="556971"/>
                </a:lnTo>
                <a:lnTo>
                  <a:pt x="398233" y="546036"/>
                </a:lnTo>
                <a:lnTo>
                  <a:pt x="441959" y="608444"/>
                </a:lnTo>
                <a:lnTo>
                  <a:pt x="426364" y="619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932665" y="4401718"/>
            <a:ext cx="840105" cy="592455"/>
          </a:xfrm>
          <a:custGeom>
            <a:avLst/>
            <a:gdLst/>
            <a:ahLst/>
            <a:cxnLst/>
            <a:rect l="l" t="t" r="r" b="b"/>
            <a:pathLst>
              <a:path w="840104" h="592454">
                <a:moveTo>
                  <a:pt x="10883" y="591858"/>
                </a:moveTo>
                <a:lnTo>
                  <a:pt x="0" y="576224"/>
                </a:lnTo>
                <a:lnTo>
                  <a:pt x="62572" y="532726"/>
                </a:lnTo>
                <a:lnTo>
                  <a:pt x="73444" y="548373"/>
                </a:lnTo>
                <a:lnTo>
                  <a:pt x="10883" y="591858"/>
                </a:lnTo>
                <a:close/>
              </a:path>
              <a:path w="840104" h="592454">
                <a:moveTo>
                  <a:pt x="120383" y="515759"/>
                </a:moveTo>
                <a:lnTo>
                  <a:pt x="109512" y="500113"/>
                </a:lnTo>
                <a:lnTo>
                  <a:pt x="172072" y="456628"/>
                </a:lnTo>
                <a:lnTo>
                  <a:pt x="182956" y="472274"/>
                </a:lnTo>
                <a:lnTo>
                  <a:pt x="120383" y="515759"/>
                </a:lnTo>
                <a:close/>
              </a:path>
              <a:path w="840104" h="592454">
                <a:moveTo>
                  <a:pt x="229882" y="439648"/>
                </a:moveTo>
                <a:lnTo>
                  <a:pt x="219011" y="424014"/>
                </a:lnTo>
                <a:lnTo>
                  <a:pt x="281584" y="380517"/>
                </a:lnTo>
                <a:lnTo>
                  <a:pt x="292455" y="396163"/>
                </a:lnTo>
                <a:lnTo>
                  <a:pt x="229882" y="439648"/>
                </a:lnTo>
                <a:close/>
              </a:path>
              <a:path w="840104" h="592454">
                <a:moveTo>
                  <a:pt x="339382" y="363550"/>
                </a:moveTo>
                <a:lnTo>
                  <a:pt x="328510" y="347903"/>
                </a:lnTo>
                <a:lnTo>
                  <a:pt x="391083" y="304419"/>
                </a:lnTo>
                <a:lnTo>
                  <a:pt x="401954" y="320065"/>
                </a:lnTo>
                <a:lnTo>
                  <a:pt x="339382" y="363550"/>
                </a:lnTo>
                <a:close/>
              </a:path>
              <a:path w="840104" h="592454">
                <a:moveTo>
                  <a:pt x="448881" y="287439"/>
                </a:moveTo>
                <a:lnTo>
                  <a:pt x="438010" y="271805"/>
                </a:lnTo>
                <a:lnTo>
                  <a:pt x="500583" y="228320"/>
                </a:lnTo>
                <a:lnTo>
                  <a:pt x="511454" y="243954"/>
                </a:lnTo>
                <a:lnTo>
                  <a:pt x="448881" y="287439"/>
                </a:lnTo>
                <a:close/>
              </a:path>
              <a:path w="840104" h="592454">
                <a:moveTo>
                  <a:pt x="558380" y="211340"/>
                </a:moveTo>
                <a:lnTo>
                  <a:pt x="547509" y="195694"/>
                </a:lnTo>
                <a:lnTo>
                  <a:pt x="610082" y="152209"/>
                </a:lnTo>
                <a:lnTo>
                  <a:pt x="620953" y="167855"/>
                </a:lnTo>
                <a:lnTo>
                  <a:pt x="558380" y="211340"/>
                </a:lnTo>
                <a:close/>
              </a:path>
              <a:path w="840104" h="592454">
                <a:moveTo>
                  <a:pt x="667880" y="135242"/>
                </a:moveTo>
                <a:lnTo>
                  <a:pt x="657009" y="119595"/>
                </a:lnTo>
                <a:lnTo>
                  <a:pt x="719581" y="76111"/>
                </a:lnTo>
                <a:lnTo>
                  <a:pt x="730453" y="91744"/>
                </a:lnTo>
                <a:lnTo>
                  <a:pt x="667880" y="135242"/>
                </a:lnTo>
                <a:close/>
              </a:path>
              <a:path w="840104" h="592454">
                <a:moveTo>
                  <a:pt x="777379" y="59131"/>
                </a:moveTo>
                <a:lnTo>
                  <a:pt x="766508" y="43484"/>
                </a:lnTo>
                <a:lnTo>
                  <a:pt x="829081" y="0"/>
                </a:lnTo>
                <a:lnTo>
                  <a:pt x="839952" y="15646"/>
                </a:lnTo>
                <a:lnTo>
                  <a:pt x="777379" y="5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 txBox="1"/>
          <p:nvPr/>
        </p:nvSpPr>
        <p:spPr>
          <a:xfrm>
            <a:off x="867486" y="3506114"/>
            <a:ext cx="32893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5.功</a:t>
            </a:r>
            <a:r>
              <a:rPr dirty="0" sz="2800" spc="-10" b="1">
                <a:latin typeface="华文楷体"/>
                <a:cs typeface="华文楷体"/>
              </a:rPr>
              <a:t>率</a:t>
            </a:r>
            <a:r>
              <a:rPr dirty="0" sz="2800" spc="-60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与速度的关系</a:t>
            </a:r>
            <a:r>
              <a:rPr dirty="0" sz="2800" spc="-5" b="1">
                <a:latin typeface="华文楷体"/>
                <a:cs typeface="华文楷体"/>
              </a:rPr>
              <a:t>: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475232" y="4245864"/>
            <a:ext cx="2484120" cy="608330"/>
          </a:xfrm>
          <a:prstGeom prst="rect">
            <a:avLst/>
          </a:prstGeom>
          <a:solidFill>
            <a:srgbClr val="FFFFFF">
              <a:alpha val="79998"/>
            </a:srgbClr>
          </a:solidFill>
        </p:spPr>
        <p:txBody>
          <a:bodyPr wrap="square" lIns="0" tIns="2095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65"/>
              </a:spcBef>
            </a:pPr>
            <a:r>
              <a:rPr dirty="0" sz="3200" b="1" i="1">
                <a:latin typeface="Times New Roman"/>
                <a:cs typeface="Times New Roman"/>
              </a:rPr>
              <a:t>P</a:t>
            </a:r>
            <a:r>
              <a:rPr dirty="0" sz="3200" b="1">
                <a:latin typeface="思源黑体 CN"/>
                <a:cs typeface="思源黑体 CN"/>
              </a:rPr>
              <a:t>＝</a:t>
            </a:r>
            <a:r>
              <a:rPr dirty="0" sz="3200" b="1" i="1">
                <a:latin typeface="Times New Roman"/>
                <a:cs typeface="Times New Roman"/>
              </a:rPr>
              <a:t>Fv</a:t>
            </a:r>
            <a:r>
              <a:rPr dirty="0" sz="3200" b="1">
                <a:latin typeface="Times New Roman"/>
                <a:cs typeface="Times New Roman"/>
              </a:rPr>
              <a:t>cos</a:t>
            </a:r>
            <a:r>
              <a:rPr dirty="0" sz="3200" b="1" i="1">
                <a:latin typeface="Times New Roman"/>
                <a:cs typeface="Times New Roman"/>
              </a:rPr>
              <a:t>α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1094232" y="5062728"/>
            <a:ext cx="3328670" cy="524510"/>
          </a:xfrm>
          <a:custGeom>
            <a:avLst/>
            <a:gdLst/>
            <a:ahLst/>
            <a:cxnLst/>
            <a:rect l="l" t="t" r="r" b="b"/>
            <a:pathLst>
              <a:path w="3328670" h="524510">
                <a:moveTo>
                  <a:pt x="0" y="0"/>
                </a:moveTo>
                <a:lnTo>
                  <a:pt x="3328416" y="0"/>
                </a:lnTo>
                <a:lnTo>
                  <a:pt x="3328416" y="524255"/>
                </a:lnTo>
                <a:lnTo>
                  <a:pt x="0" y="5242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1080642" y="5048884"/>
            <a:ext cx="3356610" cy="551815"/>
          </a:xfrm>
          <a:custGeom>
            <a:avLst/>
            <a:gdLst/>
            <a:ahLst/>
            <a:cxnLst/>
            <a:rect l="l" t="t" r="r" b="b"/>
            <a:pathLst>
              <a:path w="3356610" h="551814">
                <a:moveTo>
                  <a:pt x="3356013" y="551789"/>
                </a:moveTo>
                <a:lnTo>
                  <a:pt x="0" y="551789"/>
                </a:lnTo>
                <a:lnTo>
                  <a:pt x="0" y="0"/>
                </a:lnTo>
                <a:lnTo>
                  <a:pt x="3356013" y="0"/>
                </a:lnTo>
                <a:lnTo>
                  <a:pt x="3356013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523214"/>
                </a:lnTo>
                <a:lnTo>
                  <a:pt x="14287" y="523214"/>
                </a:lnTo>
                <a:lnTo>
                  <a:pt x="28575" y="537502"/>
                </a:lnTo>
                <a:lnTo>
                  <a:pt x="3356013" y="537502"/>
                </a:lnTo>
                <a:lnTo>
                  <a:pt x="3356013" y="551789"/>
                </a:lnTo>
                <a:close/>
              </a:path>
              <a:path w="3356610" h="55181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3356610" h="551814">
                <a:moveTo>
                  <a:pt x="3327438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327438" y="14287"/>
                </a:lnTo>
                <a:lnTo>
                  <a:pt x="3327438" y="28575"/>
                </a:lnTo>
                <a:close/>
              </a:path>
              <a:path w="3356610" h="551814">
                <a:moveTo>
                  <a:pt x="3327438" y="537502"/>
                </a:moveTo>
                <a:lnTo>
                  <a:pt x="3327438" y="14287"/>
                </a:lnTo>
                <a:lnTo>
                  <a:pt x="3341725" y="28575"/>
                </a:lnTo>
                <a:lnTo>
                  <a:pt x="3356013" y="28575"/>
                </a:lnTo>
                <a:lnTo>
                  <a:pt x="3356013" y="523214"/>
                </a:lnTo>
                <a:lnTo>
                  <a:pt x="3341725" y="523214"/>
                </a:lnTo>
                <a:lnTo>
                  <a:pt x="3327438" y="537502"/>
                </a:lnTo>
                <a:close/>
              </a:path>
              <a:path w="3356610" h="551814">
                <a:moveTo>
                  <a:pt x="3356013" y="28575"/>
                </a:moveTo>
                <a:lnTo>
                  <a:pt x="3341725" y="28575"/>
                </a:lnTo>
                <a:lnTo>
                  <a:pt x="3327438" y="14287"/>
                </a:lnTo>
                <a:lnTo>
                  <a:pt x="3356013" y="14287"/>
                </a:lnTo>
                <a:lnTo>
                  <a:pt x="3356013" y="28575"/>
                </a:lnTo>
                <a:close/>
              </a:path>
              <a:path w="3356610" h="551814">
                <a:moveTo>
                  <a:pt x="28575" y="537502"/>
                </a:moveTo>
                <a:lnTo>
                  <a:pt x="14287" y="523214"/>
                </a:lnTo>
                <a:lnTo>
                  <a:pt x="28575" y="523214"/>
                </a:lnTo>
                <a:lnTo>
                  <a:pt x="28575" y="537502"/>
                </a:lnTo>
                <a:close/>
              </a:path>
              <a:path w="3356610" h="551814">
                <a:moveTo>
                  <a:pt x="3327438" y="537502"/>
                </a:moveTo>
                <a:lnTo>
                  <a:pt x="28575" y="537502"/>
                </a:lnTo>
                <a:lnTo>
                  <a:pt x="28575" y="523214"/>
                </a:lnTo>
                <a:lnTo>
                  <a:pt x="3327438" y="523214"/>
                </a:lnTo>
                <a:lnTo>
                  <a:pt x="3327438" y="537502"/>
                </a:lnTo>
                <a:close/>
              </a:path>
              <a:path w="3356610" h="551814">
                <a:moveTo>
                  <a:pt x="3356013" y="537502"/>
                </a:moveTo>
                <a:lnTo>
                  <a:pt x="3327438" y="537502"/>
                </a:lnTo>
                <a:lnTo>
                  <a:pt x="3341725" y="523214"/>
                </a:lnTo>
                <a:lnTo>
                  <a:pt x="3356013" y="523214"/>
                </a:lnTo>
                <a:lnTo>
                  <a:pt x="3356013" y="537502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1094232" y="5075237"/>
            <a:ext cx="33286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 sz="2800" spc="15" b="1">
                <a:latin typeface="思源黑体 CN"/>
                <a:cs typeface="思源黑体 CN"/>
              </a:rPr>
              <a:t>当</a:t>
            </a:r>
            <a:r>
              <a:rPr dirty="0" sz="2800" spc="-5" b="1" i="1">
                <a:latin typeface="Times New Roman"/>
                <a:cs typeface="Times New Roman"/>
              </a:rPr>
              <a:t>α</a:t>
            </a:r>
            <a:r>
              <a:rPr dirty="0" sz="2800" spc="-5" b="1">
                <a:latin typeface="Times New Roman"/>
                <a:cs typeface="Times New Roman"/>
              </a:rPr>
              <a:t>=0</a:t>
            </a:r>
            <a:r>
              <a:rPr dirty="0" sz="2800" spc="15" b="1">
                <a:latin typeface="思源黑体 CN"/>
                <a:cs typeface="思源黑体 CN"/>
              </a:rPr>
              <a:t>时</a:t>
            </a:r>
            <a:r>
              <a:rPr dirty="0" sz="2800" spc="5" b="1">
                <a:latin typeface="思源黑体 CN"/>
                <a:cs typeface="思源黑体 CN"/>
              </a:rPr>
              <a:t>：</a:t>
            </a:r>
            <a:r>
              <a:rPr dirty="0" sz="2800" spc="5" b="1" i="1">
                <a:latin typeface="Times New Roman"/>
                <a:cs typeface="Times New Roman"/>
              </a:rPr>
              <a:t>P</a:t>
            </a:r>
            <a:r>
              <a:rPr dirty="0" sz="2800" spc="5" b="1">
                <a:latin typeface="思源黑体 CN"/>
                <a:cs typeface="思源黑体 CN"/>
              </a:rPr>
              <a:t>＝</a:t>
            </a:r>
            <a:r>
              <a:rPr dirty="0" sz="2800" spc="5" b="1" i="1">
                <a:latin typeface="Times New Roman"/>
                <a:cs typeface="Times New Roman"/>
              </a:rPr>
              <a:t>Fv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58900" y="1260246"/>
            <a:ext cx="5892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思考与讨论</a:t>
            </a:r>
            <a:r>
              <a:rPr dirty="0" sz="2800" spc="-5">
                <a:latin typeface="黑体"/>
                <a:cs typeface="黑体"/>
              </a:rPr>
              <a:t>1</a:t>
            </a:r>
            <a:r>
              <a:rPr dirty="0" sz="2800">
                <a:latin typeface="黑体"/>
                <a:cs typeface="黑体"/>
              </a:rPr>
              <a:t>：功率与速度有关系吗</a:t>
            </a:r>
            <a:r>
              <a:rPr dirty="0" sz="2800" spc="-5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8900" y="1034783"/>
            <a:ext cx="892492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800">
                <a:latin typeface="黑体"/>
                <a:cs typeface="黑体"/>
              </a:rPr>
              <a:t>【例】一个质量是</a:t>
            </a:r>
            <a:r>
              <a:rPr dirty="0" sz="2800" spc="-5">
                <a:latin typeface="Times New Roman"/>
                <a:cs typeface="Times New Roman"/>
              </a:rPr>
              <a:t>1.0kg</a:t>
            </a:r>
            <a:r>
              <a:rPr dirty="0" sz="2800">
                <a:latin typeface="黑体"/>
                <a:cs typeface="黑体"/>
              </a:rPr>
              <a:t>的物体，从地面上方</a:t>
            </a:r>
            <a:r>
              <a:rPr dirty="0" sz="2800" spc="-5">
                <a:latin typeface="Times New Roman"/>
                <a:cs typeface="Times New Roman"/>
              </a:rPr>
              <a:t>30</a:t>
            </a:r>
            <a:r>
              <a:rPr dirty="0" sz="2800">
                <a:latin typeface="Times New Roman"/>
                <a:cs typeface="Times New Roman"/>
              </a:rPr>
              <a:t>m</a:t>
            </a:r>
            <a:r>
              <a:rPr dirty="0" sz="2800">
                <a:latin typeface="黑体"/>
                <a:cs typeface="黑体"/>
              </a:rPr>
              <a:t>高处开</a:t>
            </a:r>
            <a:r>
              <a:rPr dirty="0" sz="2800" spc="-5">
                <a:latin typeface="黑体"/>
                <a:cs typeface="黑体"/>
              </a:rPr>
              <a:t>始 </a:t>
            </a:r>
            <a:r>
              <a:rPr dirty="0" sz="2800">
                <a:latin typeface="黑体"/>
                <a:cs typeface="黑体"/>
              </a:rPr>
              <a:t>做自由落体运动。</a:t>
            </a:r>
            <a:r>
              <a:rPr dirty="0" sz="2800" spc="-5">
                <a:latin typeface="黑体"/>
                <a:cs typeface="黑体"/>
              </a:rPr>
              <a:t>（</a:t>
            </a:r>
            <a:r>
              <a:rPr dirty="0" sz="2800" spc="-5" i="1">
                <a:latin typeface="Times New Roman"/>
                <a:cs typeface="Times New Roman"/>
              </a:rPr>
              <a:t>g</a:t>
            </a:r>
            <a:r>
              <a:rPr dirty="0" sz="2800">
                <a:latin typeface="黑体"/>
                <a:cs typeface="黑体"/>
              </a:rPr>
              <a:t>取</a:t>
            </a:r>
            <a:r>
              <a:rPr dirty="0" sz="2800" spc="-5">
                <a:latin typeface="Times New Roman"/>
                <a:cs typeface="Times New Roman"/>
              </a:rPr>
              <a:t>10m/s</a:t>
            </a:r>
            <a:r>
              <a:rPr dirty="0" baseline="21604" sz="2700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079500" indent="-889000">
              <a:lnSpc>
                <a:spcPct val="100000"/>
              </a:lnSpc>
              <a:spcBef>
                <a:spcPts val="1680"/>
              </a:spcBef>
              <a:buSzPct val="96428"/>
              <a:buAutoNum type="arabicPlain"/>
              <a:tabLst>
                <a:tab pos="1079500" algn="l"/>
              </a:tabLst>
            </a:pPr>
            <a:r>
              <a:rPr dirty="0" sz="2800">
                <a:latin typeface="黑体"/>
                <a:cs typeface="黑体"/>
              </a:rPr>
              <a:t>前</a:t>
            </a:r>
            <a:r>
              <a:rPr dirty="0" sz="2800" spc="-5">
                <a:latin typeface="Times New Roman"/>
                <a:cs typeface="Times New Roman"/>
              </a:rPr>
              <a:t>2s</a:t>
            </a:r>
            <a:r>
              <a:rPr dirty="0" sz="2800">
                <a:latin typeface="黑体"/>
                <a:cs typeface="黑体"/>
              </a:rPr>
              <a:t>内重力对物体做功的功率是多大</a:t>
            </a:r>
            <a:r>
              <a:rPr dirty="0" sz="2800" spc="-5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  <a:p>
            <a:pPr marL="1079500" indent="-889000">
              <a:lnSpc>
                <a:spcPct val="100000"/>
              </a:lnSpc>
              <a:spcBef>
                <a:spcPts val="1680"/>
              </a:spcBef>
              <a:buSzPct val="96428"/>
              <a:buAutoNum type="arabicPlain"/>
              <a:tabLst>
                <a:tab pos="1079500" algn="l"/>
              </a:tabLst>
            </a:pPr>
            <a:r>
              <a:rPr dirty="0" sz="2800">
                <a:latin typeface="黑体"/>
                <a:cs typeface="黑体"/>
              </a:rPr>
              <a:t>第</a:t>
            </a:r>
            <a:r>
              <a:rPr dirty="0" sz="2800" spc="-5">
                <a:latin typeface="Times New Roman"/>
                <a:cs typeface="Times New Roman"/>
              </a:rPr>
              <a:t>2s</a:t>
            </a:r>
            <a:r>
              <a:rPr dirty="0" sz="2800">
                <a:latin typeface="黑体"/>
                <a:cs typeface="黑体"/>
              </a:rPr>
              <a:t>末重力对物体做功的功率是多大</a:t>
            </a:r>
            <a:r>
              <a:rPr dirty="0" sz="2800" spc="-5"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6904" y="3787965"/>
            <a:ext cx="7807325" cy="1247140"/>
          </a:xfrm>
          <a:custGeom>
            <a:avLst/>
            <a:gdLst/>
            <a:ahLst/>
            <a:cxnLst/>
            <a:rect l="l" t="t" r="r" b="b"/>
            <a:pathLst>
              <a:path w="7807325" h="1247139">
                <a:moveTo>
                  <a:pt x="7806867" y="1246797"/>
                </a:moveTo>
                <a:lnTo>
                  <a:pt x="0" y="1246797"/>
                </a:lnTo>
                <a:lnTo>
                  <a:pt x="0" y="0"/>
                </a:lnTo>
                <a:lnTo>
                  <a:pt x="7806867" y="0"/>
                </a:lnTo>
                <a:lnTo>
                  <a:pt x="780686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237272"/>
                </a:lnTo>
                <a:lnTo>
                  <a:pt x="4762" y="1237272"/>
                </a:lnTo>
                <a:lnTo>
                  <a:pt x="9525" y="1242034"/>
                </a:lnTo>
                <a:lnTo>
                  <a:pt x="7806867" y="1242034"/>
                </a:lnTo>
                <a:lnTo>
                  <a:pt x="7806867" y="1246797"/>
                </a:lnTo>
                <a:close/>
              </a:path>
              <a:path w="7807325" h="12471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807325" h="1247139">
                <a:moveTo>
                  <a:pt x="779734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797342" y="4762"/>
                </a:lnTo>
                <a:lnTo>
                  <a:pt x="7797342" y="9525"/>
                </a:lnTo>
                <a:close/>
              </a:path>
              <a:path w="7807325" h="1247139">
                <a:moveTo>
                  <a:pt x="7797342" y="1242034"/>
                </a:moveTo>
                <a:lnTo>
                  <a:pt x="7797342" y="4762"/>
                </a:lnTo>
                <a:lnTo>
                  <a:pt x="7802105" y="9525"/>
                </a:lnTo>
                <a:lnTo>
                  <a:pt x="7806867" y="9525"/>
                </a:lnTo>
                <a:lnTo>
                  <a:pt x="7806867" y="1237272"/>
                </a:lnTo>
                <a:lnTo>
                  <a:pt x="7802105" y="1237272"/>
                </a:lnTo>
                <a:lnTo>
                  <a:pt x="7797342" y="1242034"/>
                </a:lnTo>
                <a:close/>
              </a:path>
              <a:path w="7807325" h="1247139">
                <a:moveTo>
                  <a:pt x="7806867" y="9525"/>
                </a:moveTo>
                <a:lnTo>
                  <a:pt x="7802105" y="9525"/>
                </a:lnTo>
                <a:lnTo>
                  <a:pt x="7797342" y="4762"/>
                </a:lnTo>
                <a:lnTo>
                  <a:pt x="7806867" y="4762"/>
                </a:lnTo>
                <a:lnTo>
                  <a:pt x="7806867" y="9525"/>
                </a:lnTo>
                <a:close/>
              </a:path>
              <a:path w="7807325" h="1247139">
                <a:moveTo>
                  <a:pt x="9525" y="1242034"/>
                </a:moveTo>
                <a:lnTo>
                  <a:pt x="4762" y="1237272"/>
                </a:lnTo>
                <a:lnTo>
                  <a:pt x="9525" y="1237272"/>
                </a:lnTo>
                <a:lnTo>
                  <a:pt x="9525" y="1242034"/>
                </a:lnTo>
                <a:close/>
              </a:path>
              <a:path w="7807325" h="1247139">
                <a:moveTo>
                  <a:pt x="7797342" y="1242034"/>
                </a:moveTo>
                <a:lnTo>
                  <a:pt x="9525" y="1242034"/>
                </a:lnTo>
                <a:lnTo>
                  <a:pt x="9525" y="1237272"/>
                </a:lnTo>
                <a:lnTo>
                  <a:pt x="7797342" y="1237272"/>
                </a:lnTo>
                <a:lnTo>
                  <a:pt x="7797342" y="1242034"/>
                </a:lnTo>
                <a:close/>
              </a:path>
              <a:path w="7807325" h="1247139">
                <a:moveTo>
                  <a:pt x="7806867" y="1242034"/>
                </a:moveTo>
                <a:lnTo>
                  <a:pt x="7797342" y="1242034"/>
                </a:lnTo>
                <a:lnTo>
                  <a:pt x="7802105" y="1237272"/>
                </a:lnTo>
                <a:lnTo>
                  <a:pt x="7806867" y="1237272"/>
                </a:lnTo>
                <a:lnTo>
                  <a:pt x="7806867" y="1242034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19007" y="4543297"/>
            <a:ext cx="4344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前</a:t>
            </a:r>
            <a:r>
              <a:rPr dirty="0" sz="2400">
                <a:latin typeface="Times New Roman"/>
                <a:cs typeface="Times New Roman"/>
              </a:rPr>
              <a:t>2s</a:t>
            </a:r>
            <a:r>
              <a:rPr dirty="0" sz="2400" i="1">
                <a:latin typeface="华文楷体"/>
                <a:cs typeface="华文楷体"/>
              </a:rPr>
              <a:t>内重力对物体做功的功率为</a:t>
            </a:r>
            <a:r>
              <a:rPr dirty="0" sz="240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73023" y="4781575"/>
            <a:ext cx="453390" cy="0"/>
          </a:xfrm>
          <a:custGeom>
            <a:avLst/>
            <a:gdLst/>
            <a:ahLst/>
            <a:cxnLst/>
            <a:rect l="l" t="t" r="r" b="b"/>
            <a:pathLst>
              <a:path w="453390" h="0">
                <a:moveTo>
                  <a:pt x="0" y="0"/>
                </a:moveTo>
                <a:lnTo>
                  <a:pt x="452996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100986" y="4568736"/>
            <a:ext cx="101663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30">
                <a:latin typeface="Times New Roman"/>
                <a:cs typeface="Times New Roman"/>
              </a:rPr>
              <a:t>=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100W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9651" y="4781334"/>
            <a:ext cx="11239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5" i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03313" y="4568736"/>
            <a:ext cx="97028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35" i="1">
                <a:latin typeface="Times New Roman"/>
                <a:cs typeface="Times New Roman"/>
              </a:rPr>
              <a:t>P </a:t>
            </a:r>
            <a:r>
              <a:rPr dirty="0" sz="2400" spc="30">
                <a:latin typeface="Times New Roman"/>
                <a:cs typeface="Times New Roman"/>
              </a:rPr>
              <a:t>=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baseline="40509" sz="3600" spc="75" i="1">
                <a:latin typeface="Times New Roman"/>
                <a:cs typeface="Times New Roman"/>
              </a:rPr>
              <a:t>W</a:t>
            </a:r>
            <a:r>
              <a:rPr dirty="0" baseline="45634" sz="2100" spc="75">
                <a:latin typeface="Times New Roman"/>
                <a:cs typeface="Times New Roman"/>
              </a:rPr>
              <a:t>G</a:t>
            </a:r>
            <a:endParaRPr baseline="45634"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9897" y="4091584"/>
            <a:ext cx="474345" cy="0"/>
          </a:xfrm>
          <a:custGeom>
            <a:avLst/>
            <a:gdLst/>
            <a:ahLst/>
            <a:cxnLst/>
            <a:rect l="l" t="t" r="r" b="b"/>
            <a:pathLst>
              <a:path w="474345" h="0">
                <a:moveTo>
                  <a:pt x="0" y="0"/>
                </a:moveTo>
                <a:lnTo>
                  <a:pt x="474268" y="0"/>
                </a:lnTo>
              </a:path>
            </a:pathLst>
          </a:custGeom>
          <a:ln w="133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789108" y="3882999"/>
            <a:ext cx="398843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1157" sz="3600" spc="44">
                <a:latin typeface="Times New Roman"/>
                <a:cs typeface="Times New Roman"/>
              </a:rPr>
              <a:t>=</a:t>
            </a:r>
            <a:r>
              <a:rPr dirty="0" baseline="1157" sz="3600" spc="157">
                <a:latin typeface="Times New Roman"/>
                <a:cs typeface="Times New Roman"/>
              </a:rPr>
              <a:t> </a:t>
            </a:r>
            <a:r>
              <a:rPr dirty="0" baseline="1157" sz="3600" spc="135">
                <a:latin typeface="Times New Roman"/>
                <a:cs typeface="Times New Roman"/>
              </a:rPr>
              <a:t>2</a:t>
            </a:r>
            <a:r>
              <a:rPr dirty="0" baseline="1157" sz="3600" spc="135" b="1">
                <a:latin typeface="Times New Roman"/>
                <a:cs typeface="Times New Roman"/>
              </a:rPr>
              <a:t>0</a:t>
            </a:r>
            <a:r>
              <a:rPr dirty="0" baseline="1157" sz="3600" spc="135">
                <a:latin typeface="Times New Roman"/>
                <a:cs typeface="Times New Roman"/>
              </a:rPr>
              <a:t>m</a:t>
            </a:r>
            <a:r>
              <a:rPr dirty="0" baseline="1157" sz="3600" spc="225">
                <a:latin typeface="Times New Roman"/>
                <a:cs typeface="Times New Roman"/>
              </a:rPr>
              <a:t> </a:t>
            </a:r>
            <a:r>
              <a:rPr dirty="0" sz="2400" i="1">
                <a:latin typeface="华文楷体"/>
                <a:cs typeface="华文楷体"/>
              </a:rPr>
              <a:t>则</a:t>
            </a:r>
            <a:r>
              <a:rPr dirty="0" sz="2400" i="1">
                <a:latin typeface="Times New Roman"/>
                <a:cs typeface="Times New Roman"/>
              </a:rPr>
              <a:t>W</a:t>
            </a:r>
            <a:r>
              <a:rPr dirty="0" baseline="-17921" sz="2325">
                <a:latin typeface="Times New Roman"/>
                <a:cs typeface="Times New Roman"/>
              </a:rPr>
              <a:t>G</a:t>
            </a:r>
            <a:r>
              <a:rPr dirty="0" baseline="-17921" sz="2325" spc="-7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Fl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mgh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200J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7013" y="4090822"/>
            <a:ext cx="18161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25" b="1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5004" y="3655072"/>
            <a:ext cx="40830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gt</a:t>
            </a:r>
            <a:r>
              <a:rPr dirty="0" sz="2400" spc="-280" i="1">
                <a:latin typeface="Times New Roman"/>
                <a:cs typeface="Times New Roman"/>
              </a:rPr>
              <a:t> </a:t>
            </a:r>
            <a:r>
              <a:rPr dirty="0" baseline="43650" sz="2100" spc="22" b="1">
                <a:latin typeface="Times New Roman"/>
                <a:cs typeface="Times New Roman"/>
              </a:rPr>
              <a:t>2</a:t>
            </a:r>
            <a:endParaRPr baseline="43650"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0407" y="3882999"/>
            <a:ext cx="106553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33730" algn="l"/>
              </a:tabLst>
            </a:pPr>
            <a:r>
              <a:rPr dirty="0" sz="2400">
                <a:latin typeface="Times New Roman"/>
                <a:cs typeface="Times New Roman"/>
              </a:rPr>
              <a:t>(1)	</a:t>
            </a:r>
            <a:r>
              <a:rPr dirty="0" baseline="1157" sz="3600" spc="37" i="1">
                <a:latin typeface="Times New Roman"/>
                <a:cs typeface="Times New Roman"/>
              </a:rPr>
              <a:t>h</a:t>
            </a:r>
            <a:r>
              <a:rPr dirty="0" baseline="1157" sz="3600" spc="-15" i="1">
                <a:latin typeface="Times New Roman"/>
                <a:cs typeface="Times New Roman"/>
              </a:rPr>
              <a:t> </a:t>
            </a:r>
            <a:r>
              <a:rPr dirty="0" baseline="1157" sz="3600" spc="44">
                <a:latin typeface="Times New Roman"/>
                <a:cs typeface="Times New Roman"/>
              </a:rPr>
              <a:t>=</a:t>
            </a:r>
            <a:endParaRPr baseline="1157" sz="3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29091" y="5226405"/>
            <a:ext cx="6105525" cy="1206500"/>
          </a:xfrm>
          <a:custGeom>
            <a:avLst/>
            <a:gdLst/>
            <a:ahLst/>
            <a:cxnLst/>
            <a:rect l="l" t="t" r="r" b="b"/>
            <a:pathLst>
              <a:path w="6105525" h="1206500">
                <a:moveTo>
                  <a:pt x="6100762" y="1206080"/>
                </a:moveTo>
                <a:lnTo>
                  <a:pt x="4762" y="1206080"/>
                </a:lnTo>
                <a:lnTo>
                  <a:pt x="3289" y="1205839"/>
                </a:lnTo>
                <a:lnTo>
                  <a:pt x="1955" y="1205166"/>
                </a:lnTo>
                <a:lnTo>
                  <a:pt x="901" y="1204112"/>
                </a:lnTo>
                <a:lnTo>
                  <a:pt x="228" y="1202778"/>
                </a:lnTo>
                <a:lnTo>
                  <a:pt x="0" y="1201318"/>
                </a:lnTo>
                <a:lnTo>
                  <a:pt x="0" y="4762"/>
                </a:lnTo>
                <a:lnTo>
                  <a:pt x="4762" y="0"/>
                </a:lnTo>
                <a:lnTo>
                  <a:pt x="6100762" y="0"/>
                </a:lnTo>
                <a:lnTo>
                  <a:pt x="61055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96555"/>
                </a:lnTo>
                <a:lnTo>
                  <a:pt x="4762" y="1196555"/>
                </a:lnTo>
                <a:lnTo>
                  <a:pt x="9525" y="1201318"/>
                </a:lnTo>
                <a:lnTo>
                  <a:pt x="6105525" y="1201318"/>
                </a:lnTo>
                <a:lnTo>
                  <a:pt x="6105283" y="1202778"/>
                </a:lnTo>
                <a:lnTo>
                  <a:pt x="6104610" y="1204112"/>
                </a:lnTo>
                <a:lnTo>
                  <a:pt x="6103556" y="1205166"/>
                </a:lnTo>
                <a:lnTo>
                  <a:pt x="6102223" y="1205839"/>
                </a:lnTo>
                <a:lnTo>
                  <a:pt x="6100762" y="1206080"/>
                </a:lnTo>
                <a:close/>
              </a:path>
              <a:path w="6105525" h="120650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105525" h="1206500">
                <a:moveTo>
                  <a:pt x="60960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096000" y="4762"/>
                </a:lnTo>
                <a:lnTo>
                  <a:pt x="6096000" y="9525"/>
                </a:lnTo>
                <a:close/>
              </a:path>
              <a:path w="6105525" h="1206500">
                <a:moveTo>
                  <a:pt x="6096000" y="1201318"/>
                </a:moveTo>
                <a:lnTo>
                  <a:pt x="6096000" y="4762"/>
                </a:lnTo>
                <a:lnTo>
                  <a:pt x="6100762" y="9525"/>
                </a:lnTo>
                <a:lnTo>
                  <a:pt x="6105525" y="9525"/>
                </a:lnTo>
                <a:lnTo>
                  <a:pt x="6105525" y="1196555"/>
                </a:lnTo>
                <a:lnTo>
                  <a:pt x="6100762" y="1196555"/>
                </a:lnTo>
                <a:lnTo>
                  <a:pt x="6096000" y="1201318"/>
                </a:lnTo>
                <a:close/>
              </a:path>
              <a:path w="6105525" h="1206500">
                <a:moveTo>
                  <a:pt x="6105525" y="9525"/>
                </a:moveTo>
                <a:lnTo>
                  <a:pt x="6100762" y="9525"/>
                </a:lnTo>
                <a:lnTo>
                  <a:pt x="6096000" y="4762"/>
                </a:lnTo>
                <a:lnTo>
                  <a:pt x="6105525" y="4762"/>
                </a:lnTo>
                <a:lnTo>
                  <a:pt x="6105525" y="9525"/>
                </a:lnTo>
                <a:close/>
              </a:path>
              <a:path w="6105525" h="1206500">
                <a:moveTo>
                  <a:pt x="9525" y="1201318"/>
                </a:moveTo>
                <a:lnTo>
                  <a:pt x="4762" y="1196555"/>
                </a:lnTo>
                <a:lnTo>
                  <a:pt x="9525" y="1196555"/>
                </a:lnTo>
                <a:lnTo>
                  <a:pt x="9525" y="1201318"/>
                </a:lnTo>
                <a:close/>
              </a:path>
              <a:path w="6105525" h="1206500">
                <a:moveTo>
                  <a:pt x="6096000" y="1201318"/>
                </a:moveTo>
                <a:lnTo>
                  <a:pt x="9525" y="1201318"/>
                </a:lnTo>
                <a:lnTo>
                  <a:pt x="9525" y="1196555"/>
                </a:lnTo>
                <a:lnTo>
                  <a:pt x="6096000" y="1196555"/>
                </a:lnTo>
                <a:lnTo>
                  <a:pt x="6096000" y="1201318"/>
                </a:lnTo>
                <a:close/>
              </a:path>
              <a:path w="6105525" h="1206500">
                <a:moveTo>
                  <a:pt x="6105525" y="1201318"/>
                </a:moveTo>
                <a:lnTo>
                  <a:pt x="6096000" y="1201318"/>
                </a:lnTo>
                <a:lnTo>
                  <a:pt x="6100762" y="1196555"/>
                </a:lnTo>
                <a:lnTo>
                  <a:pt x="6105525" y="1196555"/>
                </a:lnTo>
                <a:lnTo>
                  <a:pt x="6105525" y="1201318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12594" y="5323878"/>
            <a:ext cx="4037965" cy="106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(2)</a:t>
            </a:r>
            <a:r>
              <a:rPr dirty="0" sz="2400" i="1">
                <a:latin typeface="华文楷体"/>
                <a:cs typeface="华文楷体"/>
              </a:rPr>
              <a:t>第</a:t>
            </a:r>
            <a:r>
              <a:rPr dirty="0" sz="2400">
                <a:latin typeface="Times New Roman"/>
                <a:cs typeface="Times New Roman"/>
              </a:rPr>
              <a:t>2s</a:t>
            </a:r>
            <a:r>
              <a:rPr dirty="0" sz="2400" i="1">
                <a:latin typeface="华文楷体"/>
                <a:cs typeface="华文楷体"/>
              </a:rPr>
              <a:t>末的速度</a:t>
            </a:r>
            <a:r>
              <a:rPr dirty="0" sz="2400" spc="-5" i="1">
                <a:latin typeface="Times New Roman"/>
                <a:cs typeface="Times New Roman"/>
              </a:rPr>
              <a:t>v</a:t>
            </a:r>
            <a:r>
              <a:rPr dirty="0" baseline="-17921" sz="2325" spc="-7">
                <a:latin typeface="Times New Roman"/>
                <a:cs typeface="Times New Roman"/>
              </a:rPr>
              <a:t>t</a:t>
            </a:r>
            <a:r>
              <a:rPr dirty="0" baseline="-17921" sz="2325" spc="-22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=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gt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20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400"/>
              </a:spcBef>
            </a:pPr>
            <a:r>
              <a:rPr dirty="0" sz="2400" i="1">
                <a:latin typeface="Times New Roman"/>
                <a:cs typeface="Times New Roman"/>
              </a:rPr>
              <a:t>P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 i="1">
                <a:latin typeface="Times New Roman"/>
                <a:cs typeface="Times New Roman"/>
              </a:rPr>
              <a:t>Fv </a:t>
            </a:r>
            <a:r>
              <a:rPr dirty="0" sz="2400">
                <a:latin typeface="Times New Roman"/>
                <a:cs typeface="Times New Roman"/>
              </a:rPr>
              <a:t>= </a:t>
            </a:r>
            <a:r>
              <a:rPr dirty="0" sz="2400" spc="-5" i="1">
                <a:latin typeface="Times New Roman"/>
                <a:cs typeface="Times New Roman"/>
              </a:rPr>
              <a:t>mgv</a:t>
            </a:r>
            <a:r>
              <a:rPr dirty="0" baseline="-17921" sz="2325" spc="-7">
                <a:latin typeface="Times New Roman"/>
                <a:cs typeface="Times New Roman"/>
              </a:rPr>
              <a:t>t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200W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4814" y="1090358"/>
            <a:ext cx="288226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黑体"/>
                <a:cs typeface="黑体"/>
              </a:rPr>
              <a:t>二、机器的功</a:t>
            </a:r>
            <a:r>
              <a:rPr dirty="0" sz="3200" spc="-10" b="1">
                <a:latin typeface="黑体"/>
                <a:cs typeface="黑体"/>
              </a:rPr>
              <a:t>率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6064" y="2171814"/>
            <a:ext cx="17748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5050A"/>
                </a:solidFill>
                <a:latin typeface="华文楷体"/>
                <a:cs typeface="华文楷体"/>
              </a:rPr>
              <a:t>1</a:t>
            </a:r>
            <a:r>
              <a:rPr dirty="0" sz="2800" b="1">
                <a:solidFill>
                  <a:srgbClr val="05050A"/>
                </a:solidFill>
                <a:latin typeface="华文楷体"/>
                <a:cs typeface="华文楷体"/>
              </a:rPr>
              <a:t>.</a:t>
            </a:r>
            <a:r>
              <a:rPr dirty="0" sz="2800" b="1">
                <a:solidFill>
                  <a:srgbClr val="05050A"/>
                </a:solidFill>
                <a:latin typeface="华文楷体"/>
                <a:cs typeface="华文楷体"/>
              </a:rPr>
              <a:t>额定功率</a:t>
            </a:r>
            <a:r>
              <a:rPr dirty="0" sz="2800" spc="-5" b="1">
                <a:solidFill>
                  <a:srgbClr val="05050A"/>
                </a:solidFill>
                <a:latin typeface="华文楷体"/>
                <a:cs typeface="华文楷体"/>
              </a:rPr>
              <a:t>: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2102" y="3902189"/>
            <a:ext cx="17748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05050A"/>
                </a:solidFill>
                <a:latin typeface="华文楷体"/>
                <a:cs typeface="华文楷体"/>
              </a:rPr>
              <a:t>2</a:t>
            </a:r>
            <a:r>
              <a:rPr dirty="0" sz="2800" b="1">
                <a:solidFill>
                  <a:srgbClr val="05050A"/>
                </a:solidFill>
                <a:latin typeface="华文楷体"/>
                <a:cs typeface="华文楷体"/>
              </a:rPr>
              <a:t>.</a:t>
            </a:r>
            <a:r>
              <a:rPr dirty="0" sz="2800" b="1">
                <a:solidFill>
                  <a:srgbClr val="05050A"/>
                </a:solidFill>
                <a:latin typeface="华文楷体"/>
                <a:cs typeface="华文楷体"/>
              </a:rPr>
              <a:t>实际功率</a:t>
            </a:r>
            <a:r>
              <a:rPr dirty="0" sz="2800" spc="-5" b="1">
                <a:solidFill>
                  <a:srgbClr val="05050A"/>
                </a:solidFill>
                <a:latin typeface="华文楷体"/>
                <a:cs typeface="华文楷体"/>
              </a:rPr>
              <a:t>: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24723" y="4753749"/>
            <a:ext cx="7861300" cy="10490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653415" indent="-640715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652780" algn="l"/>
                <a:tab pos="653415" algn="l"/>
              </a:tabLst>
            </a:pPr>
            <a:r>
              <a:rPr dirty="0" sz="2800" b="1">
                <a:solidFill>
                  <a:srgbClr val="1F3863"/>
                </a:solidFill>
                <a:latin typeface="华文楷体"/>
                <a:cs typeface="华文楷体"/>
              </a:rPr>
              <a:t>实际功率应小于或等于额定功率</a:t>
            </a:r>
            <a:r>
              <a:rPr dirty="0" sz="2800" spc="-5" b="1">
                <a:solidFill>
                  <a:srgbClr val="1F3863"/>
                </a:solidFill>
                <a:latin typeface="华文楷体"/>
                <a:cs typeface="华文楷体"/>
              </a:rPr>
              <a:t>,</a:t>
            </a:r>
            <a:r>
              <a:rPr dirty="0" sz="2800" b="1">
                <a:solidFill>
                  <a:srgbClr val="1F3863"/>
                </a:solidFill>
                <a:latin typeface="华文楷体"/>
                <a:cs typeface="华文楷体"/>
              </a:rPr>
              <a:t> 不能长</a:t>
            </a:r>
            <a:r>
              <a:rPr dirty="0" sz="2800" spc="-10" b="1">
                <a:solidFill>
                  <a:srgbClr val="1F3863"/>
                </a:solidFill>
                <a:latin typeface="华文楷体"/>
                <a:cs typeface="华文楷体"/>
              </a:rPr>
              <a:t>时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b="1">
                <a:solidFill>
                  <a:srgbClr val="1F3863"/>
                </a:solidFill>
                <a:latin typeface="华文楷体"/>
                <a:cs typeface="华文楷体"/>
              </a:rPr>
              <a:t>间大于额定功率，否则会损坏机器，应尽量避免</a:t>
            </a:r>
            <a:r>
              <a:rPr dirty="0" sz="2800" spc="-10" b="1">
                <a:solidFill>
                  <a:srgbClr val="1F3863"/>
                </a:solidFill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3020" y="2097252"/>
            <a:ext cx="4937760" cy="224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270" marR="44450">
              <a:lnSpc>
                <a:spcPct val="119900"/>
              </a:lnSpc>
              <a:spcBef>
                <a:spcPts val="100"/>
              </a:spcBef>
            </a:pPr>
            <a:r>
              <a:rPr dirty="0" sz="2800" b="1">
                <a:solidFill>
                  <a:srgbClr val="05050A"/>
                </a:solidFill>
                <a:latin typeface="华文楷体"/>
                <a:cs typeface="华文楷体"/>
              </a:rPr>
              <a:t>机器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正常工作状态下所能输</a:t>
            </a:r>
            <a:r>
              <a:rPr dirty="0" sz="2800" spc="-5" b="1">
                <a:solidFill>
                  <a:srgbClr val="FF0000"/>
                </a:solidFill>
                <a:latin typeface="华文楷体"/>
                <a:cs typeface="华文楷体"/>
              </a:rPr>
              <a:t>出 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的最大功率</a:t>
            </a:r>
            <a:r>
              <a:rPr dirty="0" sz="2800" b="1">
                <a:latin typeface="华文楷体"/>
                <a:cs typeface="华文楷体"/>
              </a:rPr>
              <a:t>叫额定功率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95275" indent="-282575">
              <a:lnSpc>
                <a:spcPct val="100000"/>
              </a:lnSpc>
              <a:spcBef>
                <a:spcPts val="1055"/>
              </a:spcBef>
              <a:buSzPct val="96428"/>
              <a:buFont typeface="Wingdings"/>
              <a:buChar char=""/>
              <a:tabLst>
                <a:tab pos="295910" algn="l"/>
              </a:tabLst>
            </a:pPr>
            <a:r>
              <a:rPr dirty="0" sz="2800" b="1">
                <a:solidFill>
                  <a:srgbClr val="44536A"/>
                </a:solidFill>
                <a:latin typeface="华文楷体"/>
                <a:cs typeface="华文楷体"/>
              </a:rPr>
              <a:t>也就是机器铭牌上的标称值</a:t>
            </a:r>
            <a:r>
              <a:rPr dirty="0" sz="2800" spc="-10" b="1">
                <a:solidFill>
                  <a:srgbClr val="44536A"/>
                </a:solidFill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10820">
              <a:lnSpc>
                <a:spcPct val="100000"/>
              </a:lnSpc>
              <a:spcBef>
                <a:spcPts val="1600"/>
              </a:spcBef>
            </a:pPr>
            <a:r>
              <a:rPr dirty="0" sz="2800" b="1">
                <a:solidFill>
                  <a:srgbClr val="05050A"/>
                </a:solidFill>
                <a:latin typeface="华文楷体"/>
                <a:cs typeface="华文楷体"/>
              </a:rPr>
              <a:t>机器工作时</a:t>
            </a: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实际输出的功率</a:t>
            </a: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9663" y="174461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37688" y="1473708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35807" y="1697735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79535" y="2788920"/>
            <a:ext cx="3314700" cy="1655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2025-04-18T09:06:59Z</dcterms:created>
  <dcterms:modified xsi:type="dcterms:W3CDTF">2025-04-18T09:06:59Z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