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87696" y="992289"/>
            <a:ext cx="18166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1821" y="1647520"/>
            <a:ext cx="2048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375" y="2607728"/>
            <a:ext cx="10093248" cy="2624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0451" y="2151380"/>
            <a:ext cx="866076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FFFF"/>
                </a:solidFill>
                <a:latin typeface="微软雅黑"/>
                <a:cs typeface="微软雅黑"/>
              </a:rPr>
              <a:t>实验：探究小车速度随时间的变化规</a:t>
            </a:r>
            <a:r>
              <a:rPr dirty="0" sz="4000" spc="-5" b="1">
                <a:solidFill>
                  <a:srgbClr val="FFFFFF"/>
                </a:solidFill>
                <a:latin typeface="微软雅黑"/>
                <a:cs typeface="微软雅黑"/>
              </a:rPr>
              <a:t>律</a:t>
            </a:r>
            <a:endParaRPr sz="40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2259" y="3402854"/>
          <a:ext cx="843851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803910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主讲人：何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道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446" y="1221549"/>
            <a:ext cx="3277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Times New Roman"/>
                <a:cs typeface="Times New Roman"/>
              </a:rPr>
              <a:t>2.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华文楷体"/>
                <a:cs typeface="华文楷体"/>
              </a:rPr>
              <a:t>实验得到的纸</a:t>
            </a:r>
            <a:r>
              <a:rPr dirty="0" sz="3200" spc="5">
                <a:latin typeface="华文楷体"/>
                <a:cs typeface="华文楷体"/>
              </a:rPr>
              <a:t>带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9888" y="2167127"/>
            <a:ext cx="8973312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1209586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Times New Roman"/>
                <a:cs typeface="Times New Roman"/>
              </a:rPr>
              <a:t>3.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华文楷体"/>
                <a:cs typeface="华文楷体"/>
              </a:rPr>
              <a:t>实验注意事</a:t>
            </a:r>
            <a:r>
              <a:rPr dirty="0" sz="3200" spc="5">
                <a:latin typeface="华文楷体"/>
                <a:cs typeface="华文楷体"/>
              </a:rPr>
              <a:t>项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711" y="2197366"/>
            <a:ext cx="8801735" cy="161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安装打点计时器时，要使打点计时器的限位孔沿长木板的纵轴中 心线方向。</a:t>
            </a:r>
            <a:endParaRPr sz="2400">
              <a:latin typeface="黑体"/>
              <a:cs typeface="黑体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摆放小车时，要使小车能沿木板中心线运动；纸带穿过限位孔后 应该展平，以减小和限位孔的摩擦。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911" y="4041647"/>
            <a:ext cx="8830056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6849" y="204400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5499" y="1401444"/>
            <a:ext cx="2158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三、数据记</a:t>
            </a:r>
            <a:r>
              <a:rPr dirty="0" sz="2800" spc="-5"/>
              <a:t>录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54836" y="177393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52955" y="199643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2131" y="2266429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瞬时速度的测量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6686" y="2374519"/>
            <a:ext cx="242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1.3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黑体"/>
                <a:cs typeface="黑体"/>
              </a:rPr>
              <a:t>测量瞬时速度的方法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6123" y="3223260"/>
            <a:ext cx="6303264" cy="48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4254" y="3458667"/>
            <a:ext cx="162941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3404" y="3473513"/>
            <a:ext cx="162940" cy="162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8605" y="3458667"/>
            <a:ext cx="162953" cy="162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93914" y="3458667"/>
            <a:ext cx="162941" cy="162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1852" y="3051746"/>
            <a:ext cx="227253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5673" y="2731592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199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4983" y="2748026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199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46463" y="2942945"/>
            <a:ext cx="1047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5203" y="3040735"/>
            <a:ext cx="831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0720" y="3056140"/>
            <a:ext cx="227253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81701" y="2748026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199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8292" y="2914586"/>
            <a:ext cx="1116330" cy="76200"/>
          </a:xfrm>
          <a:custGeom>
            <a:avLst/>
            <a:gdLst/>
            <a:ahLst/>
            <a:cxnLst/>
            <a:rect l="l" t="t" r="r" b="b"/>
            <a:pathLst>
              <a:path w="1116329" h="76200">
                <a:moveTo>
                  <a:pt x="1039799" y="76200"/>
                </a:moveTo>
                <a:lnTo>
                  <a:pt x="1077899" y="38100"/>
                </a:lnTo>
                <a:lnTo>
                  <a:pt x="1039799" y="0"/>
                </a:lnTo>
                <a:lnTo>
                  <a:pt x="1106474" y="33337"/>
                </a:lnTo>
                <a:lnTo>
                  <a:pt x="1087424" y="33337"/>
                </a:lnTo>
                <a:lnTo>
                  <a:pt x="1087424" y="42862"/>
                </a:lnTo>
                <a:lnTo>
                  <a:pt x="1106474" y="42862"/>
                </a:lnTo>
                <a:lnTo>
                  <a:pt x="1039799" y="76200"/>
                </a:lnTo>
                <a:close/>
              </a:path>
              <a:path w="1116329" h="76200">
                <a:moveTo>
                  <a:pt x="107313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073137" y="33337"/>
                </a:lnTo>
                <a:lnTo>
                  <a:pt x="1077899" y="38100"/>
                </a:lnTo>
                <a:lnTo>
                  <a:pt x="1073137" y="42862"/>
                </a:lnTo>
                <a:close/>
              </a:path>
              <a:path w="1116329" h="76200">
                <a:moveTo>
                  <a:pt x="1106474" y="42862"/>
                </a:moveTo>
                <a:lnTo>
                  <a:pt x="1087424" y="42862"/>
                </a:lnTo>
                <a:lnTo>
                  <a:pt x="1087424" y="33337"/>
                </a:lnTo>
                <a:lnTo>
                  <a:pt x="1106474" y="33337"/>
                </a:lnTo>
                <a:lnTo>
                  <a:pt x="1115999" y="38100"/>
                </a:lnTo>
                <a:lnTo>
                  <a:pt x="1106474" y="428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23703" y="2805785"/>
            <a:ext cx="1619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i="1">
                <a:latin typeface="Times New Roman"/>
                <a:cs typeface="Times New Roman"/>
              </a:rPr>
              <a:t>x</a:t>
            </a:r>
            <a:r>
              <a:rPr dirty="0" baseline="-18518" sz="1350" spc="7">
                <a:latin typeface="Times New Roman"/>
                <a:cs typeface="Times New Roman"/>
              </a:rPr>
              <a:t>2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80614" y="2918980"/>
            <a:ext cx="1008380" cy="76200"/>
          </a:xfrm>
          <a:custGeom>
            <a:avLst/>
            <a:gdLst/>
            <a:ahLst/>
            <a:cxnLst/>
            <a:rect l="l" t="t" r="r" b="b"/>
            <a:pathLst>
              <a:path w="100837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42862" y="33337"/>
                </a:lnTo>
                <a:lnTo>
                  <a:pt x="28575" y="33337"/>
                </a:lnTo>
                <a:lnTo>
                  <a:pt x="28575" y="42862"/>
                </a:lnTo>
                <a:lnTo>
                  <a:pt x="42862" y="42862"/>
                </a:lnTo>
                <a:lnTo>
                  <a:pt x="76200" y="76200"/>
                </a:lnTo>
                <a:close/>
              </a:path>
              <a:path w="1008379" h="76200">
                <a:moveTo>
                  <a:pt x="42862" y="42862"/>
                </a:moveTo>
                <a:lnTo>
                  <a:pt x="28575" y="42862"/>
                </a:lnTo>
                <a:lnTo>
                  <a:pt x="28575" y="33337"/>
                </a:lnTo>
                <a:lnTo>
                  <a:pt x="42862" y="33337"/>
                </a:lnTo>
                <a:lnTo>
                  <a:pt x="38100" y="38100"/>
                </a:lnTo>
                <a:lnTo>
                  <a:pt x="42862" y="42862"/>
                </a:lnTo>
                <a:close/>
              </a:path>
              <a:path w="1008379" h="76200">
                <a:moveTo>
                  <a:pt x="1008011" y="42862"/>
                </a:moveTo>
                <a:lnTo>
                  <a:pt x="42862" y="42862"/>
                </a:lnTo>
                <a:lnTo>
                  <a:pt x="38100" y="38100"/>
                </a:lnTo>
                <a:lnTo>
                  <a:pt x="42862" y="33337"/>
                </a:lnTo>
                <a:lnTo>
                  <a:pt x="1008011" y="33337"/>
                </a:lnTo>
                <a:lnTo>
                  <a:pt x="1008011" y="428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84833" y="2770720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46332" y="2771520"/>
            <a:ext cx="2529205" cy="76200"/>
          </a:xfrm>
          <a:custGeom>
            <a:avLst/>
            <a:gdLst/>
            <a:ahLst/>
            <a:cxnLst/>
            <a:rect l="l" t="t" r="r" b="b"/>
            <a:pathLst>
              <a:path w="2529204" h="76200">
                <a:moveTo>
                  <a:pt x="2519534" y="42951"/>
                </a:moveTo>
                <a:lnTo>
                  <a:pt x="2500414" y="42951"/>
                </a:lnTo>
                <a:lnTo>
                  <a:pt x="2500426" y="33426"/>
                </a:lnTo>
                <a:lnTo>
                  <a:pt x="2486144" y="33401"/>
                </a:lnTo>
                <a:lnTo>
                  <a:pt x="2452865" y="0"/>
                </a:lnTo>
                <a:lnTo>
                  <a:pt x="2529001" y="38239"/>
                </a:lnTo>
                <a:lnTo>
                  <a:pt x="2519534" y="42951"/>
                </a:lnTo>
                <a:close/>
              </a:path>
              <a:path w="2529204" h="76200">
                <a:moveTo>
                  <a:pt x="2486132" y="42926"/>
                </a:moveTo>
                <a:lnTo>
                  <a:pt x="0" y="38607"/>
                </a:lnTo>
                <a:lnTo>
                  <a:pt x="12" y="29082"/>
                </a:lnTo>
                <a:lnTo>
                  <a:pt x="2486144" y="33401"/>
                </a:lnTo>
                <a:lnTo>
                  <a:pt x="2490901" y="38176"/>
                </a:lnTo>
                <a:lnTo>
                  <a:pt x="2486132" y="42926"/>
                </a:lnTo>
                <a:close/>
              </a:path>
              <a:path w="2529204" h="76200">
                <a:moveTo>
                  <a:pt x="2500414" y="42951"/>
                </a:moveTo>
                <a:lnTo>
                  <a:pt x="2486132" y="42926"/>
                </a:lnTo>
                <a:lnTo>
                  <a:pt x="2490901" y="38176"/>
                </a:lnTo>
                <a:lnTo>
                  <a:pt x="2486144" y="33401"/>
                </a:lnTo>
                <a:lnTo>
                  <a:pt x="2500426" y="33426"/>
                </a:lnTo>
                <a:lnTo>
                  <a:pt x="2500414" y="42951"/>
                </a:lnTo>
                <a:close/>
              </a:path>
              <a:path w="2529204" h="76200">
                <a:moveTo>
                  <a:pt x="2452725" y="76199"/>
                </a:moveTo>
                <a:lnTo>
                  <a:pt x="2486132" y="42926"/>
                </a:lnTo>
                <a:lnTo>
                  <a:pt x="2519534" y="42951"/>
                </a:lnTo>
                <a:lnTo>
                  <a:pt x="2452725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700943" y="2658465"/>
            <a:ext cx="1619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i="1">
                <a:latin typeface="Times New Roman"/>
                <a:cs typeface="Times New Roman"/>
              </a:rPr>
              <a:t>x</a:t>
            </a:r>
            <a:r>
              <a:rPr dirty="0" baseline="-18518" sz="1350" spc="7">
                <a:latin typeface="Times New Roman"/>
                <a:cs typeface="Times New Roman"/>
              </a:rPr>
              <a:t>3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82671" y="2782214"/>
            <a:ext cx="1744980" cy="76200"/>
          </a:xfrm>
          <a:custGeom>
            <a:avLst/>
            <a:gdLst/>
            <a:ahLst/>
            <a:cxnLst/>
            <a:rect l="l" t="t" r="r" b="b"/>
            <a:pathLst>
              <a:path w="1744979" h="76200">
                <a:moveTo>
                  <a:pt x="76441" y="76200"/>
                </a:moveTo>
                <a:lnTo>
                  <a:pt x="0" y="38582"/>
                </a:lnTo>
                <a:lnTo>
                  <a:pt x="75958" y="0"/>
                </a:lnTo>
                <a:lnTo>
                  <a:pt x="42829" y="33551"/>
                </a:lnTo>
                <a:lnTo>
                  <a:pt x="28549" y="33642"/>
                </a:lnTo>
                <a:lnTo>
                  <a:pt x="28600" y="43167"/>
                </a:lnTo>
                <a:lnTo>
                  <a:pt x="42987" y="43167"/>
                </a:lnTo>
                <a:lnTo>
                  <a:pt x="76441" y="76200"/>
                </a:lnTo>
                <a:close/>
              </a:path>
              <a:path w="1744979" h="76200">
                <a:moveTo>
                  <a:pt x="42895" y="43076"/>
                </a:moveTo>
                <a:lnTo>
                  <a:pt x="38100" y="38341"/>
                </a:lnTo>
                <a:lnTo>
                  <a:pt x="42829" y="33551"/>
                </a:lnTo>
                <a:lnTo>
                  <a:pt x="1744357" y="22783"/>
                </a:lnTo>
                <a:lnTo>
                  <a:pt x="1744421" y="32308"/>
                </a:lnTo>
                <a:lnTo>
                  <a:pt x="42895" y="43076"/>
                </a:lnTo>
                <a:close/>
              </a:path>
              <a:path w="1744979" h="76200">
                <a:moveTo>
                  <a:pt x="28600" y="43167"/>
                </a:moveTo>
                <a:lnTo>
                  <a:pt x="28549" y="33642"/>
                </a:lnTo>
                <a:lnTo>
                  <a:pt x="42829" y="33551"/>
                </a:lnTo>
                <a:lnTo>
                  <a:pt x="38100" y="38341"/>
                </a:lnTo>
                <a:lnTo>
                  <a:pt x="42895" y="43076"/>
                </a:lnTo>
                <a:lnTo>
                  <a:pt x="28600" y="43167"/>
                </a:lnTo>
                <a:close/>
              </a:path>
              <a:path w="1744979" h="76200">
                <a:moveTo>
                  <a:pt x="42987" y="43167"/>
                </a:moveTo>
                <a:lnTo>
                  <a:pt x="28600" y="43167"/>
                </a:lnTo>
                <a:lnTo>
                  <a:pt x="42895" y="430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69341" y="2912122"/>
            <a:ext cx="874394" cy="76200"/>
          </a:xfrm>
          <a:custGeom>
            <a:avLst/>
            <a:gdLst/>
            <a:ahLst/>
            <a:cxnLst/>
            <a:rect l="l" t="t" r="r" b="b"/>
            <a:pathLst>
              <a:path w="874395" h="76200">
                <a:moveTo>
                  <a:pt x="798207" y="76200"/>
                </a:moveTo>
                <a:lnTo>
                  <a:pt x="831455" y="42785"/>
                </a:lnTo>
                <a:lnTo>
                  <a:pt x="845743" y="42748"/>
                </a:lnTo>
                <a:lnTo>
                  <a:pt x="845718" y="33223"/>
                </a:lnTo>
                <a:lnTo>
                  <a:pt x="831394" y="33223"/>
                </a:lnTo>
                <a:lnTo>
                  <a:pt x="798004" y="0"/>
                </a:lnTo>
                <a:lnTo>
                  <a:pt x="864873" y="33223"/>
                </a:lnTo>
                <a:lnTo>
                  <a:pt x="845718" y="33223"/>
                </a:lnTo>
                <a:lnTo>
                  <a:pt x="864948" y="33260"/>
                </a:lnTo>
                <a:lnTo>
                  <a:pt x="874306" y="37909"/>
                </a:lnTo>
                <a:lnTo>
                  <a:pt x="798207" y="76200"/>
                </a:lnTo>
                <a:close/>
              </a:path>
              <a:path w="874395" h="76200">
                <a:moveTo>
                  <a:pt x="831455" y="42785"/>
                </a:moveTo>
                <a:lnTo>
                  <a:pt x="836206" y="38011"/>
                </a:lnTo>
                <a:lnTo>
                  <a:pt x="831431" y="33260"/>
                </a:lnTo>
                <a:lnTo>
                  <a:pt x="845718" y="33223"/>
                </a:lnTo>
                <a:lnTo>
                  <a:pt x="845743" y="42748"/>
                </a:lnTo>
                <a:lnTo>
                  <a:pt x="831455" y="42785"/>
                </a:lnTo>
                <a:close/>
              </a:path>
              <a:path w="874395" h="76200">
                <a:moveTo>
                  <a:pt x="25" y="44945"/>
                </a:moveTo>
                <a:lnTo>
                  <a:pt x="0" y="35420"/>
                </a:lnTo>
                <a:lnTo>
                  <a:pt x="831431" y="33260"/>
                </a:lnTo>
                <a:lnTo>
                  <a:pt x="836206" y="38011"/>
                </a:lnTo>
                <a:lnTo>
                  <a:pt x="831455" y="42785"/>
                </a:lnTo>
                <a:lnTo>
                  <a:pt x="25" y="44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63716" y="2810484"/>
            <a:ext cx="2190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Δ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9773" y="2905747"/>
            <a:ext cx="835660" cy="76200"/>
          </a:xfrm>
          <a:custGeom>
            <a:avLst/>
            <a:gdLst/>
            <a:ahLst/>
            <a:cxnLst/>
            <a:rect l="l" t="t" r="r" b="b"/>
            <a:pathLst>
              <a:path w="835660" h="76200">
                <a:moveTo>
                  <a:pt x="76288" y="76200"/>
                </a:moveTo>
                <a:lnTo>
                  <a:pt x="0" y="38265"/>
                </a:lnTo>
                <a:lnTo>
                  <a:pt x="76123" y="0"/>
                </a:lnTo>
                <a:lnTo>
                  <a:pt x="42861" y="33407"/>
                </a:lnTo>
                <a:lnTo>
                  <a:pt x="28575" y="33439"/>
                </a:lnTo>
                <a:lnTo>
                  <a:pt x="28587" y="42964"/>
                </a:lnTo>
                <a:lnTo>
                  <a:pt x="42897" y="42964"/>
                </a:lnTo>
                <a:lnTo>
                  <a:pt x="76288" y="76200"/>
                </a:lnTo>
                <a:close/>
              </a:path>
              <a:path w="835660" h="76200">
                <a:moveTo>
                  <a:pt x="42865" y="42932"/>
                </a:moveTo>
                <a:lnTo>
                  <a:pt x="38100" y="38188"/>
                </a:lnTo>
                <a:lnTo>
                  <a:pt x="42861" y="33407"/>
                </a:lnTo>
                <a:lnTo>
                  <a:pt x="835190" y="31635"/>
                </a:lnTo>
                <a:lnTo>
                  <a:pt x="835215" y="41160"/>
                </a:lnTo>
                <a:lnTo>
                  <a:pt x="42865" y="42932"/>
                </a:lnTo>
                <a:close/>
              </a:path>
              <a:path w="835660" h="76200">
                <a:moveTo>
                  <a:pt x="28587" y="42964"/>
                </a:moveTo>
                <a:lnTo>
                  <a:pt x="28575" y="33439"/>
                </a:lnTo>
                <a:lnTo>
                  <a:pt x="42861" y="33407"/>
                </a:lnTo>
                <a:lnTo>
                  <a:pt x="38100" y="38188"/>
                </a:lnTo>
                <a:lnTo>
                  <a:pt x="42865" y="42932"/>
                </a:lnTo>
                <a:lnTo>
                  <a:pt x="28587" y="42964"/>
                </a:lnTo>
                <a:close/>
              </a:path>
              <a:path w="835660" h="76200">
                <a:moveTo>
                  <a:pt x="42897" y="42964"/>
                </a:moveTo>
                <a:lnTo>
                  <a:pt x="28587" y="42964"/>
                </a:lnTo>
                <a:lnTo>
                  <a:pt x="42865" y="429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54913" y="3826725"/>
            <a:ext cx="448945" cy="76200"/>
          </a:xfrm>
          <a:custGeom>
            <a:avLst/>
            <a:gdLst/>
            <a:ahLst/>
            <a:cxnLst/>
            <a:rect l="l" t="t" r="r" b="b"/>
            <a:pathLst>
              <a:path w="448945" h="76200">
                <a:moveTo>
                  <a:pt x="372249" y="76200"/>
                </a:moveTo>
                <a:lnTo>
                  <a:pt x="405556" y="42837"/>
                </a:lnTo>
                <a:lnTo>
                  <a:pt x="419849" y="42824"/>
                </a:lnTo>
                <a:lnTo>
                  <a:pt x="419836" y="33299"/>
                </a:lnTo>
                <a:lnTo>
                  <a:pt x="405530" y="33299"/>
                </a:lnTo>
                <a:lnTo>
                  <a:pt x="372186" y="0"/>
                </a:lnTo>
                <a:lnTo>
                  <a:pt x="438918" y="33299"/>
                </a:lnTo>
                <a:lnTo>
                  <a:pt x="419836" y="33299"/>
                </a:lnTo>
                <a:lnTo>
                  <a:pt x="438944" y="33312"/>
                </a:lnTo>
                <a:lnTo>
                  <a:pt x="448411" y="38036"/>
                </a:lnTo>
                <a:lnTo>
                  <a:pt x="372249" y="76200"/>
                </a:lnTo>
                <a:close/>
              </a:path>
              <a:path w="448945" h="76200">
                <a:moveTo>
                  <a:pt x="405556" y="42837"/>
                </a:moveTo>
                <a:lnTo>
                  <a:pt x="410311" y="38074"/>
                </a:lnTo>
                <a:lnTo>
                  <a:pt x="405543" y="33312"/>
                </a:lnTo>
                <a:lnTo>
                  <a:pt x="419836" y="33299"/>
                </a:lnTo>
                <a:lnTo>
                  <a:pt x="419849" y="42824"/>
                </a:lnTo>
                <a:lnTo>
                  <a:pt x="405556" y="42837"/>
                </a:lnTo>
                <a:close/>
              </a:path>
              <a:path w="448945" h="76200">
                <a:moveTo>
                  <a:pt x="12" y="43205"/>
                </a:moveTo>
                <a:lnTo>
                  <a:pt x="0" y="33680"/>
                </a:lnTo>
                <a:lnTo>
                  <a:pt x="405543" y="33312"/>
                </a:lnTo>
                <a:lnTo>
                  <a:pt x="410311" y="38074"/>
                </a:lnTo>
                <a:lnTo>
                  <a:pt x="405556" y="42837"/>
                </a:lnTo>
                <a:lnTo>
                  <a:pt x="12" y="43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99641" y="3725214"/>
            <a:ext cx="9525635" cy="199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6948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Δ</a:t>
            </a:r>
            <a:r>
              <a:rPr dirty="0" sz="1400" spc="-5" i="1">
                <a:latin typeface="Times New Roman"/>
                <a:cs typeface="Times New Roman"/>
              </a:rPr>
              <a:t>t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0.10s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>
                <a:latin typeface="黑体"/>
                <a:cs typeface="黑体"/>
              </a:rPr>
              <a:t>为了便于测量，舍掉纸带开头一些过于密集的点，找一个适当的点作为计时起点</a:t>
            </a: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>
                <a:latin typeface="黑体"/>
                <a:cs typeface="黑体"/>
              </a:rPr>
              <a:t>， </a:t>
            </a:r>
            <a:r>
              <a:rPr dirty="0" sz="2000">
                <a:latin typeface="黑体"/>
                <a:cs typeface="黑体"/>
              </a:rPr>
              <a:t>后面每</a:t>
            </a:r>
            <a:r>
              <a:rPr dirty="0" sz="2000" spc="-5">
                <a:latin typeface="Times New Roman"/>
                <a:cs typeface="Times New Roman"/>
              </a:rPr>
              <a:t>5</a:t>
            </a:r>
            <a:r>
              <a:rPr dirty="0" sz="2000">
                <a:latin typeface="黑体"/>
                <a:cs typeface="黑体"/>
              </a:rPr>
              <a:t>个点取一个计数点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>
                <a:latin typeface="黑体"/>
                <a:cs typeface="黑体"/>
              </a:rPr>
              <a:t>测量各计数点到起始点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黑体"/>
                <a:cs typeface="黑体"/>
              </a:rPr>
              <a:t>的距离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sz="2000">
                <a:latin typeface="黑体"/>
                <a:cs typeface="黑体"/>
              </a:rPr>
              <a:t>，记录在表中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2000">
                <a:latin typeface="黑体"/>
                <a:cs typeface="黑体"/>
              </a:rPr>
              <a:t>计算两相邻计数点间的位移</a:t>
            </a:r>
            <a:r>
              <a:rPr dirty="0" sz="2000">
                <a:latin typeface="Times New Roman"/>
                <a:cs typeface="Times New Roman"/>
              </a:rPr>
              <a:t>Δ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sz="2000">
                <a:latin typeface="黑体"/>
                <a:cs typeface="黑体"/>
              </a:rPr>
              <a:t>，同时记录对应的时间</a:t>
            </a: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9463" y="3820655"/>
            <a:ext cx="471170" cy="76200"/>
          </a:xfrm>
          <a:custGeom>
            <a:avLst/>
            <a:gdLst/>
            <a:ahLst/>
            <a:cxnLst/>
            <a:rect l="l" t="t" r="r" b="b"/>
            <a:pathLst>
              <a:path w="47117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42862" y="33337"/>
                </a:lnTo>
                <a:lnTo>
                  <a:pt x="28575" y="33337"/>
                </a:lnTo>
                <a:lnTo>
                  <a:pt x="28575" y="42862"/>
                </a:lnTo>
                <a:lnTo>
                  <a:pt x="42862" y="42862"/>
                </a:lnTo>
                <a:lnTo>
                  <a:pt x="76200" y="76200"/>
                </a:lnTo>
                <a:close/>
              </a:path>
              <a:path w="471170" h="76200">
                <a:moveTo>
                  <a:pt x="42862" y="42862"/>
                </a:moveTo>
                <a:lnTo>
                  <a:pt x="28575" y="42862"/>
                </a:lnTo>
                <a:lnTo>
                  <a:pt x="28575" y="33337"/>
                </a:lnTo>
                <a:lnTo>
                  <a:pt x="42862" y="33337"/>
                </a:lnTo>
                <a:lnTo>
                  <a:pt x="38100" y="38100"/>
                </a:lnTo>
                <a:lnTo>
                  <a:pt x="42862" y="42862"/>
                </a:lnTo>
                <a:close/>
              </a:path>
              <a:path w="471170" h="76200">
                <a:moveTo>
                  <a:pt x="470700" y="42862"/>
                </a:moveTo>
                <a:lnTo>
                  <a:pt x="42862" y="42862"/>
                </a:lnTo>
                <a:lnTo>
                  <a:pt x="38100" y="38100"/>
                </a:lnTo>
                <a:lnTo>
                  <a:pt x="42862" y="33337"/>
                </a:lnTo>
                <a:lnTo>
                  <a:pt x="470700" y="33337"/>
                </a:lnTo>
                <a:lnTo>
                  <a:pt x="470700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80025" y="3578771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72984" y="3555034"/>
            <a:ext cx="0" cy="432434"/>
          </a:xfrm>
          <a:custGeom>
            <a:avLst/>
            <a:gdLst/>
            <a:ahLst/>
            <a:cxnLst/>
            <a:rect l="l" t="t" r="r" b="b"/>
            <a:pathLst>
              <a:path w="0" h="432435">
                <a:moveTo>
                  <a:pt x="0" y="0"/>
                </a:moveTo>
                <a:lnTo>
                  <a:pt x="0" y="4320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2995" y="3986784"/>
            <a:ext cx="8814816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6726" y="1208620"/>
            <a:ext cx="10007600" cy="90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3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根据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黑体"/>
                <a:cs typeface="黑体"/>
              </a:rPr>
              <a:t>和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黑体"/>
                <a:cs typeface="黑体"/>
              </a:rPr>
              <a:t>算出的速度值，可以作为这两个计数点中间任意位置的瞬时 速度，这里我们统一记为左边计数点的瞬时速度。计算各计数点的速度，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26" y="2161756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并记录在表中。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7184" y="2435351"/>
            <a:ext cx="6601967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80988" y="2496654"/>
            <a:ext cx="1014730" cy="755650"/>
          </a:xfrm>
          <a:custGeom>
            <a:avLst/>
            <a:gdLst/>
            <a:ahLst/>
            <a:cxnLst/>
            <a:rect l="l" t="t" r="r" b="b"/>
            <a:pathLst>
              <a:path w="1014729" h="755650">
                <a:moveTo>
                  <a:pt x="66890" y="717625"/>
                </a:moveTo>
                <a:lnTo>
                  <a:pt x="55548" y="702321"/>
                </a:lnTo>
                <a:lnTo>
                  <a:pt x="1003134" y="0"/>
                </a:lnTo>
                <a:lnTo>
                  <a:pt x="1014488" y="15303"/>
                </a:lnTo>
                <a:lnTo>
                  <a:pt x="66890" y="717625"/>
                </a:lnTo>
                <a:close/>
              </a:path>
              <a:path w="1014729" h="755650">
                <a:moveTo>
                  <a:pt x="0" y="755345"/>
                </a:moveTo>
                <a:lnTo>
                  <a:pt x="38531" y="679361"/>
                </a:lnTo>
                <a:lnTo>
                  <a:pt x="55548" y="702321"/>
                </a:lnTo>
                <a:lnTo>
                  <a:pt x="40246" y="713663"/>
                </a:lnTo>
                <a:lnTo>
                  <a:pt x="51587" y="728967"/>
                </a:lnTo>
                <a:lnTo>
                  <a:pt x="75296" y="728967"/>
                </a:lnTo>
                <a:lnTo>
                  <a:pt x="83908" y="740587"/>
                </a:lnTo>
                <a:lnTo>
                  <a:pt x="0" y="755345"/>
                </a:lnTo>
                <a:close/>
              </a:path>
              <a:path w="1014729" h="755650">
                <a:moveTo>
                  <a:pt x="51587" y="728967"/>
                </a:moveTo>
                <a:lnTo>
                  <a:pt x="40246" y="713663"/>
                </a:lnTo>
                <a:lnTo>
                  <a:pt x="55548" y="702321"/>
                </a:lnTo>
                <a:lnTo>
                  <a:pt x="66890" y="717625"/>
                </a:lnTo>
                <a:lnTo>
                  <a:pt x="51587" y="728967"/>
                </a:lnTo>
                <a:close/>
              </a:path>
              <a:path w="1014729" h="755650">
                <a:moveTo>
                  <a:pt x="75296" y="728967"/>
                </a:moveTo>
                <a:lnTo>
                  <a:pt x="51587" y="728967"/>
                </a:lnTo>
                <a:lnTo>
                  <a:pt x="66890" y="717625"/>
                </a:lnTo>
                <a:lnTo>
                  <a:pt x="75296" y="7289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27138" y="1983905"/>
            <a:ext cx="8547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2738" sz="4200" spc="-7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32738" sz="4200" spc="-7" i="1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baseline="-32738" sz="4200" spc="127" i="1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45" i="1">
                <a:solidFill>
                  <a:srgbClr val="FF0000"/>
                </a:solidFill>
                <a:latin typeface="Cambria Math"/>
                <a:cs typeface="Cambria Math"/>
              </a:rPr>
              <a:t>Δx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82127" y="2457551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 h="0">
                <a:moveTo>
                  <a:pt x="0" y="0"/>
                </a:moveTo>
                <a:lnTo>
                  <a:pt x="286384" y="0"/>
                </a:lnTo>
              </a:path>
            </a:pathLst>
          </a:custGeom>
          <a:ln w="23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86572" y="2470950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FF0000"/>
                </a:solidFill>
                <a:latin typeface="Cambria Math"/>
                <a:cs typeface="Cambria Math"/>
              </a:rPr>
              <a:t>Δ</a:t>
            </a:r>
            <a:r>
              <a:rPr dirty="0" sz="2000" spc="110" i="1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5213" y="3426840"/>
            <a:ext cx="595630" cy="2428240"/>
          </a:xfrm>
          <a:custGeom>
            <a:avLst/>
            <a:gdLst/>
            <a:ahLst/>
            <a:cxnLst/>
            <a:rect l="l" t="t" r="r" b="b"/>
            <a:pathLst>
              <a:path w="595629" h="2428240">
                <a:moveTo>
                  <a:pt x="46377" y="2355817"/>
                </a:moveTo>
                <a:lnTo>
                  <a:pt x="27823" y="2351486"/>
                </a:lnTo>
                <a:lnTo>
                  <a:pt x="576503" y="0"/>
                </a:lnTo>
                <a:lnTo>
                  <a:pt x="595045" y="4318"/>
                </a:lnTo>
                <a:lnTo>
                  <a:pt x="46377" y="2355817"/>
                </a:lnTo>
                <a:close/>
              </a:path>
              <a:path w="595629" h="2428240">
                <a:moveTo>
                  <a:pt x="19786" y="2427859"/>
                </a:moveTo>
                <a:lnTo>
                  <a:pt x="0" y="2344991"/>
                </a:lnTo>
                <a:lnTo>
                  <a:pt x="27823" y="2351486"/>
                </a:lnTo>
                <a:lnTo>
                  <a:pt x="23494" y="2370035"/>
                </a:lnTo>
                <a:lnTo>
                  <a:pt x="42049" y="2374366"/>
                </a:lnTo>
                <a:lnTo>
                  <a:pt x="64199" y="2374366"/>
                </a:lnTo>
                <a:lnTo>
                  <a:pt x="19786" y="2427859"/>
                </a:lnTo>
                <a:close/>
              </a:path>
              <a:path w="595629" h="2428240">
                <a:moveTo>
                  <a:pt x="42049" y="2374366"/>
                </a:moveTo>
                <a:lnTo>
                  <a:pt x="23494" y="2370035"/>
                </a:lnTo>
                <a:lnTo>
                  <a:pt x="27823" y="2351486"/>
                </a:lnTo>
                <a:lnTo>
                  <a:pt x="46377" y="2355817"/>
                </a:lnTo>
                <a:lnTo>
                  <a:pt x="42049" y="2374366"/>
                </a:lnTo>
                <a:close/>
              </a:path>
              <a:path w="595629" h="2428240">
                <a:moveTo>
                  <a:pt x="64199" y="2374366"/>
                </a:moveTo>
                <a:lnTo>
                  <a:pt x="42049" y="2374366"/>
                </a:lnTo>
                <a:lnTo>
                  <a:pt x="46377" y="2355817"/>
                </a:lnTo>
                <a:lnTo>
                  <a:pt x="74206" y="2362314"/>
                </a:lnTo>
                <a:lnTo>
                  <a:pt x="64199" y="23743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633" y="1117498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Times New Roman"/>
                <a:cs typeface="Times New Roman"/>
              </a:rPr>
              <a:t>2.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华文楷体"/>
                <a:cs typeface="华文楷体"/>
              </a:rPr>
              <a:t>测量示</a:t>
            </a:r>
            <a:r>
              <a:rPr dirty="0" sz="3200" spc="5">
                <a:latin typeface="华文楷体"/>
                <a:cs typeface="华文楷体"/>
              </a:rPr>
              <a:t>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1907" y="1778507"/>
            <a:ext cx="7889748" cy="964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0923" y="3535679"/>
            <a:ext cx="7059168" cy="2145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0923" y="3535679"/>
            <a:ext cx="7059168" cy="1412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0923" y="3535679"/>
            <a:ext cx="7059168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0347" y="4242231"/>
            <a:ext cx="5982335" cy="372110"/>
          </a:xfrm>
          <a:custGeom>
            <a:avLst/>
            <a:gdLst/>
            <a:ahLst/>
            <a:cxnLst/>
            <a:rect l="l" t="t" r="r" b="b"/>
            <a:pathLst>
              <a:path w="5982334" h="372110">
                <a:moveTo>
                  <a:pt x="5982055" y="371754"/>
                </a:moveTo>
                <a:lnTo>
                  <a:pt x="0" y="371754"/>
                </a:lnTo>
                <a:lnTo>
                  <a:pt x="0" y="0"/>
                </a:lnTo>
                <a:lnTo>
                  <a:pt x="5982055" y="0"/>
                </a:lnTo>
                <a:lnTo>
                  <a:pt x="598205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46354"/>
                </a:lnTo>
                <a:lnTo>
                  <a:pt x="12700" y="346354"/>
                </a:lnTo>
                <a:lnTo>
                  <a:pt x="25400" y="359054"/>
                </a:lnTo>
                <a:lnTo>
                  <a:pt x="5982055" y="359054"/>
                </a:lnTo>
                <a:lnTo>
                  <a:pt x="5982055" y="371754"/>
                </a:lnTo>
                <a:close/>
              </a:path>
              <a:path w="5982334" h="37211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5982334" h="372110">
                <a:moveTo>
                  <a:pt x="595665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5956655" y="12700"/>
                </a:lnTo>
                <a:lnTo>
                  <a:pt x="5956655" y="25400"/>
                </a:lnTo>
                <a:close/>
              </a:path>
              <a:path w="5982334" h="372110">
                <a:moveTo>
                  <a:pt x="5956655" y="359054"/>
                </a:moveTo>
                <a:lnTo>
                  <a:pt x="5956655" y="12700"/>
                </a:lnTo>
                <a:lnTo>
                  <a:pt x="5969355" y="25400"/>
                </a:lnTo>
                <a:lnTo>
                  <a:pt x="5982055" y="25400"/>
                </a:lnTo>
                <a:lnTo>
                  <a:pt x="5982055" y="346354"/>
                </a:lnTo>
                <a:lnTo>
                  <a:pt x="5969355" y="346354"/>
                </a:lnTo>
                <a:lnTo>
                  <a:pt x="5956655" y="359054"/>
                </a:lnTo>
                <a:close/>
              </a:path>
              <a:path w="5982334" h="372110">
                <a:moveTo>
                  <a:pt x="5982055" y="25400"/>
                </a:moveTo>
                <a:lnTo>
                  <a:pt x="5969355" y="25400"/>
                </a:lnTo>
                <a:lnTo>
                  <a:pt x="5956655" y="12700"/>
                </a:lnTo>
                <a:lnTo>
                  <a:pt x="5982055" y="12700"/>
                </a:lnTo>
                <a:lnTo>
                  <a:pt x="5982055" y="25400"/>
                </a:lnTo>
                <a:close/>
              </a:path>
              <a:path w="5982334" h="372110">
                <a:moveTo>
                  <a:pt x="25400" y="359054"/>
                </a:moveTo>
                <a:lnTo>
                  <a:pt x="12700" y="346354"/>
                </a:lnTo>
                <a:lnTo>
                  <a:pt x="25400" y="346354"/>
                </a:lnTo>
                <a:lnTo>
                  <a:pt x="25400" y="359054"/>
                </a:lnTo>
                <a:close/>
              </a:path>
              <a:path w="5982334" h="372110">
                <a:moveTo>
                  <a:pt x="5956655" y="359054"/>
                </a:moveTo>
                <a:lnTo>
                  <a:pt x="25400" y="359054"/>
                </a:lnTo>
                <a:lnTo>
                  <a:pt x="25400" y="346354"/>
                </a:lnTo>
                <a:lnTo>
                  <a:pt x="5956655" y="346354"/>
                </a:lnTo>
                <a:lnTo>
                  <a:pt x="5956655" y="359054"/>
                </a:lnTo>
                <a:close/>
              </a:path>
              <a:path w="5982334" h="372110">
                <a:moveTo>
                  <a:pt x="5982055" y="359054"/>
                </a:moveTo>
                <a:lnTo>
                  <a:pt x="5956655" y="359054"/>
                </a:lnTo>
                <a:lnTo>
                  <a:pt x="5969355" y="346354"/>
                </a:lnTo>
                <a:lnTo>
                  <a:pt x="5982055" y="346354"/>
                </a:lnTo>
                <a:lnTo>
                  <a:pt x="5982055" y="359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42961" y="3073145"/>
            <a:ext cx="1492885" cy="394970"/>
          </a:xfrm>
          <a:custGeom>
            <a:avLst/>
            <a:gdLst/>
            <a:ahLst/>
            <a:cxnLst/>
            <a:rect l="l" t="t" r="r" b="b"/>
            <a:pathLst>
              <a:path w="1492884" h="394970">
                <a:moveTo>
                  <a:pt x="1479765" y="394741"/>
                </a:moveTo>
                <a:lnTo>
                  <a:pt x="12700" y="394741"/>
                </a:lnTo>
                <a:lnTo>
                  <a:pt x="10223" y="394500"/>
                </a:lnTo>
                <a:lnTo>
                  <a:pt x="0" y="382041"/>
                </a:lnTo>
                <a:lnTo>
                  <a:pt x="0" y="12699"/>
                </a:lnTo>
                <a:lnTo>
                  <a:pt x="12700" y="0"/>
                </a:lnTo>
                <a:lnTo>
                  <a:pt x="1479765" y="0"/>
                </a:lnTo>
                <a:lnTo>
                  <a:pt x="1492465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369341"/>
                </a:lnTo>
                <a:lnTo>
                  <a:pt x="12700" y="369341"/>
                </a:lnTo>
                <a:lnTo>
                  <a:pt x="25400" y="382041"/>
                </a:lnTo>
                <a:lnTo>
                  <a:pt x="1492465" y="382041"/>
                </a:lnTo>
                <a:lnTo>
                  <a:pt x="1492224" y="384517"/>
                </a:lnTo>
                <a:lnTo>
                  <a:pt x="1482242" y="394500"/>
                </a:lnTo>
                <a:lnTo>
                  <a:pt x="1479765" y="394741"/>
                </a:lnTo>
                <a:close/>
              </a:path>
              <a:path w="1492884" h="394970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1492884" h="394970">
                <a:moveTo>
                  <a:pt x="1467065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1467065" y="12699"/>
                </a:lnTo>
                <a:lnTo>
                  <a:pt x="1467065" y="25399"/>
                </a:lnTo>
                <a:close/>
              </a:path>
              <a:path w="1492884" h="394970">
                <a:moveTo>
                  <a:pt x="1467065" y="382041"/>
                </a:moveTo>
                <a:lnTo>
                  <a:pt x="1467065" y="12699"/>
                </a:lnTo>
                <a:lnTo>
                  <a:pt x="1479765" y="25399"/>
                </a:lnTo>
                <a:lnTo>
                  <a:pt x="1492465" y="25399"/>
                </a:lnTo>
                <a:lnTo>
                  <a:pt x="1492465" y="369341"/>
                </a:lnTo>
                <a:lnTo>
                  <a:pt x="1479765" y="369341"/>
                </a:lnTo>
                <a:lnTo>
                  <a:pt x="1467065" y="382041"/>
                </a:lnTo>
                <a:close/>
              </a:path>
              <a:path w="1492884" h="394970">
                <a:moveTo>
                  <a:pt x="1492465" y="25399"/>
                </a:moveTo>
                <a:lnTo>
                  <a:pt x="1479765" y="25399"/>
                </a:lnTo>
                <a:lnTo>
                  <a:pt x="1467065" y="12699"/>
                </a:lnTo>
                <a:lnTo>
                  <a:pt x="1492465" y="12699"/>
                </a:lnTo>
                <a:lnTo>
                  <a:pt x="1492465" y="25399"/>
                </a:lnTo>
                <a:close/>
              </a:path>
              <a:path w="1492884" h="394970">
                <a:moveTo>
                  <a:pt x="25400" y="382041"/>
                </a:moveTo>
                <a:lnTo>
                  <a:pt x="12700" y="369341"/>
                </a:lnTo>
                <a:lnTo>
                  <a:pt x="25400" y="369341"/>
                </a:lnTo>
                <a:lnTo>
                  <a:pt x="25400" y="382041"/>
                </a:lnTo>
                <a:close/>
              </a:path>
              <a:path w="1492884" h="394970">
                <a:moveTo>
                  <a:pt x="1467065" y="382041"/>
                </a:moveTo>
                <a:lnTo>
                  <a:pt x="25400" y="382041"/>
                </a:lnTo>
                <a:lnTo>
                  <a:pt x="25400" y="369341"/>
                </a:lnTo>
                <a:lnTo>
                  <a:pt x="1467065" y="369341"/>
                </a:lnTo>
                <a:lnTo>
                  <a:pt x="1467065" y="382041"/>
                </a:lnTo>
                <a:close/>
              </a:path>
              <a:path w="1492884" h="394970">
                <a:moveTo>
                  <a:pt x="1492465" y="382041"/>
                </a:moveTo>
                <a:lnTo>
                  <a:pt x="1467065" y="382041"/>
                </a:lnTo>
                <a:lnTo>
                  <a:pt x="1479765" y="369341"/>
                </a:lnTo>
                <a:lnTo>
                  <a:pt x="1492465" y="369341"/>
                </a:lnTo>
                <a:lnTo>
                  <a:pt x="1492465" y="3820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34401" y="3106165"/>
            <a:ext cx="1291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黑体"/>
                <a:cs typeface="黑体"/>
              </a:rPr>
              <a:t>估读到</a:t>
            </a:r>
            <a:r>
              <a:rPr dirty="0" sz="1800" b="1">
                <a:solidFill>
                  <a:srgbClr val="FF0000"/>
                </a:solidFill>
                <a:latin typeface="黑体"/>
                <a:cs typeface="黑体"/>
              </a:rPr>
              <a:t>0.1m</a:t>
            </a:r>
            <a:r>
              <a:rPr dirty="0" sz="1800" spc="-10" b="1">
                <a:solidFill>
                  <a:srgbClr val="FF0000"/>
                </a:solidFill>
                <a:latin typeface="黑体"/>
                <a:cs typeface="黑体"/>
              </a:rPr>
              <a:t>m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47571" y="3427514"/>
            <a:ext cx="323850" cy="1000760"/>
          </a:xfrm>
          <a:custGeom>
            <a:avLst/>
            <a:gdLst/>
            <a:ahLst/>
            <a:cxnLst/>
            <a:rect l="l" t="t" r="r" b="b"/>
            <a:pathLst>
              <a:path w="323850" h="1000760">
                <a:moveTo>
                  <a:pt x="48696" y="931167"/>
                </a:moveTo>
                <a:lnTo>
                  <a:pt x="24352" y="923934"/>
                </a:lnTo>
                <a:lnTo>
                  <a:pt x="298970" y="0"/>
                </a:lnTo>
                <a:lnTo>
                  <a:pt x="323329" y="7238"/>
                </a:lnTo>
                <a:lnTo>
                  <a:pt x="48696" y="931167"/>
                </a:lnTo>
                <a:close/>
              </a:path>
              <a:path w="323850" h="1000760">
                <a:moveTo>
                  <a:pt x="14820" y="1000594"/>
                </a:moveTo>
                <a:lnTo>
                  <a:pt x="0" y="916698"/>
                </a:lnTo>
                <a:lnTo>
                  <a:pt x="24352" y="923934"/>
                </a:lnTo>
                <a:lnTo>
                  <a:pt x="18923" y="942200"/>
                </a:lnTo>
                <a:lnTo>
                  <a:pt x="43268" y="949426"/>
                </a:lnTo>
                <a:lnTo>
                  <a:pt x="62729" y="949426"/>
                </a:lnTo>
                <a:lnTo>
                  <a:pt x="14820" y="1000594"/>
                </a:lnTo>
                <a:close/>
              </a:path>
              <a:path w="323850" h="1000760">
                <a:moveTo>
                  <a:pt x="43268" y="949426"/>
                </a:moveTo>
                <a:lnTo>
                  <a:pt x="18923" y="942200"/>
                </a:lnTo>
                <a:lnTo>
                  <a:pt x="24352" y="923934"/>
                </a:lnTo>
                <a:lnTo>
                  <a:pt x="48696" y="931167"/>
                </a:lnTo>
                <a:lnTo>
                  <a:pt x="43268" y="949426"/>
                </a:lnTo>
                <a:close/>
              </a:path>
              <a:path w="323850" h="1000760">
                <a:moveTo>
                  <a:pt x="62729" y="949426"/>
                </a:moveTo>
                <a:lnTo>
                  <a:pt x="43268" y="949426"/>
                </a:lnTo>
                <a:lnTo>
                  <a:pt x="48696" y="931167"/>
                </a:lnTo>
                <a:lnTo>
                  <a:pt x="73050" y="938403"/>
                </a:lnTo>
                <a:lnTo>
                  <a:pt x="62729" y="949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0347" y="5237035"/>
            <a:ext cx="5373370" cy="353060"/>
          </a:xfrm>
          <a:custGeom>
            <a:avLst/>
            <a:gdLst/>
            <a:ahLst/>
            <a:cxnLst/>
            <a:rect l="l" t="t" r="r" b="b"/>
            <a:pathLst>
              <a:path w="5373370" h="353060">
                <a:moveTo>
                  <a:pt x="5373243" y="352780"/>
                </a:moveTo>
                <a:lnTo>
                  <a:pt x="0" y="352780"/>
                </a:lnTo>
                <a:lnTo>
                  <a:pt x="0" y="0"/>
                </a:lnTo>
                <a:lnTo>
                  <a:pt x="5373243" y="0"/>
                </a:lnTo>
                <a:lnTo>
                  <a:pt x="5373243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27380"/>
                </a:lnTo>
                <a:lnTo>
                  <a:pt x="12700" y="327380"/>
                </a:lnTo>
                <a:lnTo>
                  <a:pt x="25400" y="340080"/>
                </a:lnTo>
                <a:lnTo>
                  <a:pt x="5373243" y="340080"/>
                </a:lnTo>
                <a:lnTo>
                  <a:pt x="5373243" y="352780"/>
                </a:lnTo>
                <a:close/>
              </a:path>
              <a:path w="5373370" h="35306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5373370" h="353060">
                <a:moveTo>
                  <a:pt x="5347843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5347843" y="12700"/>
                </a:lnTo>
                <a:lnTo>
                  <a:pt x="5347843" y="25400"/>
                </a:lnTo>
                <a:close/>
              </a:path>
              <a:path w="5373370" h="353060">
                <a:moveTo>
                  <a:pt x="5347843" y="340080"/>
                </a:moveTo>
                <a:lnTo>
                  <a:pt x="5347843" y="12700"/>
                </a:lnTo>
                <a:lnTo>
                  <a:pt x="5360543" y="25400"/>
                </a:lnTo>
                <a:lnTo>
                  <a:pt x="5373243" y="25400"/>
                </a:lnTo>
                <a:lnTo>
                  <a:pt x="5373243" y="327380"/>
                </a:lnTo>
                <a:lnTo>
                  <a:pt x="5360543" y="327380"/>
                </a:lnTo>
                <a:lnTo>
                  <a:pt x="5347843" y="340080"/>
                </a:lnTo>
                <a:close/>
              </a:path>
              <a:path w="5373370" h="353060">
                <a:moveTo>
                  <a:pt x="5373243" y="25400"/>
                </a:moveTo>
                <a:lnTo>
                  <a:pt x="5360543" y="25400"/>
                </a:lnTo>
                <a:lnTo>
                  <a:pt x="5347843" y="12700"/>
                </a:lnTo>
                <a:lnTo>
                  <a:pt x="5373243" y="12700"/>
                </a:lnTo>
                <a:lnTo>
                  <a:pt x="5373243" y="25400"/>
                </a:lnTo>
                <a:close/>
              </a:path>
              <a:path w="5373370" h="353060">
                <a:moveTo>
                  <a:pt x="25400" y="340080"/>
                </a:moveTo>
                <a:lnTo>
                  <a:pt x="12700" y="327380"/>
                </a:lnTo>
                <a:lnTo>
                  <a:pt x="25400" y="327380"/>
                </a:lnTo>
                <a:lnTo>
                  <a:pt x="25400" y="340080"/>
                </a:lnTo>
                <a:close/>
              </a:path>
              <a:path w="5373370" h="353060">
                <a:moveTo>
                  <a:pt x="5347843" y="340080"/>
                </a:moveTo>
                <a:lnTo>
                  <a:pt x="25400" y="340080"/>
                </a:lnTo>
                <a:lnTo>
                  <a:pt x="25400" y="327380"/>
                </a:lnTo>
                <a:lnTo>
                  <a:pt x="5347843" y="327380"/>
                </a:lnTo>
                <a:lnTo>
                  <a:pt x="5347843" y="340080"/>
                </a:lnTo>
                <a:close/>
              </a:path>
              <a:path w="5373370" h="353060">
                <a:moveTo>
                  <a:pt x="5373243" y="340080"/>
                </a:moveTo>
                <a:lnTo>
                  <a:pt x="5347843" y="340080"/>
                </a:lnTo>
                <a:lnTo>
                  <a:pt x="5360543" y="327380"/>
                </a:lnTo>
                <a:lnTo>
                  <a:pt x="5373243" y="327380"/>
                </a:lnTo>
                <a:lnTo>
                  <a:pt x="5373243" y="3400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8074" y="5774435"/>
            <a:ext cx="1952625" cy="394970"/>
          </a:xfrm>
          <a:custGeom>
            <a:avLst/>
            <a:gdLst/>
            <a:ahLst/>
            <a:cxnLst/>
            <a:rect l="l" t="t" r="r" b="b"/>
            <a:pathLst>
              <a:path w="1952625" h="394970">
                <a:moveTo>
                  <a:pt x="1939836" y="394728"/>
                </a:moveTo>
                <a:lnTo>
                  <a:pt x="12700" y="394728"/>
                </a:lnTo>
                <a:lnTo>
                  <a:pt x="10223" y="394487"/>
                </a:lnTo>
                <a:lnTo>
                  <a:pt x="0" y="382028"/>
                </a:lnTo>
                <a:lnTo>
                  <a:pt x="0" y="12700"/>
                </a:lnTo>
                <a:lnTo>
                  <a:pt x="12700" y="0"/>
                </a:lnTo>
                <a:lnTo>
                  <a:pt x="1939836" y="0"/>
                </a:lnTo>
                <a:lnTo>
                  <a:pt x="1952536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69328"/>
                </a:lnTo>
                <a:lnTo>
                  <a:pt x="12700" y="369328"/>
                </a:lnTo>
                <a:lnTo>
                  <a:pt x="25400" y="382028"/>
                </a:lnTo>
                <a:lnTo>
                  <a:pt x="1952536" y="382028"/>
                </a:lnTo>
                <a:lnTo>
                  <a:pt x="1952294" y="384505"/>
                </a:lnTo>
                <a:lnTo>
                  <a:pt x="1942312" y="394487"/>
                </a:lnTo>
                <a:lnTo>
                  <a:pt x="1939836" y="394728"/>
                </a:lnTo>
                <a:close/>
              </a:path>
              <a:path w="1952625" h="39497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952625" h="394970">
                <a:moveTo>
                  <a:pt x="1927136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927136" y="12700"/>
                </a:lnTo>
                <a:lnTo>
                  <a:pt x="1927136" y="25400"/>
                </a:lnTo>
                <a:close/>
              </a:path>
              <a:path w="1952625" h="394970">
                <a:moveTo>
                  <a:pt x="1927136" y="382028"/>
                </a:moveTo>
                <a:lnTo>
                  <a:pt x="1927136" y="12700"/>
                </a:lnTo>
                <a:lnTo>
                  <a:pt x="1939836" y="25400"/>
                </a:lnTo>
                <a:lnTo>
                  <a:pt x="1952536" y="25400"/>
                </a:lnTo>
                <a:lnTo>
                  <a:pt x="1952536" y="369328"/>
                </a:lnTo>
                <a:lnTo>
                  <a:pt x="1939836" y="369328"/>
                </a:lnTo>
                <a:lnTo>
                  <a:pt x="1927136" y="382028"/>
                </a:lnTo>
                <a:close/>
              </a:path>
              <a:path w="1952625" h="394970">
                <a:moveTo>
                  <a:pt x="1952536" y="25400"/>
                </a:moveTo>
                <a:lnTo>
                  <a:pt x="1939836" y="25400"/>
                </a:lnTo>
                <a:lnTo>
                  <a:pt x="1927136" y="12700"/>
                </a:lnTo>
                <a:lnTo>
                  <a:pt x="1952536" y="12700"/>
                </a:lnTo>
                <a:lnTo>
                  <a:pt x="1952536" y="25400"/>
                </a:lnTo>
                <a:close/>
              </a:path>
              <a:path w="1952625" h="394970">
                <a:moveTo>
                  <a:pt x="25400" y="382028"/>
                </a:moveTo>
                <a:lnTo>
                  <a:pt x="12700" y="369328"/>
                </a:lnTo>
                <a:lnTo>
                  <a:pt x="25400" y="369328"/>
                </a:lnTo>
                <a:lnTo>
                  <a:pt x="25400" y="382028"/>
                </a:lnTo>
                <a:close/>
              </a:path>
              <a:path w="1952625" h="394970">
                <a:moveTo>
                  <a:pt x="1927136" y="382028"/>
                </a:moveTo>
                <a:lnTo>
                  <a:pt x="25400" y="382028"/>
                </a:lnTo>
                <a:lnTo>
                  <a:pt x="25400" y="369328"/>
                </a:lnTo>
                <a:lnTo>
                  <a:pt x="1927136" y="369328"/>
                </a:lnTo>
                <a:lnTo>
                  <a:pt x="1927136" y="382028"/>
                </a:lnTo>
                <a:close/>
              </a:path>
              <a:path w="1952625" h="394970">
                <a:moveTo>
                  <a:pt x="1952536" y="382028"/>
                </a:moveTo>
                <a:lnTo>
                  <a:pt x="1927136" y="382028"/>
                </a:lnTo>
                <a:lnTo>
                  <a:pt x="1939836" y="369328"/>
                </a:lnTo>
                <a:lnTo>
                  <a:pt x="1952536" y="369328"/>
                </a:lnTo>
                <a:lnTo>
                  <a:pt x="1952536" y="3820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29514" y="5807455"/>
            <a:ext cx="17487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黑体"/>
                <a:cs typeface="黑体"/>
              </a:rPr>
              <a:t>保留</a:t>
            </a:r>
            <a:r>
              <a:rPr dirty="0" sz="1800" b="1">
                <a:solidFill>
                  <a:srgbClr val="FF0000"/>
                </a:solidFill>
                <a:latin typeface="黑体"/>
                <a:cs typeface="黑体"/>
              </a:rPr>
              <a:t>2</a:t>
            </a:r>
            <a:r>
              <a:rPr dirty="0" sz="1800" b="1">
                <a:solidFill>
                  <a:srgbClr val="FF0000"/>
                </a:solidFill>
                <a:latin typeface="黑体"/>
                <a:cs typeface="黑体"/>
              </a:rPr>
              <a:t>位有效数</a:t>
            </a:r>
            <a:r>
              <a:rPr dirty="0" sz="1800" spc="-10" b="1">
                <a:solidFill>
                  <a:srgbClr val="FF0000"/>
                </a:solidFill>
                <a:latin typeface="黑体"/>
                <a:cs typeface="黑体"/>
              </a:rPr>
              <a:t>字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6403" y="5485676"/>
            <a:ext cx="167005" cy="398145"/>
          </a:xfrm>
          <a:custGeom>
            <a:avLst/>
            <a:gdLst/>
            <a:ahLst/>
            <a:cxnLst/>
            <a:rect l="l" t="t" r="r" b="b"/>
            <a:pathLst>
              <a:path w="167004" h="398145">
                <a:moveTo>
                  <a:pt x="0" y="84683"/>
                </a:moveTo>
                <a:lnTo>
                  <a:pt x="9258" y="0"/>
                </a:lnTo>
                <a:lnTo>
                  <a:pt x="61790" y="49174"/>
                </a:lnTo>
                <a:lnTo>
                  <a:pt x="41021" y="49174"/>
                </a:lnTo>
                <a:lnTo>
                  <a:pt x="17195" y="58000"/>
                </a:lnTo>
                <a:lnTo>
                  <a:pt x="23812" y="75862"/>
                </a:lnTo>
                <a:lnTo>
                  <a:pt x="0" y="84683"/>
                </a:lnTo>
                <a:close/>
              </a:path>
              <a:path w="167004" h="398145">
                <a:moveTo>
                  <a:pt x="23812" y="75862"/>
                </a:moveTo>
                <a:lnTo>
                  <a:pt x="17195" y="58000"/>
                </a:lnTo>
                <a:lnTo>
                  <a:pt x="41021" y="49174"/>
                </a:lnTo>
                <a:lnTo>
                  <a:pt x="47637" y="67037"/>
                </a:lnTo>
                <a:lnTo>
                  <a:pt x="23812" y="75862"/>
                </a:lnTo>
                <a:close/>
              </a:path>
              <a:path w="167004" h="398145">
                <a:moveTo>
                  <a:pt x="47637" y="67037"/>
                </a:moveTo>
                <a:lnTo>
                  <a:pt x="41021" y="49174"/>
                </a:lnTo>
                <a:lnTo>
                  <a:pt x="61790" y="49174"/>
                </a:lnTo>
                <a:lnTo>
                  <a:pt x="71450" y="58216"/>
                </a:lnTo>
                <a:lnTo>
                  <a:pt x="47637" y="67037"/>
                </a:lnTo>
                <a:close/>
              </a:path>
              <a:path w="167004" h="398145">
                <a:moveTo>
                  <a:pt x="143116" y="397929"/>
                </a:moveTo>
                <a:lnTo>
                  <a:pt x="23812" y="75862"/>
                </a:lnTo>
                <a:lnTo>
                  <a:pt x="47637" y="67037"/>
                </a:lnTo>
                <a:lnTo>
                  <a:pt x="166928" y="389102"/>
                </a:lnTo>
                <a:lnTo>
                  <a:pt x="143116" y="3979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736" y="170440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1191" y="1055496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四、数据分析</a:t>
            </a:r>
          </a:p>
        </p:txBody>
      </p:sp>
      <p:sp>
        <p:nvSpPr>
          <p:cNvPr id="4" name="object 4"/>
          <p:cNvSpPr/>
          <p:nvPr/>
        </p:nvSpPr>
        <p:spPr>
          <a:xfrm>
            <a:off x="2866644" y="143408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6288" y="1658111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25320" y="2023986"/>
          <a:ext cx="8347709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420"/>
                <a:gridCol w="890905"/>
                <a:gridCol w="890905"/>
                <a:gridCol w="890905"/>
                <a:gridCol w="890905"/>
                <a:gridCol w="890904"/>
                <a:gridCol w="890904"/>
                <a:gridCol w="890904"/>
                <a:gridCol w="890904"/>
              </a:tblGrid>
              <a:tr h="553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t/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baseline="4166" sz="3000" spc="-7" i="1">
                          <a:latin typeface="Book Antiqua"/>
                          <a:cs typeface="Book Antiqua"/>
                        </a:rPr>
                        <a:t>v/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(m·s</a:t>
                      </a:r>
                      <a:r>
                        <a:rPr dirty="0" baseline="17094" sz="1950" spc="-7">
                          <a:latin typeface="等线"/>
                          <a:cs typeface="等线"/>
                        </a:rPr>
                        <a:t>－</a:t>
                      </a:r>
                      <a:r>
                        <a:rPr dirty="0" baseline="14957" sz="1950" spc="-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0.37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2363" y="3880929"/>
            <a:ext cx="6120765" cy="220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小车速度随时间的变化有什么规律？</a:t>
            </a:r>
            <a:endParaRPr sz="2400">
              <a:latin typeface="黑体"/>
              <a:cs typeface="黑体"/>
            </a:endParaRPr>
          </a:p>
          <a:p>
            <a:pPr marL="600710">
              <a:lnSpc>
                <a:spcPct val="100000"/>
              </a:lnSpc>
              <a:spcBef>
                <a:spcPts val="1864"/>
              </a:spcBef>
            </a:pP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小车速度逐渐变大，做加速运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动</a:t>
            </a:r>
            <a:endParaRPr sz="2400">
              <a:latin typeface="楷体"/>
              <a:cs typeface="楷体"/>
            </a:endParaRPr>
          </a:p>
          <a:p>
            <a:pPr marL="241300" indent="-228600">
              <a:lnSpc>
                <a:spcPct val="100000"/>
              </a:lnSpc>
              <a:spcBef>
                <a:spcPts val="203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dirty="0" sz="2200">
                <a:latin typeface="黑体"/>
                <a:cs typeface="黑体"/>
              </a:rPr>
              <a:t>如何形象地看出小车速度随时间变化的规律呢</a:t>
            </a:r>
            <a:r>
              <a:rPr dirty="0" sz="2200" spc="-5">
                <a:latin typeface="黑体"/>
                <a:cs typeface="黑体"/>
              </a:rPr>
              <a:t>？</a:t>
            </a:r>
            <a:endParaRPr sz="2200">
              <a:latin typeface="黑体"/>
              <a:cs typeface="黑体"/>
            </a:endParaRPr>
          </a:p>
          <a:p>
            <a:pPr marL="579120">
              <a:lnSpc>
                <a:spcPct val="100000"/>
              </a:lnSpc>
              <a:spcBef>
                <a:spcPts val="1945"/>
              </a:spcBef>
            </a:pP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可以绘制小车运动的</a:t>
            </a:r>
            <a:r>
              <a:rPr dirty="0" sz="2400" spc="-5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-t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图像来分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析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7588" y="2622804"/>
            <a:ext cx="3493008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4671" y="2809163"/>
            <a:ext cx="2794635" cy="1774825"/>
          </a:xfrm>
          <a:custGeom>
            <a:avLst/>
            <a:gdLst/>
            <a:ahLst/>
            <a:cxnLst/>
            <a:rect l="l" t="t" r="r" b="b"/>
            <a:pathLst>
              <a:path w="2794635" h="1774825">
                <a:moveTo>
                  <a:pt x="13550" y="1774698"/>
                </a:moveTo>
                <a:lnTo>
                  <a:pt x="0" y="1753209"/>
                </a:lnTo>
                <a:lnTo>
                  <a:pt x="2780703" y="0"/>
                </a:lnTo>
                <a:lnTo>
                  <a:pt x="2794254" y="21488"/>
                </a:lnTo>
                <a:lnTo>
                  <a:pt x="13550" y="1774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5713" y="1268908"/>
            <a:ext cx="10083800" cy="399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900"/>
              </a:lnSpc>
              <a:spcBef>
                <a:spcPts val="95"/>
              </a:spcBef>
            </a:pPr>
            <a:r>
              <a:rPr dirty="0" sz="2400">
                <a:latin typeface="黑体"/>
                <a:cs typeface="黑体"/>
              </a:rPr>
              <a:t>取该纸带的实验数据，在坐标纸上建立坐标系，选取合适的坐标轴刻度，描 出数据点，如图所示。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5954395" marR="1155700" indent="-228600">
              <a:lnSpc>
                <a:spcPct val="127299"/>
              </a:lnSpc>
              <a:buFont typeface="Wingdings"/>
              <a:buChar char=""/>
              <a:tabLst>
                <a:tab pos="6121400" algn="l"/>
                <a:tab pos="6122035" algn="l"/>
              </a:tabLst>
            </a:pPr>
            <a:r>
              <a:rPr dirty="0" sz="2400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图像的数据点基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本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分布在一条直线上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6068695" marR="1253490" indent="-342900">
              <a:lnSpc>
                <a:spcPct val="129900"/>
              </a:lnSpc>
              <a:spcBef>
                <a:spcPts val="2490"/>
              </a:spcBef>
              <a:buFont typeface="Wingdings"/>
              <a:buChar char=""/>
              <a:tabLst>
                <a:tab pos="6069330" algn="l"/>
              </a:tabLst>
            </a:pP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物体运动的加速度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保 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持不变，小车的速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度 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随时间均匀变化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144" y="2569464"/>
            <a:ext cx="3291839" cy="25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45857" y="1529080"/>
            <a:ext cx="74193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>
                <a:latin typeface="黑体"/>
                <a:cs typeface="黑体"/>
              </a:rPr>
              <a:t>以上图为例，你能求出小车运动的加速度吗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467" y="4485043"/>
            <a:ext cx="10236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 0.60</a:t>
            </a:r>
            <a:r>
              <a:rPr dirty="0" sz="1800" spc="-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0126" y="4424032"/>
            <a:ext cx="1970405" cy="80645"/>
          </a:xfrm>
          <a:custGeom>
            <a:avLst/>
            <a:gdLst/>
            <a:ahLst/>
            <a:cxnLst/>
            <a:rect l="l" t="t" r="r" b="b"/>
            <a:pathLst>
              <a:path w="1970404" h="80645">
                <a:moveTo>
                  <a:pt x="1893862" y="76200"/>
                </a:moveTo>
                <a:lnTo>
                  <a:pt x="1922372" y="47556"/>
                </a:lnTo>
                <a:lnTo>
                  <a:pt x="1941423" y="47510"/>
                </a:lnTo>
                <a:lnTo>
                  <a:pt x="1941372" y="28460"/>
                </a:lnTo>
                <a:lnTo>
                  <a:pt x="1922278" y="28460"/>
                </a:lnTo>
                <a:lnTo>
                  <a:pt x="1893684" y="0"/>
                </a:lnTo>
                <a:lnTo>
                  <a:pt x="1950939" y="28460"/>
                </a:lnTo>
                <a:lnTo>
                  <a:pt x="1941372" y="28460"/>
                </a:lnTo>
                <a:lnTo>
                  <a:pt x="1951030" y="28506"/>
                </a:lnTo>
                <a:lnTo>
                  <a:pt x="1969973" y="37922"/>
                </a:lnTo>
                <a:lnTo>
                  <a:pt x="1893862" y="76200"/>
                </a:lnTo>
                <a:close/>
              </a:path>
              <a:path w="1970404" h="80645">
                <a:moveTo>
                  <a:pt x="76301" y="80543"/>
                </a:moveTo>
                <a:lnTo>
                  <a:pt x="0" y="42621"/>
                </a:lnTo>
                <a:lnTo>
                  <a:pt x="76111" y="4343"/>
                </a:lnTo>
                <a:lnTo>
                  <a:pt x="47600" y="32987"/>
                </a:lnTo>
                <a:lnTo>
                  <a:pt x="28562" y="33032"/>
                </a:lnTo>
                <a:lnTo>
                  <a:pt x="28600" y="52082"/>
                </a:lnTo>
                <a:lnTo>
                  <a:pt x="47698" y="52082"/>
                </a:lnTo>
                <a:lnTo>
                  <a:pt x="76301" y="80543"/>
                </a:lnTo>
                <a:close/>
              </a:path>
              <a:path w="1970404" h="80645">
                <a:moveTo>
                  <a:pt x="1922372" y="47556"/>
                </a:moveTo>
                <a:lnTo>
                  <a:pt x="1931873" y="38011"/>
                </a:lnTo>
                <a:lnTo>
                  <a:pt x="1922323" y="28506"/>
                </a:lnTo>
                <a:lnTo>
                  <a:pt x="1941372" y="28460"/>
                </a:lnTo>
                <a:lnTo>
                  <a:pt x="1941423" y="47510"/>
                </a:lnTo>
                <a:lnTo>
                  <a:pt x="1922372" y="47556"/>
                </a:lnTo>
                <a:close/>
              </a:path>
              <a:path w="1970404" h="80645">
                <a:moveTo>
                  <a:pt x="47652" y="52037"/>
                </a:moveTo>
                <a:lnTo>
                  <a:pt x="38100" y="42532"/>
                </a:lnTo>
                <a:lnTo>
                  <a:pt x="47600" y="32987"/>
                </a:lnTo>
                <a:lnTo>
                  <a:pt x="1922323" y="28506"/>
                </a:lnTo>
                <a:lnTo>
                  <a:pt x="1931873" y="38011"/>
                </a:lnTo>
                <a:lnTo>
                  <a:pt x="1922372" y="47556"/>
                </a:lnTo>
                <a:lnTo>
                  <a:pt x="47652" y="52037"/>
                </a:lnTo>
                <a:close/>
              </a:path>
              <a:path w="1970404" h="80645">
                <a:moveTo>
                  <a:pt x="28600" y="52082"/>
                </a:moveTo>
                <a:lnTo>
                  <a:pt x="28562" y="33032"/>
                </a:lnTo>
                <a:lnTo>
                  <a:pt x="47600" y="32987"/>
                </a:lnTo>
                <a:lnTo>
                  <a:pt x="38100" y="42532"/>
                </a:lnTo>
                <a:lnTo>
                  <a:pt x="47652" y="52037"/>
                </a:lnTo>
                <a:lnTo>
                  <a:pt x="28600" y="52082"/>
                </a:lnTo>
                <a:close/>
              </a:path>
              <a:path w="1970404" h="80645">
                <a:moveTo>
                  <a:pt x="47698" y="52082"/>
                </a:moveTo>
                <a:lnTo>
                  <a:pt x="28600" y="52082"/>
                </a:lnTo>
                <a:lnTo>
                  <a:pt x="47652" y="520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0" y="3211360"/>
            <a:ext cx="76200" cy="1242695"/>
          </a:xfrm>
          <a:custGeom>
            <a:avLst/>
            <a:gdLst/>
            <a:ahLst/>
            <a:cxnLst/>
            <a:rect l="l" t="t" r="r" b="b"/>
            <a:pathLst>
              <a:path w="76200" h="1242695">
                <a:moveTo>
                  <a:pt x="0" y="76200"/>
                </a:moveTo>
                <a:lnTo>
                  <a:pt x="38100" y="0"/>
                </a:lnTo>
                <a:lnTo>
                  <a:pt x="52387" y="28575"/>
                </a:lnTo>
                <a:lnTo>
                  <a:pt x="28575" y="28575"/>
                </a:lnTo>
                <a:lnTo>
                  <a:pt x="28575" y="47625"/>
                </a:lnTo>
                <a:lnTo>
                  <a:pt x="0" y="76200"/>
                </a:lnTo>
                <a:close/>
              </a:path>
              <a:path w="76200" h="1242695">
                <a:moveTo>
                  <a:pt x="28575" y="47625"/>
                </a:moveTo>
                <a:lnTo>
                  <a:pt x="28575" y="28575"/>
                </a:lnTo>
                <a:lnTo>
                  <a:pt x="47625" y="28575"/>
                </a:lnTo>
                <a:lnTo>
                  <a:pt x="47625" y="38100"/>
                </a:lnTo>
                <a:lnTo>
                  <a:pt x="38100" y="38100"/>
                </a:lnTo>
                <a:lnTo>
                  <a:pt x="28575" y="47625"/>
                </a:lnTo>
                <a:close/>
              </a:path>
              <a:path w="76200" h="1242695">
                <a:moveTo>
                  <a:pt x="76200" y="76200"/>
                </a:moveTo>
                <a:lnTo>
                  <a:pt x="47625" y="47625"/>
                </a:lnTo>
                <a:lnTo>
                  <a:pt x="47625" y="28575"/>
                </a:lnTo>
                <a:lnTo>
                  <a:pt x="52387" y="28575"/>
                </a:lnTo>
                <a:lnTo>
                  <a:pt x="76200" y="76200"/>
                </a:lnTo>
                <a:close/>
              </a:path>
              <a:path w="76200" h="1242695">
                <a:moveTo>
                  <a:pt x="38100" y="1204163"/>
                </a:moveTo>
                <a:lnTo>
                  <a:pt x="28575" y="1194638"/>
                </a:lnTo>
                <a:lnTo>
                  <a:pt x="28575" y="47625"/>
                </a:lnTo>
                <a:lnTo>
                  <a:pt x="38100" y="38100"/>
                </a:lnTo>
                <a:lnTo>
                  <a:pt x="47625" y="47625"/>
                </a:lnTo>
                <a:lnTo>
                  <a:pt x="47625" y="1194638"/>
                </a:lnTo>
                <a:lnTo>
                  <a:pt x="38100" y="1204163"/>
                </a:lnTo>
                <a:close/>
              </a:path>
              <a:path w="76200" h="1242695">
                <a:moveTo>
                  <a:pt x="47625" y="47625"/>
                </a:moveTo>
                <a:lnTo>
                  <a:pt x="38100" y="38100"/>
                </a:lnTo>
                <a:lnTo>
                  <a:pt x="47625" y="38100"/>
                </a:lnTo>
                <a:lnTo>
                  <a:pt x="47625" y="47625"/>
                </a:lnTo>
                <a:close/>
              </a:path>
              <a:path w="76200" h="1242695">
                <a:moveTo>
                  <a:pt x="38100" y="1242263"/>
                </a:moveTo>
                <a:lnTo>
                  <a:pt x="0" y="1166063"/>
                </a:lnTo>
                <a:lnTo>
                  <a:pt x="28575" y="1194638"/>
                </a:lnTo>
                <a:lnTo>
                  <a:pt x="28575" y="1213688"/>
                </a:lnTo>
                <a:lnTo>
                  <a:pt x="52387" y="1213688"/>
                </a:lnTo>
                <a:lnTo>
                  <a:pt x="38100" y="1242263"/>
                </a:lnTo>
                <a:close/>
              </a:path>
              <a:path w="76200" h="1242695">
                <a:moveTo>
                  <a:pt x="52387" y="1213688"/>
                </a:moveTo>
                <a:lnTo>
                  <a:pt x="47625" y="1213688"/>
                </a:lnTo>
                <a:lnTo>
                  <a:pt x="47625" y="1194638"/>
                </a:lnTo>
                <a:lnTo>
                  <a:pt x="76200" y="1166063"/>
                </a:lnTo>
                <a:lnTo>
                  <a:pt x="52387" y="1213688"/>
                </a:lnTo>
                <a:close/>
              </a:path>
              <a:path w="76200" h="1242695">
                <a:moveTo>
                  <a:pt x="47625" y="1213688"/>
                </a:moveTo>
                <a:lnTo>
                  <a:pt x="28575" y="1213688"/>
                </a:lnTo>
                <a:lnTo>
                  <a:pt x="28575" y="1194638"/>
                </a:lnTo>
                <a:lnTo>
                  <a:pt x="38100" y="1204163"/>
                </a:lnTo>
                <a:lnTo>
                  <a:pt x="47625" y="1204163"/>
                </a:lnTo>
                <a:lnTo>
                  <a:pt x="47625" y="1213688"/>
                </a:lnTo>
                <a:close/>
              </a:path>
              <a:path w="76200" h="1242695">
                <a:moveTo>
                  <a:pt x="47625" y="1204163"/>
                </a:moveTo>
                <a:lnTo>
                  <a:pt x="38100" y="1204163"/>
                </a:lnTo>
                <a:lnTo>
                  <a:pt x="47625" y="1194638"/>
                </a:lnTo>
                <a:lnTo>
                  <a:pt x="47625" y="12041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31754" y="3670807"/>
            <a:ext cx="1341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1800" b="1" i="1">
                <a:solidFill>
                  <a:srgbClr val="FF0000"/>
                </a:solidFill>
                <a:latin typeface="Book Antiqua"/>
                <a:cs typeface="Book Antiqua"/>
              </a:rPr>
              <a:t>v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 0.20</a:t>
            </a:r>
            <a:r>
              <a:rPr dirty="0" sz="1800" spc="-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3342" y="3456673"/>
            <a:ext cx="38481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spc="140">
                <a:latin typeface="Symbol"/>
                <a:cs typeface="Symbol"/>
              </a:rPr>
              <a:t></a:t>
            </a:r>
            <a:r>
              <a:rPr dirty="0" sz="2950" spc="60" i="1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8519" y="3129750"/>
            <a:ext cx="274193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708" sz="4425" spc="157" i="1">
                <a:latin typeface="Times New Roman"/>
                <a:cs typeface="Times New Roman"/>
              </a:rPr>
              <a:t>a </a:t>
            </a:r>
            <a:r>
              <a:rPr dirty="0" baseline="-4708" sz="4425" spc="172">
                <a:latin typeface="Symbol"/>
                <a:cs typeface="Symbol"/>
              </a:rPr>
              <a:t></a:t>
            </a:r>
            <a:r>
              <a:rPr dirty="0" baseline="-4708" sz="4425" spc="172">
                <a:latin typeface="Times New Roman"/>
                <a:cs typeface="Times New Roman"/>
              </a:rPr>
              <a:t> </a:t>
            </a:r>
            <a:r>
              <a:rPr dirty="0" u="heavy" baseline="30131" sz="4425" spc="18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baseline="30131" sz="4425" spc="187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baseline="30131" sz="4425" spc="450" i="1">
                <a:latin typeface="Book Antiqua"/>
                <a:cs typeface="Book Antiqua"/>
              </a:rPr>
              <a:t> </a:t>
            </a:r>
            <a:r>
              <a:rPr dirty="0" baseline="-4708" sz="4425" spc="37">
                <a:latin typeface="Symbol"/>
                <a:cs typeface="Symbol"/>
              </a:rPr>
              <a:t></a:t>
            </a:r>
            <a:r>
              <a:rPr dirty="0" sz="2800" spc="25">
                <a:latin typeface="Times New Roman"/>
                <a:cs typeface="Times New Roman"/>
              </a:rPr>
              <a:t>0.33m/s</a:t>
            </a:r>
            <a:r>
              <a:rPr dirty="0" baseline="21604" sz="2700" spc="37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3523" y="3164751"/>
            <a:ext cx="72580" cy="72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0611" y="4425950"/>
            <a:ext cx="71234" cy="71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1907" y="2737104"/>
            <a:ext cx="3493008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5713" y="1293901"/>
            <a:ext cx="9716135" cy="3688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95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实验所得的数据点并不是严格在一条直线上，怎么画这条直线才能够反 映小车运动时速度随时间变化的规律</a:t>
            </a:r>
            <a:r>
              <a:rPr dirty="0"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algn="just" marL="5234940" marR="1424940" indent="609600">
              <a:lnSpc>
                <a:spcPct val="129900"/>
              </a:lnSpc>
              <a:spcBef>
                <a:spcPts val="5"/>
              </a:spcBef>
            </a:pPr>
            <a:r>
              <a:rPr dirty="0" sz="2400">
                <a:latin typeface="华文楷体"/>
                <a:cs typeface="华文楷体"/>
              </a:rPr>
              <a:t>让直线通过尽可能 多的点，并且让不在线 上的点比较均匀的分布 在直线的两侧。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3442" y="4144073"/>
            <a:ext cx="162852" cy="16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4157" y="3629507"/>
            <a:ext cx="162852" cy="162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4472" y="3155772"/>
            <a:ext cx="2312670" cy="1465580"/>
          </a:xfrm>
          <a:custGeom>
            <a:avLst/>
            <a:gdLst/>
            <a:ahLst/>
            <a:cxnLst/>
            <a:rect l="l" t="t" r="r" b="b"/>
            <a:pathLst>
              <a:path w="2312670" h="1465579">
                <a:moveTo>
                  <a:pt x="13512" y="1465084"/>
                </a:moveTo>
                <a:lnTo>
                  <a:pt x="0" y="1443570"/>
                </a:lnTo>
                <a:lnTo>
                  <a:pt x="2298712" y="0"/>
                </a:lnTo>
                <a:lnTo>
                  <a:pt x="2312212" y="21513"/>
                </a:lnTo>
                <a:lnTo>
                  <a:pt x="13512" y="1465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674" y="1298702"/>
            <a:ext cx="993203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dirty="0" sz="2000">
                <a:latin typeface="黑体"/>
                <a:cs typeface="黑体"/>
              </a:rPr>
              <a:t>对于实验得到的三条纸带，分别计算速度大小，在坐标纸上建立坐标系，选取合适的坐</a:t>
            </a:r>
            <a:r>
              <a:rPr dirty="0" sz="2000">
                <a:latin typeface="黑体"/>
                <a:cs typeface="黑体"/>
              </a:rPr>
              <a:t>标 </a:t>
            </a:r>
            <a:r>
              <a:rPr dirty="0" sz="2000">
                <a:latin typeface="黑体"/>
                <a:cs typeface="黑体"/>
              </a:rPr>
              <a:t>轴刻度，描出数据点，如图所示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9871" y="2538983"/>
            <a:ext cx="2592324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15840" y="2538983"/>
            <a:ext cx="2712719" cy="2087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808" y="2538983"/>
            <a:ext cx="2711195" cy="2087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4674" y="5229161"/>
            <a:ext cx="825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小车受重物牵引下运动时，小车的速度随时间是均匀变化的。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220" y="3212134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运动的描</a:t>
            </a:r>
            <a:r>
              <a:rPr dirty="0" sz="2400" spc="-5" b="1">
                <a:latin typeface="华文楷体"/>
                <a:cs typeface="华文楷体"/>
              </a:rPr>
              <a:t>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6641" y="1558607"/>
            <a:ext cx="18573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3035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研究运动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两个基本概</a:t>
            </a:r>
            <a:r>
              <a:rPr dirty="0" sz="2400" spc="-5" b="1">
                <a:latin typeface="华文楷体"/>
                <a:cs typeface="华文楷体"/>
              </a:rPr>
              <a:t>念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9676" y="4014508"/>
            <a:ext cx="1551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描述运动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三个物理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4863" y="1530261"/>
            <a:ext cx="4147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2400" spc="-5" b="1">
                <a:latin typeface="华文楷体"/>
                <a:cs typeface="华文楷体"/>
              </a:rPr>
              <a:t>质	</a:t>
            </a:r>
            <a:r>
              <a:rPr dirty="0" sz="2400" b="1">
                <a:latin typeface="华文楷体"/>
                <a:cs typeface="华文楷体"/>
              </a:rPr>
              <a:t>点（研究对象的理想模型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4863" y="2489022"/>
            <a:ext cx="4300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参考系（研究运动的参照物体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4863" y="3457955"/>
            <a:ext cx="2926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2400" spc="-5" b="1">
                <a:latin typeface="华文楷体"/>
                <a:cs typeface="华文楷体"/>
              </a:rPr>
              <a:t>位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移（位置的变化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4863" y="4421797"/>
            <a:ext cx="3231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2400" spc="-5" b="1">
                <a:latin typeface="华文楷体"/>
                <a:cs typeface="华文楷体"/>
              </a:rPr>
              <a:t>速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度（位置的变化率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4863" y="5380570"/>
            <a:ext cx="3384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加速度（速度的变化率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784" y="1771815"/>
            <a:ext cx="275590" cy="970280"/>
          </a:xfrm>
          <a:custGeom>
            <a:avLst/>
            <a:gdLst/>
            <a:ahLst/>
            <a:cxnLst/>
            <a:rect l="l" t="t" r="r" b="b"/>
            <a:pathLst>
              <a:path w="275589" h="970280">
                <a:moveTo>
                  <a:pt x="275589" y="19049"/>
                </a:moveTo>
                <a:lnTo>
                  <a:pt x="139611" y="19049"/>
                </a:lnTo>
                <a:lnTo>
                  <a:pt x="141097" y="17779"/>
                </a:lnTo>
                <a:lnTo>
                  <a:pt x="141846" y="17779"/>
                </a:lnTo>
                <a:lnTo>
                  <a:pt x="143649" y="16509"/>
                </a:lnTo>
                <a:lnTo>
                  <a:pt x="144513" y="15239"/>
                </a:lnTo>
                <a:lnTo>
                  <a:pt x="148996" y="13969"/>
                </a:lnTo>
                <a:lnTo>
                  <a:pt x="149821" y="13969"/>
                </a:lnTo>
                <a:lnTo>
                  <a:pt x="155422" y="11429"/>
                </a:lnTo>
                <a:lnTo>
                  <a:pt x="156019" y="11429"/>
                </a:lnTo>
                <a:lnTo>
                  <a:pt x="163131" y="8889"/>
                </a:lnTo>
                <a:lnTo>
                  <a:pt x="170789" y="7619"/>
                </a:lnTo>
                <a:lnTo>
                  <a:pt x="180022" y="6349"/>
                </a:lnTo>
                <a:lnTo>
                  <a:pt x="200177" y="3809"/>
                </a:lnTo>
                <a:lnTo>
                  <a:pt x="235546" y="0"/>
                </a:lnTo>
                <a:lnTo>
                  <a:pt x="275437" y="0"/>
                </a:lnTo>
                <a:lnTo>
                  <a:pt x="275589" y="19049"/>
                </a:lnTo>
                <a:close/>
              </a:path>
              <a:path w="275589" h="970280">
                <a:moveTo>
                  <a:pt x="132956" y="460109"/>
                </a:moveTo>
                <a:lnTo>
                  <a:pt x="133070" y="29209"/>
                </a:lnTo>
                <a:lnTo>
                  <a:pt x="133235" y="27939"/>
                </a:lnTo>
                <a:lnTo>
                  <a:pt x="133527" y="26669"/>
                </a:lnTo>
                <a:lnTo>
                  <a:pt x="133997" y="25399"/>
                </a:lnTo>
                <a:lnTo>
                  <a:pt x="134505" y="25399"/>
                </a:lnTo>
                <a:lnTo>
                  <a:pt x="135597" y="22859"/>
                </a:lnTo>
                <a:lnTo>
                  <a:pt x="136436" y="21589"/>
                </a:lnTo>
                <a:lnTo>
                  <a:pt x="137515" y="20319"/>
                </a:lnTo>
                <a:lnTo>
                  <a:pt x="138684" y="19049"/>
                </a:lnTo>
                <a:lnTo>
                  <a:pt x="236537" y="19049"/>
                </a:lnTo>
                <a:lnTo>
                  <a:pt x="224307" y="20319"/>
                </a:lnTo>
                <a:lnTo>
                  <a:pt x="224497" y="20319"/>
                </a:lnTo>
                <a:lnTo>
                  <a:pt x="212864" y="21589"/>
                </a:lnTo>
                <a:lnTo>
                  <a:pt x="202311" y="21589"/>
                </a:lnTo>
                <a:lnTo>
                  <a:pt x="192074" y="22859"/>
                </a:lnTo>
                <a:lnTo>
                  <a:pt x="192316" y="22859"/>
                </a:lnTo>
                <a:lnTo>
                  <a:pt x="187598" y="24129"/>
                </a:lnTo>
                <a:lnTo>
                  <a:pt x="183172" y="24129"/>
                </a:lnTo>
                <a:lnTo>
                  <a:pt x="174574" y="26669"/>
                </a:lnTo>
                <a:lnTo>
                  <a:pt x="174929" y="26669"/>
                </a:lnTo>
                <a:lnTo>
                  <a:pt x="167271" y="27939"/>
                </a:lnTo>
                <a:lnTo>
                  <a:pt x="167728" y="27939"/>
                </a:lnTo>
                <a:lnTo>
                  <a:pt x="161061" y="29209"/>
                </a:lnTo>
                <a:lnTo>
                  <a:pt x="161658" y="29209"/>
                </a:lnTo>
                <a:lnTo>
                  <a:pt x="158857" y="30479"/>
                </a:lnTo>
                <a:lnTo>
                  <a:pt x="152006" y="30479"/>
                </a:lnTo>
                <a:lnTo>
                  <a:pt x="151925" y="32238"/>
                </a:lnTo>
                <a:lnTo>
                  <a:pt x="151695" y="33019"/>
                </a:lnTo>
                <a:lnTo>
                  <a:pt x="150520" y="34289"/>
                </a:lnTo>
                <a:lnTo>
                  <a:pt x="152006" y="34289"/>
                </a:lnTo>
                <a:lnTo>
                  <a:pt x="152006" y="458469"/>
                </a:lnTo>
                <a:lnTo>
                  <a:pt x="134226" y="458469"/>
                </a:lnTo>
                <a:lnTo>
                  <a:pt x="133613" y="459384"/>
                </a:lnTo>
                <a:lnTo>
                  <a:pt x="133286" y="459739"/>
                </a:lnTo>
                <a:lnTo>
                  <a:pt x="133476" y="459739"/>
                </a:lnTo>
                <a:lnTo>
                  <a:pt x="132956" y="460109"/>
                </a:lnTo>
                <a:close/>
              </a:path>
              <a:path w="275589" h="970280">
                <a:moveTo>
                  <a:pt x="182880" y="25399"/>
                </a:moveTo>
                <a:lnTo>
                  <a:pt x="183172" y="24129"/>
                </a:lnTo>
                <a:lnTo>
                  <a:pt x="187598" y="24129"/>
                </a:lnTo>
                <a:lnTo>
                  <a:pt x="182880" y="25399"/>
                </a:lnTo>
                <a:close/>
              </a:path>
              <a:path w="275589" h="970280">
                <a:moveTo>
                  <a:pt x="152006" y="33226"/>
                </a:moveTo>
                <a:lnTo>
                  <a:pt x="152069" y="31749"/>
                </a:lnTo>
                <a:lnTo>
                  <a:pt x="152006" y="30479"/>
                </a:lnTo>
                <a:lnTo>
                  <a:pt x="156883" y="30479"/>
                </a:lnTo>
                <a:lnTo>
                  <a:pt x="152412" y="33019"/>
                </a:lnTo>
                <a:lnTo>
                  <a:pt x="152247" y="33019"/>
                </a:lnTo>
                <a:lnTo>
                  <a:pt x="152006" y="33226"/>
                </a:lnTo>
                <a:close/>
              </a:path>
              <a:path w="275589" h="970280">
                <a:moveTo>
                  <a:pt x="156057" y="31749"/>
                </a:moveTo>
                <a:lnTo>
                  <a:pt x="156883" y="30479"/>
                </a:lnTo>
                <a:lnTo>
                  <a:pt x="158857" y="30479"/>
                </a:lnTo>
                <a:lnTo>
                  <a:pt x="156057" y="31749"/>
                </a:lnTo>
                <a:close/>
              </a:path>
              <a:path w="275589" h="970280">
                <a:moveTo>
                  <a:pt x="152006" y="31965"/>
                </a:moveTo>
                <a:lnTo>
                  <a:pt x="152006" y="31749"/>
                </a:lnTo>
                <a:lnTo>
                  <a:pt x="152006" y="31965"/>
                </a:lnTo>
                <a:close/>
              </a:path>
              <a:path w="275589" h="970280">
                <a:moveTo>
                  <a:pt x="151618" y="33278"/>
                </a:moveTo>
                <a:lnTo>
                  <a:pt x="151937" y="32198"/>
                </a:lnTo>
                <a:lnTo>
                  <a:pt x="151841" y="33019"/>
                </a:lnTo>
                <a:lnTo>
                  <a:pt x="151618" y="33278"/>
                </a:lnTo>
                <a:close/>
              </a:path>
              <a:path w="275589" h="970280">
                <a:moveTo>
                  <a:pt x="151621" y="33554"/>
                </a:moveTo>
                <a:lnTo>
                  <a:pt x="151841" y="33019"/>
                </a:lnTo>
                <a:lnTo>
                  <a:pt x="152006" y="32238"/>
                </a:lnTo>
                <a:lnTo>
                  <a:pt x="151945" y="33278"/>
                </a:lnTo>
                <a:lnTo>
                  <a:pt x="151621" y="33554"/>
                </a:lnTo>
                <a:close/>
              </a:path>
              <a:path w="275589" h="970280">
                <a:moveTo>
                  <a:pt x="150520" y="34289"/>
                </a:moveTo>
                <a:lnTo>
                  <a:pt x="151587" y="33019"/>
                </a:lnTo>
                <a:lnTo>
                  <a:pt x="151312" y="33428"/>
                </a:lnTo>
                <a:lnTo>
                  <a:pt x="150520" y="34289"/>
                </a:lnTo>
                <a:close/>
              </a:path>
              <a:path w="275589" h="970280">
                <a:moveTo>
                  <a:pt x="151329" y="33410"/>
                </a:moveTo>
                <a:lnTo>
                  <a:pt x="151587" y="33019"/>
                </a:lnTo>
                <a:lnTo>
                  <a:pt x="151329" y="33410"/>
                </a:lnTo>
                <a:close/>
              </a:path>
              <a:path w="275589" h="970280">
                <a:moveTo>
                  <a:pt x="150833" y="34192"/>
                </a:moveTo>
                <a:lnTo>
                  <a:pt x="151688" y="33019"/>
                </a:lnTo>
                <a:lnTo>
                  <a:pt x="151618" y="33278"/>
                </a:lnTo>
                <a:lnTo>
                  <a:pt x="150833" y="34192"/>
                </a:lnTo>
                <a:close/>
              </a:path>
              <a:path w="275589" h="970280">
                <a:moveTo>
                  <a:pt x="151508" y="33651"/>
                </a:moveTo>
                <a:lnTo>
                  <a:pt x="151663" y="33226"/>
                </a:lnTo>
                <a:lnTo>
                  <a:pt x="151841" y="33019"/>
                </a:lnTo>
                <a:lnTo>
                  <a:pt x="151621" y="33554"/>
                </a:lnTo>
                <a:close/>
              </a:path>
              <a:path w="275589" h="970280">
                <a:moveTo>
                  <a:pt x="152006" y="33929"/>
                </a:moveTo>
                <a:lnTo>
                  <a:pt x="152125" y="33226"/>
                </a:lnTo>
                <a:lnTo>
                  <a:pt x="152247" y="33019"/>
                </a:lnTo>
                <a:lnTo>
                  <a:pt x="153288" y="33019"/>
                </a:lnTo>
                <a:lnTo>
                  <a:pt x="152006" y="33929"/>
                </a:lnTo>
                <a:close/>
              </a:path>
              <a:path w="275589" h="970280">
                <a:moveTo>
                  <a:pt x="151498" y="34289"/>
                </a:moveTo>
                <a:lnTo>
                  <a:pt x="151320" y="34289"/>
                </a:lnTo>
                <a:lnTo>
                  <a:pt x="151621" y="33554"/>
                </a:lnTo>
                <a:lnTo>
                  <a:pt x="152006" y="33226"/>
                </a:lnTo>
                <a:lnTo>
                  <a:pt x="151932" y="33554"/>
                </a:lnTo>
                <a:lnTo>
                  <a:pt x="151498" y="34289"/>
                </a:lnTo>
                <a:close/>
              </a:path>
              <a:path w="275589" h="970280">
                <a:moveTo>
                  <a:pt x="150761" y="34289"/>
                </a:moveTo>
                <a:lnTo>
                  <a:pt x="151618" y="33278"/>
                </a:lnTo>
                <a:lnTo>
                  <a:pt x="151508" y="33651"/>
                </a:lnTo>
                <a:lnTo>
                  <a:pt x="150761" y="34289"/>
                </a:lnTo>
                <a:close/>
              </a:path>
              <a:path w="275589" h="970280">
                <a:moveTo>
                  <a:pt x="150749" y="34289"/>
                </a:moveTo>
                <a:lnTo>
                  <a:pt x="150520" y="34289"/>
                </a:lnTo>
                <a:lnTo>
                  <a:pt x="151329" y="33410"/>
                </a:lnTo>
                <a:lnTo>
                  <a:pt x="150749" y="34289"/>
                </a:lnTo>
                <a:close/>
              </a:path>
              <a:path w="275589" h="970280">
                <a:moveTo>
                  <a:pt x="151498" y="34289"/>
                </a:moveTo>
                <a:lnTo>
                  <a:pt x="152006" y="33428"/>
                </a:lnTo>
                <a:lnTo>
                  <a:pt x="152006" y="33929"/>
                </a:lnTo>
                <a:lnTo>
                  <a:pt x="151498" y="34289"/>
                </a:lnTo>
                <a:close/>
              </a:path>
              <a:path w="275589" h="970280">
                <a:moveTo>
                  <a:pt x="151320" y="34289"/>
                </a:moveTo>
                <a:lnTo>
                  <a:pt x="151508" y="33651"/>
                </a:lnTo>
                <a:lnTo>
                  <a:pt x="151320" y="34289"/>
                </a:lnTo>
                <a:close/>
              </a:path>
              <a:path w="275589" h="970280">
                <a:moveTo>
                  <a:pt x="151320" y="34289"/>
                </a:moveTo>
                <a:lnTo>
                  <a:pt x="150761" y="34289"/>
                </a:lnTo>
                <a:lnTo>
                  <a:pt x="151508" y="33651"/>
                </a:lnTo>
                <a:lnTo>
                  <a:pt x="151320" y="34289"/>
                </a:lnTo>
                <a:close/>
              </a:path>
              <a:path w="275589" h="970280">
                <a:moveTo>
                  <a:pt x="152006" y="34289"/>
                </a:moveTo>
                <a:lnTo>
                  <a:pt x="151498" y="34289"/>
                </a:lnTo>
                <a:lnTo>
                  <a:pt x="152006" y="33929"/>
                </a:lnTo>
                <a:lnTo>
                  <a:pt x="152006" y="34289"/>
                </a:lnTo>
                <a:close/>
              </a:path>
              <a:path w="275589" h="970280">
                <a:moveTo>
                  <a:pt x="150761" y="34289"/>
                </a:moveTo>
                <a:close/>
              </a:path>
              <a:path w="275589" h="970280">
                <a:moveTo>
                  <a:pt x="133613" y="459384"/>
                </a:moveTo>
                <a:lnTo>
                  <a:pt x="134226" y="458469"/>
                </a:lnTo>
                <a:lnTo>
                  <a:pt x="134025" y="458936"/>
                </a:lnTo>
                <a:lnTo>
                  <a:pt x="133613" y="459384"/>
                </a:lnTo>
                <a:close/>
              </a:path>
              <a:path w="275589" h="970280">
                <a:moveTo>
                  <a:pt x="134025" y="458936"/>
                </a:moveTo>
                <a:lnTo>
                  <a:pt x="134226" y="458469"/>
                </a:lnTo>
                <a:lnTo>
                  <a:pt x="134454" y="458469"/>
                </a:lnTo>
                <a:lnTo>
                  <a:pt x="134025" y="458936"/>
                </a:lnTo>
                <a:close/>
              </a:path>
              <a:path w="275589" h="970280">
                <a:moveTo>
                  <a:pt x="133992" y="459014"/>
                </a:moveTo>
                <a:lnTo>
                  <a:pt x="134454" y="458469"/>
                </a:lnTo>
                <a:lnTo>
                  <a:pt x="133992" y="459014"/>
                </a:lnTo>
                <a:close/>
              </a:path>
              <a:path w="275589" h="970280">
                <a:moveTo>
                  <a:pt x="149377" y="471169"/>
                </a:moveTo>
                <a:lnTo>
                  <a:pt x="82651" y="471169"/>
                </a:lnTo>
                <a:lnTo>
                  <a:pt x="92900" y="469899"/>
                </a:lnTo>
                <a:lnTo>
                  <a:pt x="92646" y="469899"/>
                </a:lnTo>
                <a:lnTo>
                  <a:pt x="102095" y="468629"/>
                </a:lnTo>
                <a:lnTo>
                  <a:pt x="101803" y="468629"/>
                </a:lnTo>
                <a:lnTo>
                  <a:pt x="110388" y="467359"/>
                </a:lnTo>
                <a:lnTo>
                  <a:pt x="110032" y="467359"/>
                </a:lnTo>
                <a:lnTo>
                  <a:pt x="117690" y="466089"/>
                </a:lnTo>
                <a:lnTo>
                  <a:pt x="117246" y="466089"/>
                </a:lnTo>
                <a:lnTo>
                  <a:pt x="123913" y="463549"/>
                </a:lnTo>
                <a:lnTo>
                  <a:pt x="123316" y="463549"/>
                </a:lnTo>
                <a:lnTo>
                  <a:pt x="128917" y="462279"/>
                </a:lnTo>
                <a:lnTo>
                  <a:pt x="132956" y="462279"/>
                </a:lnTo>
                <a:lnTo>
                  <a:pt x="133026" y="461826"/>
                </a:lnTo>
                <a:lnTo>
                  <a:pt x="133558" y="460022"/>
                </a:lnTo>
                <a:lnTo>
                  <a:pt x="133992" y="459014"/>
                </a:lnTo>
                <a:lnTo>
                  <a:pt x="134454" y="458469"/>
                </a:lnTo>
                <a:lnTo>
                  <a:pt x="152006" y="458469"/>
                </a:lnTo>
                <a:lnTo>
                  <a:pt x="151904" y="463549"/>
                </a:lnTo>
                <a:lnTo>
                  <a:pt x="151726" y="464819"/>
                </a:lnTo>
                <a:lnTo>
                  <a:pt x="151434" y="466089"/>
                </a:lnTo>
                <a:lnTo>
                  <a:pt x="150977" y="467359"/>
                </a:lnTo>
                <a:lnTo>
                  <a:pt x="149377" y="471169"/>
                </a:lnTo>
                <a:close/>
              </a:path>
              <a:path w="275589" h="970280">
                <a:moveTo>
                  <a:pt x="133375" y="459739"/>
                </a:moveTo>
                <a:lnTo>
                  <a:pt x="133613" y="459384"/>
                </a:lnTo>
                <a:lnTo>
                  <a:pt x="134025" y="458936"/>
                </a:lnTo>
                <a:lnTo>
                  <a:pt x="133375" y="459739"/>
                </a:lnTo>
                <a:close/>
              </a:path>
              <a:path w="275589" h="970280">
                <a:moveTo>
                  <a:pt x="133680" y="459739"/>
                </a:moveTo>
                <a:lnTo>
                  <a:pt x="133375" y="459739"/>
                </a:lnTo>
                <a:lnTo>
                  <a:pt x="133992" y="459014"/>
                </a:lnTo>
                <a:lnTo>
                  <a:pt x="133680" y="459739"/>
                </a:lnTo>
                <a:close/>
              </a:path>
              <a:path w="275589" h="970280">
                <a:moveTo>
                  <a:pt x="133375" y="459739"/>
                </a:moveTo>
                <a:lnTo>
                  <a:pt x="133613" y="459384"/>
                </a:lnTo>
                <a:lnTo>
                  <a:pt x="133375" y="459739"/>
                </a:lnTo>
                <a:close/>
              </a:path>
              <a:path w="275589" h="970280">
                <a:moveTo>
                  <a:pt x="133134" y="461009"/>
                </a:moveTo>
                <a:lnTo>
                  <a:pt x="132956" y="461009"/>
                </a:lnTo>
                <a:lnTo>
                  <a:pt x="133079" y="460022"/>
                </a:lnTo>
                <a:lnTo>
                  <a:pt x="133476" y="459739"/>
                </a:lnTo>
                <a:lnTo>
                  <a:pt x="133642" y="459739"/>
                </a:lnTo>
                <a:lnTo>
                  <a:pt x="133134" y="461009"/>
                </a:lnTo>
                <a:close/>
              </a:path>
              <a:path w="275589" h="970280">
                <a:moveTo>
                  <a:pt x="133134" y="461009"/>
                </a:moveTo>
                <a:lnTo>
                  <a:pt x="133642" y="459739"/>
                </a:lnTo>
                <a:lnTo>
                  <a:pt x="133521" y="460109"/>
                </a:lnTo>
                <a:lnTo>
                  <a:pt x="133134" y="461009"/>
                </a:lnTo>
                <a:close/>
              </a:path>
              <a:path w="275589" h="970280">
                <a:moveTo>
                  <a:pt x="133558" y="460022"/>
                </a:moveTo>
                <a:lnTo>
                  <a:pt x="133642" y="459739"/>
                </a:lnTo>
                <a:lnTo>
                  <a:pt x="133558" y="460022"/>
                </a:lnTo>
                <a:close/>
              </a:path>
              <a:path w="275589" h="970280">
                <a:moveTo>
                  <a:pt x="132984" y="461970"/>
                </a:moveTo>
                <a:lnTo>
                  <a:pt x="133070" y="461009"/>
                </a:lnTo>
                <a:lnTo>
                  <a:pt x="133558" y="460022"/>
                </a:lnTo>
                <a:lnTo>
                  <a:pt x="132984" y="461970"/>
                </a:lnTo>
                <a:close/>
              </a:path>
              <a:path w="275589" h="970280">
                <a:moveTo>
                  <a:pt x="132892" y="462279"/>
                </a:moveTo>
                <a:lnTo>
                  <a:pt x="128079" y="462279"/>
                </a:lnTo>
                <a:lnTo>
                  <a:pt x="132549" y="461009"/>
                </a:lnTo>
                <a:lnTo>
                  <a:pt x="131686" y="461009"/>
                </a:lnTo>
                <a:lnTo>
                  <a:pt x="132956" y="460109"/>
                </a:lnTo>
                <a:lnTo>
                  <a:pt x="132892" y="462279"/>
                </a:lnTo>
                <a:close/>
              </a:path>
              <a:path w="275589" h="970280">
                <a:moveTo>
                  <a:pt x="132956" y="461826"/>
                </a:moveTo>
                <a:lnTo>
                  <a:pt x="132956" y="461009"/>
                </a:lnTo>
                <a:lnTo>
                  <a:pt x="132956" y="461826"/>
                </a:lnTo>
                <a:close/>
              </a:path>
              <a:path w="275589" h="970280">
                <a:moveTo>
                  <a:pt x="132956" y="462279"/>
                </a:moveTo>
                <a:lnTo>
                  <a:pt x="132956" y="462064"/>
                </a:lnTo>
                <a:lnTo>
                  <a:pt x="132956" y="462279"/>
                </a:lnTo>
                <a:close/>
              </a:path>
              <a:path w="275589" h="970280">
                <a:moveTo>
                  <a:pt x="143878" y="476249"/>
                </a:moveTo>
                <a:lnTo>
                  <a:pt x="36677" y="476249"/>
                </a:lnTo>
                <a:lnTo>
                  <a:pt x="23139" y="474979"/>
                </a:lnTo>
                <a:lnTo>
                  <a:pt x="35852" y="474979"/>
                </a:lnTo>
                <a:lnTo>
                  <a:pt x="48602" y="473709"/>
                </a:lnTo>
                <a:lnTo>
                  <a:pt x="60477" y="473709"/>
                </a:lnTo>
                <a:lnTo>
                  <a:pt x="72097" y="472439"/>
                </a:lnTo>
                <a:lnTo>
                  <a:pt x="71907" y="472439"/>
                </a:lnTo>
                <a:lnTo>
                  <a:pt x="82867" y="471169"/>
                </a:lnTo>
                <a:lnTo>
                  <a:pt x="148526" y="471169"/>
                </a:lnTo>
                <a:lnTo>
                  <a:pt x="147447" y="472439"/>
                </a:lnTo>
                <a:lnTo>
                  <a:pt x="146278" y="473709"/>
                </a:lnTo>
                <a:lnTo>
                  <a:pt x="145351" y="474979"/>
                </a:lnTo>
                <a:lnTo>
                  <a:pt x="143878" y="476249"/>
                </a:lnTo>
                <a:close/>
              </a:path>
              <a:path w="275589" h="970280">
                <a:moveTo>
                  <a:pt x="9537" y="494029"/>
                </a:moveTo>
                <a:lnTo>
                  <a:pt x="7112" y="494029"/>
                </a:lnTo>
                <a:lnTo>
                  <a:pt x="4978" y="492759"/>
                </a:lnTo>
                <a:lnTo>
                  <a:pt x="3098" y="491489"/>
                </a:lnTo>
                <a:lnTo>
                  <a:pt x="1600" y="490219"/>
                </a:lnTo>
                <a:lnTo>
                  <a:pt x="0" y="486409"/>
                </a:lnTo>
                <a:lnTo>
                  <a:pt x="0" y="483869"/>
                </a:lnTo>
                <a:lnTo>
                  <a:pt x="7112" y="474979"/>
                </a:lnTo>
                <a:lnTo>
                  <a:pt x="9537" y="474979"/>
                </a:lnTo>
                <a:lnTo>
                  <a:pt x="9537" y="494029"/>
                </a:lnTo>
                <a:close/>
              </a:path>
              <a:path w="275589" h="970280">
                <a:moveTo>
                  <a:pt x="36512" y="494029"/>
                </a:moveTo>
                <a:lnTo>
                  <a:pt x="9537" y="494029"/>
                </a:lnTo>
                <a:lnTo>
                  <a:pt x="9537" y="474979"/>
                </a:lnTo>
                <a:lnTo>
                  <a:pt x="23139" y="474979"/>
                </a:lnTo>
                <a:lnTo>
                  <a:pt x="36677" y="476249"/>
                </a:lnTo>
                <a:lnTo>
                  <a:pt x="49415" y="476249"/>
                </a:lnTo>
                <a:lnTo>
                  <a:pt x="62001" y="477519"/>
                </a:lnTo>
                <a:lnTo>
                  <a:pt x="73825" y="477519"/>
                </a:lnTo>
                <a:lnTo>
                  <a:pt x="95503" y="480059"/>
                </a:lnTo>
                <a:lnTo>
                  <a:pt x="105232" y="481329"/>
                </a:lnTo>
                <a:lnTo>
                  <a:pt x="114173" y="483869"/>
                </a:lnTo>
                <a:lnTo>
                  <a:pt x="119302" y="484672"/>
                </a:lnTo>
                <a:lnTo>
                  <a:pt x="113830" y="486409"/>
                </a:lnTo>
                <a:lnTo>
                  <a:pt x="104952" y="487679"/>
                </a:lnTo>
                <a:lnTo>
                  <a:pt x="84797" y="490219"/>
                </a:lnTo>
                <a:lnTo>
                  <a:pt x="61810" y="492759"/>
                </a:lnTo>
                <a:lnTo>
                  <a:pt x="49593" y="492759"/>
                </a:lnTo>
                <a:lnTo>
                  <a:pt x="36512" y="494029"/>
                </a:lnTo>
                <a:close/>
              </a:path>
              <a:path w="275589" h="970280">
                <a:moveTo>
                  <a:pt x="141325" y="477519"/>
                </a:moveTo>
                <a:lnTo>
                  <a:pt x="62001" y="477519"/>
                </a:lnTo>
                <a:lnTo>
                  <a:pt x="49415" y="476249"/>
                </a:lnTo>
                <a:lnTo>
                  <a:pt x="143116" y="476249"/>
                </a:lnTo>
                <a:lnTo>
                  <a:pt x="141325" y="477519"/>
                </a:lnTo>
                <a:close/>
              </a:path>
              <a:path w="275589" h="970280">
                <a:moveTo>
                  <a:pt x="119302" y="484672"/>
                </a:moveTo>
                <a:lnTo>
                  <a:pt x="114173" y="483869"/>
                </a:lnTo>
                <a:lnTo>
                  <a:pt x="105232" y="481329"/>
                </a:lnTo>
                <a:lnTo>
                  <a:pt x="95503" y="480059"/>
                </a:lnTo>
                <a:lnTo>
                  <a:pt x="73825" y="477519"/>
                </a:lnTo>
                <a:lnTo>
                  <a:pt x="140449" y="477519"/>
                </a:lnTo>
                <a:lnTo>
                  <a:pt x="135978" y="480059"/>
                </a:lnTo>
                <a:lnTo>
                  <a:pt x="135140" y="480059"/>
                </a:lnTo>
                <a:lnTo>
                  <a:pt x="129539" y="482599"/>
                </a:lnTo>
                <a:lnTo>
                  <a:pt x="121831" y="483869"/>
                </a:lnTo>
                <a:lnTo>
                  <a:pt x="119302" y="484672"/>
                </a:lnTo>
                <a:close/>
              </a:path>
              <a:path w="275589" h="970280">
                <a:moveTo>
                  <a:pt x="145351" y="495299"/>
                </a:moveTo>
                <a:lnTo>
                  <a:pt x="48602" y="495299"/>
                </a:lnTo>
                <a:lnTo>
                  <a:pt x="35852" y="494029"/>
                </a:lnTo>
                <a:lnTo>
                  <a:pt x="36512" y="494029"/>
                </a:lnTo>
                <a:lnTo>
                  <a:pt x="49593" y="492759"/>
                </a:lnTo>
                <a:lnTo>
                  <a:pt x="61810" y="492759"/>
                </a:lnTo>
                <a:lnTo>
                  <a:pt x="84797" y="490219"/>
                </a:lnTo>
                <a:lnTo>
                  <a:pt x="104952" y="487679"/>
                </a:lnTo>
                <a:lnTo>
                  <a:pt x="113830" y="486409"/>
                </a:lnTo>
                <a:lnTo>
                  <a:pt x="119302" y="484672"/>
                </a:lnTo>
                <a:lnTo>
                  <a:pt x="122288" y="485139"/>
                </a:lnTo>
                <a:lnTo>
                  <a:pt x="129539" y="487679"/>
                </a:lnTo>
                <a:lnTo>
                  <a:pt x="135140" y="488949"/>
                </a:lnTo>
                <a:lnTo>
                  <a:pt x="135978" y="488949"/>
                </a:lnTo>
                <a:lnTo>
                  <a:pt x="140449" y="491489"/>
                </a:lnTo>
                <a:lnTo>
                  <a:pt x="141325" y="491489"/>
                </a:lnTo>
                <a:lnTo>
                  <a:pt x="143116" y="492759"/>
                </a:lnTo>
                <a:lnTo>
                  <a:pt x="143878" y="494029"/>
                </a:lnTo>
                <a:lnTo>
                  <a:pt x="145351" y="495299"/>
                </a:lnTo>
                <a:close/>
              </a:path>
              <a:path w="275589" h="970280">
                <a:moveTo>
                  <a:pt x="36017" y="495299"/>
                </a:moveTo>
                <a:lnTo>
                  <a:pt x="22809" y="494029"/>
                </a:lnTo>
                <a:lnTo>
                  <a:pt x="35852" y="494029"/>
                </a:lnTo>
                <a:lnTo>
                  <a:pt x="36017" y="495299"/>
                </a:lnTo>
                <a:close/>
              </a:path>
              <a:path w="275589" h="970280">
                <a:moveTo>
                  <a:pt x="152006" y="510539"/>
                </a:moveTo>
                <a:lnTo>
                  <a:pt x="134454" y="510539"/>
                </a:lnTo>
                <a:lnTo>
                  <a:pt x="133992" y="509995"/>
                </a:lnTo>
                <a:lnTo>
                  <a:pt x="133533" y="508900"/>
                </a:lnTo>
                <a:lnTo>
                  <a:pt x="133026" y="507183"/>
                </a:lnTo>
                <a:lnTo>
                  <a:pt x="132956" y="506729"/>
                </a:lnTo>
                <a:lnTo>
                  <a:pt x="128917" y="506729"/>
                </a:lnTo>
                <a:lnTo>
                  <a:pt x="123316" y="505459"/>
                </a:lnTo>
                <a:lnTo>
                  <a:pt x="123913" y="505459"/>
                </a:lnTo>
                <a:lnTo>
                  <a:pt x="117246" y="504189"/>
                </a:lnTo>
                <a:lnTo>
                  <a:pt x="117690" y="504189"/>
                </a:lnTo>
                <a:lnTo>
                  <a:pt x="110032" y="501649"/>
                </a:lnTo>
                <a:lnTo>
                  <a:pt x="110388" y="501649"/>
                </a:lnTo>
                <a:lnTo>
                  <a:pt x="101803" y="500379"/>
                </a:lnTo>
                <a:lnTo>
                  <a:pt x="102095" y="500379"/>
                </a:lnTo>
                <a:lnTo>
                  <a:pt x="92646" y="499109"/>
                </a:lnTo>
                <a:lnTo>
                  <a:pt x="92900" y="499109"/>
                </a:lnTo>
                <a:lnTo>
                  <a:pt x="82651" y="497839"/>
                </a:lnTo>
                <a:lnTo>
                  <a:pt x="82867" y="497839"/>
                </a:lnTo>
                <a:lnTo>
                  <a:pt x="71907" y="496569"/>
                </a:lnTo>
                <a:lnTo>
                  <a:pt x="72097" y="496569"/>
                </a:lnTo>
                <a:lnTo>
                  <a:pt x="60477" y="495299"/>
                </a:lnTo>
                <a:lnTo>
                  <a:pt x="146278" y="495299"/>
                </a:lnTo>
                <a:lnTo>
                  <a:pt x="147447" y="496569"/>
                </a:lnTo>
                <a:lnTo>
                  <a:pt x="148526" y="497839"/>
                </a:lnTo>
                <a:lnTo>
                  <a:pt x="149377" y="499109"/>
                </a:lnTo>
                <a:lnTo>
                  <a:pt x="150456" y="500379"/>
                </a:lnTo>
                <a:lnTo>
                  <a:pt x="150977" y="501649"/>
                </a:lnTo>
                <a:lnTo>
                  <a:pt x="151434" y="502919"/>
                </a:lnTo>
                <a:lnTo>
                  <a:pt x="151726" y="504189"/>
                </a:lnTo>
                <a:lnTo>
                  <a:pt x="151904" y="505459"/>
                </a:lnTo>
                <a:lnTo>
                  <a:pt x="152006" y="510539"/>
                </a:lnTo>
                <a:close/>
              </a:path>
              <a:path w="275589" h="970280">
                <a:moveTo>
                  <a:pt x="132549" y="509269"/>
                </a:moveTo>
                <a:lnTo>
                  <a:pt x="128079" y="506729"/>
                </a:lnTo>
                <a:lnTo>
                  <a:pt x="132892" y="506729"/>
                </a:lnTo>
                <a:lnTo>
                  <a:pt x="132956" y="507999"/>
                </a:lnTo>
                <a:lnTo>
                  <a:pt x="131686" y="507999"/>
                </a:lnTo>
                <a:lnTo>
                  <a:pt x="132549" y="509269"/>
                </a:lnTo>
                <a:close/>
              </a:path>
              <a:path w="275589" h="970280">
                <a:moveTo>
                  <a:pt x="132956" y="506945"/>
                </a:moveTo>
                <a:lnTo>
                  <a:pt x="132892" y="506729"/>
                </a:lnTo>
                <a:lnTo>
                  <a:pt x="132956" y="506945"/>
                </a:lnTo>
                <a:close/>
              </a:path>
              <a:path w="275589" h="970280">
                <a:moveTo>
                  <a:pt x="133558" y="508987"/>
                </a:moveTo>
                <a:lnTo>
                  <a:pt x="133134" y="507999"/>
                </a:lnTo>
                <a:lnTo>
                  <a:pt x="132984" y="507039"/>
                </a:lnTo>
                <a:lnTo>
                  <a:pt x="133558" y="508987"/>
                </a:lnTo>
                <a:close/>
              </a:path>
              <a:path w="275589" h="970280">
                <a:moveTo>
                  <a:pt x="133642" y="509269"/>
                </a:moveTo>
                <a:lnTo>
                  <a:pt x="133476" y="509269"/>
                </a:lnTo>
                <a:lnTo>
                  <a:pt x="133079" y="508987"/>
                </a:lnTo>
                <a:lnTo>
                  <a:pt x="132956" y="507183"/>
                </a:lnTo>
                <a:lnTo>
                  <a:pt x="133070" y="507999"/>
                </a:lnTo>
                <a:lnTo>
                  <a:pt x="133642" y="509269"/>
                </a:lnTo>
                <a:close/>
              </a:path>
              <a:path w="275589" h="970280">
                <a:moveTo>
                  <a:pt x="132956" y="508900"/>
                </a:moveTo>
                <a:lnTo>
                  <a:pt x="131686" y="507999"/>
                </a:lnTo>
                <a:lnTo>
                  <a:pt x="132956" y="507999"/>
                </a:lnTo>
                <a:lnTo>
                  <a:pt x="132956" y="508900"/>
                </a:lnTo>
                <a:close/>
              </a:path>
              <a:path w="275589" h="970280">
                <a:moveTo>
                  <a:pt x="133642" y="509269"/>
                </a:moveTo>
                <a:lnTo>
                  <a:pt x="133134" y="507999"/>
                </a:lnTo>
                <a:lnTo>
                  <a:pt x="133521" y="508900"/>
                </a:lnTo>
                <a:lnTo>
                  <a:pt x="133642" y="509269"/>
                </a:lnTo>
                <a:close/>
              </a:path>
              <a:path w="275589" h="970280">
                <a:moveTo>
                  <a:pt x="134200" y="510539"/>
                </a:moveTo>
                <a:lnTo>
                  <a:pt x="132956" y="509476"/>
                </a:lnTo>
                <a:lnTo>
                  <a:pt x="132956" y="508900"/>
                </a:lnTo>
                <a:lnTo>
                  <a:pt x="133476" y="509269"/>
                </a:lnTo>
                <a:lnTo>
                  <a:pt x="133286" y="509269"/>
                </a:lnTo>
                <a:lnTo>
                  <a:pt x="134200" y="510539"/>
                </a:lnTo>
                <a:close/>
              </a:path>
              <a:path w="275589" h="970280">
                <a:moveTo>
                  <a:pt x="133992" y="509995"/>
                </a:moveTo>
                <a:lnTo>
                  <a:pt x="133375" y="509269"/>
                </a:lnTo>
                <a:lnTo>
                  <a:pt x="133642" y="509269"/>
                </a:lnTo>
                <a:lnTo>
                  <a:pt x="133558" y="508987"/>
                </a:lnTo>
                <a:lnTo>
                  <a:pt x="133992" y="509995"/>
                </a:lnTo>
                <a:close/>
              </a:path>
              <a:path w="275589" h="970280">
                <a:moveTo>
                  <a:pt x="132956" y="509476"/>
                </a:moveTo>
                <a:lnTo>
                  <a:pt x="132714" y="509269"/>
                </a:lnTo>
                <a:lnTo>
                  <a:pt x="132956" y="509269"/>
                </a:lnTo>
                <a:lnTo>
                  <a:pt x="132956" y="509476"/>
                </a:lnTo>
                <a:close/>
              </a:path>
              <a:path w="275589" h="970280">
                <a:moveTo>
                  <a:pt x="134226" y="510539"/>
                </a:moveTo>
                <a:lnTo>
                  <a:pt x="133286" y="509269"/>
                </a:lnTo>
                <a:lnTo>
                  <a:pt x="133613" y="509625"/>
                </a:lnTo>
                <a:lnTo>
                  <a:pt x="134226" y="510539"/>
                </a:lnTo>
                <a:close/>
              </a:path>
              <a:path w="275589" h="970280">
                <a:moveTo>
                  <a:pt x="133613" y="509625"/>
                </a:moveTo>
                <a:lnTo>
                  <a:pt x="133286" y="509269"/>
                </a:lnTo>
                <a:lnTo>
                  <a:pt x="133613" y="509625"/>
                </a:lnTo>
                <a:close/>
              </a:path>
              <a:path w="275589" h="970280">
                <a:moveTo>
                  <a:pt x="134025" y="510073"/>
                </a:moveTo>
                <a:lnTo>
                  <a:pt x="133613" y="509625"/>
                </a:lnTo>
                <a:lnTo>
                  <a:pt x="133375" y="509269"/>
                </a:lnTo>
                <a:lnTo>
                  <a:pt x="133992" y="509995"/>
                </a:lnTo>
                <a:close/>
              </a:path>
              <a:path w="275589" h="970280">
                <a:moveTo>
                  <a:pt x="236537" y="949959"/>
                </a:moveTo>
                <a:lnTo>
                  <a:pt x="138684" y="949959"/>
                </a:lnTo>
                <a:lnTo>
                  <a:pt x="137515" y="948689"/>
                </a:lnTo>
                <a:lnTo>
                  <a:pt x="136436" y="947419"/>
                </a:lnTo>
                <a:lnTo>
                  <a:pt x="135597" y="946149"/>
                </a:lnTo>
                <a:lnTo>
                  <a:pt x="134505" y="944879"/>
                </a:lnTo>
                <a:lnTo>
                  <a:pt x="132956" y="509476"/>
                </a:lnTo>
                <a:lnTo>
                  <a:pt x="134200" y="510539"/>
                </a:lnTo>
                <a:lnTo>
                  <a:pt x="152006" y="510539"/>
                </a:lnTo>
                <a:lnTo>
                  <a:pt x="152006" y="934719"/>
                </a:lnTo>
                <a:lnTo>
                  <a:pt x="150520" y="934719"/>
                </a:lnTo>
                <a:lnTo>
                  <a:pt x="150988" y="935277"/>
                </a:lnTo>
                <a:lnTo>
                  <a:pt x="151376" y="936178"/>
                </a:lnTo>
                <a:lnTo>
                  <a:pt x="151925" y="938041"/>
                </a:lnTo>
                <a:lnTo>
                  <a:pt x="152006" y="938529"/>
                </a:lnTo>
                <a:lnTo>
                  <a:pt x="156057" y="938529"/>
                </a:lnTo>
                <a:lnTo>
                  <a:pt x="161658" y="939799"/>
                </a:lnTo>
                <a:lnTo>
                  <a:pt x="161061" y="939799"/>
                </a:lnTo>
                <a:lnTo>
                  <a:pt x="167728" y="941069"/>
                </a:lnTo>
                <a:lnTo>
                  <a:pt x="167271" y="941069"/>
                </a:lnTo>
                <a:lnTo>
                  <a:pt x="174929" y="943609"/>
                </a:lnTo>
                <a:lnTo>
                  <a:pt x="174574" y="943609"/>
                </a:lnTo>
                <a:lnTo>
                  <a:pt x="183172" y="944879"/>
                </a:lnTo>
                <a:lnTo>
                  <a:pt x="182880" y="944879"/>
                </a:lnTo>
                <a:lnTo>
                  <a:pt x="192316" y="946149"/>
                </a:lnTo>
                <a:lnTo>
                  <a:pt x="192074" y="946149"/>
                </a:lnTo>
                <a:lnTo>
                  <a:pt x="202311" y="947419"/>
                </a:lnTo>
                <a:lnTo>
                  <a:pt x="202095" y="947419"/>
                </a:lnTo>
                <a:lnTo>
                  <a:pt x="213067" y="948689"/>
                </a:lnTo>
                <a:lnTo>
                  <a:pt x="224307" y="948689"/>
                </a:lnTo>
                <a:lnTo>
                  <a:pt x="236537" y="949959"/>
                </a:lnTo>
                <a:close/>
              </a:path>
              <a:path w="275589" h="970280">
                <a:moveTo>
                  <a:pt x="134226" y="510539"/>
                </a:moveTo>
                <a:lnTo>
                  <a:pt x="133613" y="509625"/>
                </a:lnTo>
                <a:lnTo>
                  <a:pt x="134025" y="510073"/>
                </a:lnTo>
                <a:lnTo>
                  <a:pt x="134226" y="510539"/>
                </a:lnTo>
                <a:close/>
              </a:path>
              <a:path w="275589" h="970280">
                <a:moveTo>
                  <a:pt x="134454" y="510539"/>
                </a:moveTo>
                <a:lnTo>
                  <a:pt x="134025" y="510073"/>
                </a:lnTo>
                <a:lnTo>
                  <a:pt x="134454" y="510539"/>
                </a:lnTo>
                <a:close/>
              </a:path>
              <a:path w="275589" h="970280">
                <a:moveTo>
                  <a:pt x="134454" y="510539"/>
                </a:moveTo>
                <a:lnTo>
                  <a:pt x="134226" y="510539"/>
                </a:lnTo>
                <a:lnTo>
                  <a:pt x="134025" y="510073"/>
                </a:lnTo>
                <a:lnTo>
                  <a:pt x="134454" y="510539"/>
                </a:lnTo>
                <a:close/>
              </a:path>
              <a:path w="275589" h="970280">
                <a:moveTo>
                  <a:pt x="150988" y="935277"/>
                </a:moveTo>
                <a:lnTo>
                  <a:pt x="150520" y="934719"/>
                </a:lnTo>
                <a:lnTo>
                  <a:pt x="150949" y="935186"/>
                </a:lnTo>
                <a:close/>
              </a:path>
              <a:path w="275589" h="970280">
                <a:moveTo>
                  <a:pt x="150949" y="935186"/>
                </a:moveTo>
                <a:lnTo>
                  <a:pt x="150520" y="934719"/>
                </a:lnTo>
                <a:lnTo>
                  <a:pt x="150749" y="934719"/>
                </a:lnTo>
                <a:lnTo>
                  <a:pt x="150949" y="935186"/>
                </a:lnTo>
                <a:close/>
              </a:path>
              <a:path w="275589" h="970280">
                <a:moveTo>
                  <a:pt x="151329" y="935599"/>
                </a:moveTo>
                <a:lnTo>
                  <a:pt x="150949" y="935186"/>
                </a:lnTo>
                <a:lnTo>
                  <a:pt x="150749" y="934719"/>
                </a:lnTo>
                <a:lnTo>
                  <a:pt x="151329" y="935599"/>
                </a:lnTo>
                <a:close/>
              </a:path>
              <a:path w="275589" h="970280">
                <a:moveTo>
                  <a:pt x="151688" y="935989"/>
                </a:moveTo>
                <a:lnTo>
                  <a:pt x="151329" y="935599"/>
                </a:lnTo>
                <a:lnTo>
                  <a:pt x="150749" y="934719"/>
                </a:lnTo>
                <a:lnTo>
                  <a:pt x="151688" y="935989"/>
                </a:lnTo>
                <a:close/>
              </a:path>
              <a:path w="275589" h="970280">
                <a:moveTo>
                  <a:pt x="152006" y="936350"/>
                </a:moveTo>
                <a:lnTo>
                  <a:pt x="151498" y="935989"/>
                </a:lnTo>
                <a:lnTo>
                  <a:pt x="151688" y="935989"/>
                </a:lnTo>
                <a:lnTo>
                  <a:pt x="150761" y="934719"/>
                </a:lnTo>
                <a:lnTo>
                  <a:pt x="152006" y="935783"/>
                </a:lnTo>
                <a:lnTo>
                  <a:pt x="152006" y="936350"/>
                </a:lnTo>
                <a:close/>
              </a:path>
              <a:path w="275589" h="970280">
                <a:moveTo>
                  <a:pt x="152006" y="935783"/>
                </a:moveTo>
                <a:lnTo>
                  <a:pt x="150761" y="934719"/>
                </a:lnTo>
                <a:lnTo>
                  <a:pt x="152006" y="934719"/>
                </a:lnTo>
                <a:lnTo>
                  <a:pt x="152006" y="935783"/>
                </a:lnTo>
                <a:close/>
              </a:path>
              <a:path w="275589" h="970280">
                <a:moveTo>
                  <a:pt x="151587" y="935989"/>
                </a:moveTo>
                <a:lnTo>
                  <a:pt x="150988" y="935277"/>
                </a:lnTo>
                <a:lnTo>
                  <a:pt x="151329" y="935599"/>
                </a:lnTo>
                <a:lnTo>
                  <a:pt x="151587" y="935989"/>
                </a:lnTo>
                <a:close/>
              </a:path>
              <a:path w="275589" h="970280">
                <a:moveTo>
                  <a:pt x="151587" y="935989"/>
                </a:moveTo>
                <a:lnTo>
                  <a:pt x="151295" y="935989"/>
                </a:lnTo>
                <a:lnTo>
                  <a:pt x="150988" y="935277"/>
                </a:lnTo>
                <a:lnTo>
                  <a:pt x="151587" y="935989"/>
                </a:lnTo>
                <a:close/>
              </a:path>
              <a:path w="275589" h="970280">
                <a:moveTo>
                  <a:pt x="151688" y="935989"/>
                </a:moveTo>
                <a:lnTo>
                  <a:pt x="151329" y="935599"/>
                </a:lnTo>
                <a:lnTo>
                  <a:pt x="151688" y="935989"/>
                </a:lnTo>
                <a:close/>
              </a:path>
              <a:path w="275589" h="970280">
                <a:moveTo>
                  <a:pt x="152247" y="935989"/>
                </a:moveTo>
                <a:lnTo>
                  <a:pt x="152006" y="935989"/>
                </a:lnTo>
                <a:lnTo>
                  <a:pt x="152006" y="935783"/>
                </a:lnTo>
                <a:lnTo>
                  <a:pt x="152247" y="935989"/>
                </a:lnTo>
                <a:close/>
              </a:path>
              <a:path w="275589" h="970280">
                <a:moveTo>
                  <a:pt x="151376" y="936178"/>
                </a:moveTo>
                <a:lnTo>
                  <a:pt x="151295" y="935989"/>
                </a:lnTo>
                <a:lnTo>
                  <a:pt x="151376" y="936178"/>
                </a:lnTo>
                <a:close/>
              </a:path>
              <a:path w="275589" h="970280">
                <a:moveTo>
                  <a:pt x="151841" y="937259"/>
                </a:moveTo>
                <a:lnTo>
                  <a:pt x="151376" y="936178"/>
                </a:lnTo>
                <a:lnTo>
                  <a:pt x="151320" y="935989"/>
                </a:lnTo>
                <a:lnTo>
                  <a:pt x="151841" y="937259"/>
                </a:lnTo>
                <a:close/>
              </a:path>
              <a:path w="275589" h="970280">
                <a:moveTo>
                  <a:pt x="152006" y="937259"/>
                </a:moveTo>
                <a:lnTo>
                  <a:pt x="151841" y="937259"/>
                </a:lnTo>
                <a:lnTo>
                  <a:pt x="151320" y="935989"/>
                </a:lnTo>
                <a:lnTo>
                  <a:pt x="151498" y="935989"/>
                </a:lnTo>
                <a:lnTo>
                  <a:pt x="152006" y="936350"/>
                </a:lnTo>
                <a:lnTo>
                  <a:pt x="152006" y="937259"/>
                </a:lnTo>
                <a:close/>
              </a:path>
              <a:path w="275589" h="970280">
                <a:moveTo>
                  <a:pt x="154647" y="937259"/>
                </a:moveTo>
                <a:lnTo>
                  <a:pt x="153288" y="937259"/>
                </a:lnTo>
                <a:lnTo>
                  <a:pt x="152412" y="935989"/>
                </a:lnTo>
                <a:lnTo>
                  <a:pt x="154647" y="937259"/>
                </a:lnTo>
                <a:close/>
              </a:path>
              <a:path w="275589" h="970280">
                <a:moveTo>
                  <a:pt x="151982" y="938234"/>
                </a:moveTo>
                <a:lnTo>
                  <a:pt x="151376" y="936178"/>
                </a:lnTo>
                <a:lnTo>
                  <a:pt x="151841" y="937259"/>
                </a:lnTo>
                <a:lnTo>
                  <a:pt x="151982" y="938234"/>
                </a:lnTo>
                <a:close/>
              </a:path>
              <a:path w="275589" h="970280">
                <a:moveTo>
                  <a:pt x="156883" y="938529"/>
                </a:moveTo>
                <a:lnTo>
                  <a:pt x="152069" y="938529"/>
                </a:lnTo>
                <a:lnTo>
                  <a:pt x="152006" y="936350"/>
                </a:lnTo>
                <a:lnTo>
                  <a:pt x="153288" y="937259"/>
                </a:lnTo>
                <a:lnTo>
                  <a:pt x="154647" y="937259"/>
                </a:lnTo>
                <a:lnTo>
                  <a:pt x="156883" y="938529"/>
                </a:lnTo>
                <a:close/>
              </a:path>
              <a:path w="275589" h="970280">
                <a:moveTo>
                  <a:pt x="152006" y="938041"/>
                </a:moveTo>
                <a:lnTo>
                  <a:pt x="151904" y="937259"/>
                </a:lnTo>
                <a:lnTo>
                  <a:pt x="152006" y="938041"/>
                </a:lnTo>
                <a:close/>
              </a:path>
              <a:path w="275589" h="970280">
                <a:moveTo>
                  <a:pt x="152069" y="938529"/>
                </a:moveTo>
                <a:lnTo>
                  <a:pt x="152006" y="938314"/>
                </a:lnTo>
                <a:lnTo>
                  <a:pt x="152069" y="938529"/>
                </a:lnTo>
                <a:close/>
              </a:path>
              <a:path w="275589" h="970280">
                <a:moveTo>
                  <a:pt x="275437" y="970279"/>
                </a:moveTo>
                <a:lnTo>
                  <a:pt x="261835" y="970279"/>
                </a:lnTo>
                <a:lnTo>
                  <a:pt x="248462" y="969009"/>
                </a:lnTo>
                <a:lnTo>
                  <a:pt x="235369" y="969009"/>
                </a:lnTo>
                <a:lnTo>
                  <a:pt x="222973" y="967739"/>
                </a:lnTo>
                <a:lnTo>
                  <a:pt x="211150" y="967739"/>
                </a:lnTo>
                <a:lnTo>
                  <a:pt x="199961" y="966469"/>
                </a:lnTo>
                <a:lnTo>
                  <a:pt x="179730" y="963929"/>
                </a:lnTo>
                <a:lnTo>
                  <a:pt x="170789" y="961389"/>
                </a:lnTo>
                <a:lnTo>
                  <a:pt x="162687" y="960119"/>
                </a:lnTo>
                <a:lnTo>
                  <a:pt x="156019" y="957579"/>
                </a:lnTo>
                <a:lnTo>
                  <a:pt x="155422" y="957579"/>
                </a:lnTo>
                <a:lnTo>
                  <a:pt x="149821" y="956309"/>
                </a:lnTo>
                <a:lnTo>
                  <a:pt x="148996" y="955039"/>
                </a:lnTo>
                <a:lnTo>
                  <a:pt x="144513" y="953769"/>
                </a:lnTo>
                <a:lnTo>
                  <a:pt x="143649" y="952499"/>
                </a:lnTo>
                <a:lnTo>
                  <a:pt x="141846" y="952499"/>
                </a:lnTo>
                <a:lnTo>
                  <a:pt x="141097" y="951229"/>
                </a:lnTo>
                <a:lnTo>
                  <a:pt x="139611" y="949959"/>
                </a:lnTo>
                <a:lnTo>
                  <a:pt x="248945" y="949959"/>
                </a:lnTo>
                <a:lnTo>
                  <a:pt x="262153" y="951229"/>
                </a:lnTo>
                <a:lnTo>
                  <a:pt x="275589" y="951229"/>
                </a:lnTo>
                <a:lnTo>
                  <a:pt x="275437" y="970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45504" y="3649052"/>
            <a:ext cx="330835" cy="2032000"/>
          </a:xfrm>
          <a:custGeom>
            <a:avLst/>
            <a:gdLst/>
            <a:ahLst/>
            <a:cxnLst/>
            <a:rect l="l" t="t" r="r" b="b"/>
            <a:pathLst>
              <a:path w="330835" h="2032000">
                <a:moveTo>
                  <a:pt x="330707" y="12700"/>
                </a:moveTo>
                <a:lnTo>
                  <a:pt x="186067" y="12700"/>
                </a:lnTo>
                <a:lnTo>
                  <a:pt x="195160" y="0"/>
                </a:lnTo>
                <a:lnTo>
                  <a:pt x="330542" y="0"/>
                </a:lnTo>
                <a:lnTo>
                  <a:pt x="330707" y="12700"/>
                </a:lnTo>
                <a:close/>
              </a:path>
              <a:path w="330835" h="2032000">
                <a:moveTo>
                  <a:pt x="218300" y="25400"/>
                </a:moveTo>
                <a:lnTo>
                  <a:pt x="164045" y="25400"/>
                </a:lnTo>
                <a:lnTo>
                  <a:pt x="165125" y="12700"/>
                </a:lnTo>
                <a:lnTo>
                  <a:pt x="229730" y="12700"/>
                </a:lnTo>
                <a:lnTo>
                  <a:pt x="218300" y="25400"/>
                </a:lnTo>
                <a:close/>
              </a:path>
              <a:path w="330835" h="2032000">
                <a:moveTo>
                  <a:pt x="160235" y="982729"/>
                </a:moveTo>
                <a:lnTo>
                  <a:pt x="160235" y="25400"/>
                </a:lnTo>
                <a:lnTo>
                  <a:pt x="179196" y="25400"/>
                </a:lnTo>
                <a:lnTo>
                  <a:pt x="178117" y="38100"/>
                </a:lnTo>
                <a:lnTo>
                  <a:pt x="179285" y="38100"/>
                </a:lnTo>
                <a:lnTo>
                  <a:pt x="179285" y="977900"/>
                </a:lnTo>
                <a:lnTo>
                  <a:pt x="160883" y="977900"/>
                </a:lnTo>
                <a:lnTo>
                  <a:pt x="160856" y="978359"/>
                </a:lnTo>
                <a:lnTo>
                  <a:pt x="160235" y="982729"/>
                </a:lnTo>
                <a:close/>
              </a:path>
              <a:path w="330835" h="2032000">
                <a:moveTo>
                  <a:pt x="178117" y="38100"/>
                </a:moveTo>
                <a:lnTo>
                  <a:pt x="179196" y="25400"/>
                </a:lnTo>
                <a:lnTo>
                  <a:pt x="178332" y="36067"/>
                </a:lnTo>
                <a:lnTo>
                  <a:pt x="178117" y="38100"/>
                </a:lnTo>
                <a:close/>
              </a:path>
              <a:path w="330835" h="2032000">
                <a:moveTo>
                  <a:pt x="178305" y="36406"/>
                </a:moveTo>
                <a:lnTo>
                  <a:pt x="179196" y="25400"/>
                </a:lnTo>
                <a:lnTo>
                  <a:pt x="178305" y="36406"/>
                </a:lnTo>
                <a:close/>
              </a:path>
              <a:path w="330835" h="2032000">
                <a:moveTo>
                  <a:pt x="178343" y="36067"/>
                </a:moveTo>
                <a:lnTo>
                  <a:pt x="179260" y="25400"/>
                </a:lnTo>
                <a:lnTo>
                  <a:pt x="179049" y="29701"/>
                </a:lnTo>
                <a:lnTo>
                  <a:pt x="178343" y="36067"/>
                </a:lnTo>
                <a:close/>
              </a:path>
              <a:path w="330835" h="2032000">
                <a:moveTo>
                  <a:pt x="179049" y="29701"/>
                </a:moveTo>
                <a:lnTo>
                  <a:pt x="179260" y="25400"/>
                </a:lnTo>
                <a:lnTo>
                  <a:pt x="179228" y="28086"/>
                </a:lnTo>
                <a:lnTo>
                  <a:pt x="179049" y="29701"/>
                </a:lnTo>
                <a:close/>
              </a:path>
              <a:path w="330835" h="2032000">
                <a:moveTo>
                  <a:pt x="179285" y="27573"/>
                </a:moveTo>
                <a:lnTo>
                  <a:pt x="179387" y="25400"/>
                </a:lnTo>
                <a:lnTo>
                  <a:pt x="179527" y="25400"/>
                </a:lnTo>
                <a:lnTo>
                  <a:pt x="179285" y="27573"/>
                </a:lnTo>
                <a:close/>
              </a:path>
              <a:path w="330835" h="2032000">
                <a:moveTo>
                  <a:pt x="179285" y="33326"/>
                </a:moveTo>
                <a:lnTo>
                  <a:pt x="179403" y="27122"/>
                </a:lnTo>
                <a:lnTo>
                  <a:pt x="179527" y="25400"/>
                </a:lnTo>
                <a:lnTo>
                  <a:pt x="180403" y="25400"/>
                </a:lnTo>
                <a:lnTo>
                  <a:pt x="179285" y="33326"/>
                </a:lnTo>
                <a:close/>
              </a:path>
              <a:path w="330835" h="2032000">
                <a:moveTo>
                  <a:pt x="178753" y="36146"/>
                </a:moveTo>
                <a:lnTo>
                  <a:pt x="179189" y="28751"/>
                </a:lnTo>
                <a:lnTo>
                  <a:pt x="179285" y="27573"/>
                </a:lnTo>
                <a:lnTo>
                  <a:pt x="179217" y="29701"/>
                </a:lnTo>
                <a:lnTo>
                  <a:pt x="178753" y="36146"/>
                </a:lnTo>
                <a:close/>
              </a:path>
              <a:path w="330835" h="2032000">
                <a:moveTo>
                  <a:pt x="178656" y="37790"/>
                </a:moveTo>
                <a:lnTo>
                  <a:pt x="178759" y="36067"/>
                </a:lnTo>
                <a:lnTo>
                  <a:pt x="179285" y="28751"/>
                </a:lnTo>
                <a:lnTo>
                  <a:pt x="179285" y="33326"/>
                </a:lnTo>
                <a:lnTo>
                  <a:pt x="178656" y="37790"/>
                </a:lnTo>
                <a:close/>
              </a:path>
              <a:path w="330835" h="2032000">
                <a:moveTo>
                  <a:pt x="178612" y="38100"/>
                </a:moveTo>
                <a:lnTo>
                  <a:pt x="178168" y="38100"/>
                </a:lnTo>
                <a:lnTo>
                  <a:pt x="178343" y="36067"/>
                </a:lnTo>
                <a:lnTo>
                  <a:pt x="179049" y="29701"/>
                </a:lnTo>
                <a:lnTo>
                  <a:pt x="178737" y="36067"/>
                </a:lnTo>
                <a:lnTo>
                  <a:pt x="178612" y="38100"/>
                </a:lnTo>
                <a:close/>
              </a:path>
              <a:path w="330835" h="2032000">
                <a:moveTo>
                  <a:pt x="179285" y="38100"/>
                </a:moveTo>
                <a:lnTo>
                  <a:pt x="178638" y="38100"/>
                </a:lnTo>
                <a:lnTo>
                  <a:pt x="178654" y="37823"/>
                </a:lnTo>
                <a:lnTo>
                  <a:pt x="179285" y="33326"/>
                </a:lnTo>
                <a:lnTo>
                  <a:pt x="179285" y="38100"/>
                </a:lnTo>
                <a:close/>
              </a:path>
              <a:path w="330835" h="2032000">
                <a:moveTo>
                  <a:pt x="178168" y="38100"/>
                </a:moveTo>
                <a:lnTo>
                  <a:pt x="178305" y="36406"/>
                </a:lnTo>
                <a:lnTo>
                  <a:pt x="178168" y="38100"/>
                </a:lnTo>
                <a:close/>
              </a:path>
              <a:path w="330835" h="2032000">
                <a:moveTo>
                  <a:pt x="178638" y="38100"/>
                </a:moveTo>
                <a:lnTo>
                  <a:pt x="178651" y="37823"/>
                </a:lnTo>
                <a:lnTo>
                  <a:pt x="178638" y="38100"/>
                </a:lnTo>
                <a:close/>
              </a:path>
              <a:path w="330835" h="2032000">
                <a:moveTo>
                  <a:pt x="160864" y="978305"/>
                </a:moveTo>
                <a:lnTo>
                  <a:pt x="160883" y="977900"/>
                </a:lnTo>
                <a:lnTo>
                  <a:pt x="160864" y="978305"/>
                </a:lnTo>
                <a:close/>
              </a:path>
              <a:path w="330835" h="2032000">
                <a:moveTo>
                  <a:pt x="160483" y="986234"/>
                </a:moveTo>
                <a:lnTo>
                  <a:pt x="160810" y="979424"/>
                </a:lnTo>
                <a:lnTo>
                  <a:pt x="160921" y="977900"/>
                </a:lnTo>
                <a:lnTo>
                  <a:pt x="161353" y="977900"/>
                </a:lnTo>
                <a:lnTo>
                  <a:pt x="161112" y="980621"/>
                </a:lnTo>
                <a:lnTo>
                  <a:pt x="160483" y="986234"/>
                </a:lnTo>
                <a:close/>
              </a:path>
              <a:path w="330835" h="2032000">
                <a:moveTo>
                  <a:pt x="161194" y="979884"/>
                </a:moveTo>
                <a:lnTo>
                  <a:pt x="161353" y="977900"/>
                </a:lnTo>
                <a:lnTo>
                  <a:pt x="161194" y="979884"/>
                </a:lnTo>
                <a:close/>
              </a:path>
              <a:path w="330835" h="2032000">
                <a:moveTo>
                  <a:pt x="160337" y="990600"/>
                </a:moveTo>
                <a:lnTo>
                  <a:pt x="161135" y="980621"/>
                </a:lnTo>
                <a:lnTo>
                  <a:pt x="161416" y="977900"/>
                </a:lnTo>
                <a:lnTo>
                  <a:pt x="160337" y="990600"/>
                </a:lnTo>
                <a:close/>
              </a:path>
              <a:path w="330835" h="2032000">
                <a:moveTo>
                  <a:pt x="179285" y="990600"/>
                </a:moveTo>
                <a:lnTo>
                  <a:pt x="160337" y="990600"/>
                </a:lnTo>
                <a:lnTo>
                  <a:pt x="161416" y="977900"/>
                </a:lnTo>
                <a:lnTo>
                  <a:pt x="179285" y="977900"/>
                </a:lnTo>
                <a:lnTo>
                  <a:pt x="179285" y="990600"/>
                </a:lnTo>
                <a:close/>
              </a:path>
              <a:path w="330835" h="2032000">
                <a:moveTo>
                  <a:pt x="160235" y="987294"/>
                </a:moveTo>
                <a:lnTo>
                  <a:pt x="160235" y="982729"/>
                </a:lnTo>
                <a:lnTo>
                  <a:pt x="160856" y="978359"/>
                </a:lnTo>
                <a:lnTo>
                  <a:pt x="160723" y="980621"/>
                </a:lnTo>
                <a:lnTo>
                  <a:pt x="160235" y="987294"/>
                </a:lnTo>
                <a:close/>
              </a:path>
              <a:path w="330835" h="2032000">
                <a:moveTo>
                  <a:pt x="160337" y="990600"/>
                </a:moveTo>
                <a:lnTo>
                  <a:pt x="161194" y="979884"/>
                </a:lnTo>
                <a:lnTo>
                  <a:pt x="160337" y="990600"/>
                </a:lnTo>
                <a:close/>
              </a:path>
              <a:path w="330835" h="2032000">
                <a:moveTo>
                  <a:pt x="160273" y="990600"/>
                </a:moveTo>
                <a:lnTo>
                  <a:pt x="160483" y="986234"/>
                </a:lnTo>
                <a:lnTo>
                  <a:pt x="161153" y="980251"/>
                </a:lnTo>
                <a:lnTo>
                  <a:pt x="160273" y="990600"/>
                </a:lnTo>
                <a:close/>
              </a:path>
              <a:path w="330835" h="2032000">
                <a:moveTo>
                  <a:pt x="160235" y="988445"/>
                </a:moveTo>
                <a:lnTo>
                  <a:pt x="160313" y="986234"/>
                </a:lnTo>
                <a:lnTo>
                  <a:pt x="160723" y="980621"/>
                </a:lnTo>
                <a:lnTo>
                  <a:pt x="160289" y="987964"/>
                </a:lnTo>
                <a:lnTo>
                  <a:pt x="160235" y="988445"/>
                </a:lnTo>
                <a:close/>
              </a:path>
              <a:path w="330835" h="2032000">
                <a:moveTo>
                  <a:pt x="159994" y="990600"/>
                </a:moveTo>
                <a:lnTo>
                  <a:pt x="159118" y="990600"/>
                </a:lnTo>
                <a:lnTo>
                  <a:pt x="160235" y="982729"/>
                </a:lnTo>
                <a:lnTo>
                  <a:pt x="160120" y="988877"/>
                </a:lnTo>
                <a:lnTo>
                  <a:pt x="159994" y="990600"/>
                </a:lnTo>
                <a:close/>
              </a:path>
              <a:path w="330835" h="2032000">
                <a:moveTo>
                  <a:pt x="160273" y="990600"/>
                </a:moveTo>
                <a:lnTo>
                  <a:pt x="160261" y="988445"/>
                </a:lnTo>
                <a:lnTo>
                  <a:pt x="160483" y="986234"/>
                </a:lnTo>
                <a:lnTo>
                  <a:pt x="160273" y="990600"/>
                </a:lnTo>
                <a:close/>
              </a:path>
              <a:path w="330835" h="2032000">
                <a:moveTo>
                  <a:pt x="160134" y="990600"/>
                </a:moveTo>
                <a:lnTo>
                  <a:pt x="159994" y="990600"/>
                </a:lnTo>
                <a:lnTo>
                  <a:pt x="160235" y="988445"/>
                </a:lnTo>
                <a:lnTo>
                  <a:pt x="160134" y="990600"/>
                </a:lnTo>
                <a:close/>
              </a:path>
              <a:path w="330835" h="2032000">
                <a:moveTo>
                  <a:pt x="174409" y="1003300"/>
                </a:moveTo>
                <a:lnTo>
                  <a:pt x="109804" y="1003300"/>
                </a:lnTo>
                <a:lnTo>
                  <a:pt x="121221" y="990600"/>
                </a:lnTo>
                <a:lnTo>
                  <a:pt x="175488" y="990600"/>
                </a:lnTo>
                <a:lnTo>
                  <a:pt x="174409" y="1003300"/>
                </a:lnTo>
                <a:close/>
              </a:path>
              <a:path w="330835" h="2032000">
                <a:moveTo>
                  <a:pt x="8991" y="1028700"/>
                </a:moveTo>
                <a:lnTo>
                  <a:pt x="6565" y="1028700"/>
                </a:lnTo>
                <a:lnTo>
                  <a:pt x="4432" y="1016000"/>
                </a:lnTo>
                <a:lnTo>
                  <a:pt x="0" y="1016000"/>
                </a:lnTo>
                <a:lnTo>
                  <a:pt x="1054" y="1003300"/>
                </a:lnTo>
                <a:lnTo>
                  <a:pt x="8991" y="1003300"/>
                </a:lnTo>
                <a:lnTo>
                  <a:pt x="8991" y="1028700"/>
                </a:lnTo>
                <a:close/>
              </a:path>
              <a:path w="330835" h="2032000">
                <a:moveTo>
                  <a:pt x="25590" y="1028700"/>
                </a:moveTo>
                <a:lnTo>
                  <a:pt x="8991" y="1028700"/>
                </a:lnTo>
                <a:lnTo>
                  <a:pt x="8991" y="1003300"/>
                </a:lnTo>
                <a:lnTo>
                  <a:pt x="100025" y="1003300"/>
                </a:lnTo>
                <a:lnTo>
                  <a:pt x="112648" y="1016000"/>
                </a:lnTo>
                <a:lnTo>
                  <a:pt x="41567" y="1016000"/>
                </a:lnTo>
                <a:lnTo>
                  <a:pt x="25590" y="1028700"/>
                </a:lnTo>
                <a:close/>
              </a:path>
              <a:path w="330835" h="2032000">
                <a:moveTo>
                  <a:pt x="144360" y="1016000"/>
                </a:moveTo>
                <a:lnTo>
                  <a:pt x="112648" y="1016000"/>
                </a:lnTo>
                <a:lnTo>
                  <a:pt x="100025" y="1003300"/>
                </a:lnTo>
                <a:lnTo>
                  <a:pt x="153466" y="1003300"/>
                </a:lnTo>
                <a:lnTo>
                  <a:pt x="144360" y="1016000"/>
                </a:lnTo>
                <a:close/>
              </a:path>
              <a:path w="330835" h="2032000">
                <a:moveTo>
                  <a:pt x="166738" y="1028700"/>
                </a:moveTo>
                <a:lnTo>
                  <a:pt x="25590" y="1028700"/>
                </a:lnTo>
                <a:lnTo>
                  <a:pt x="41567" y="1016000"/>
                </a:lnTo>
                <a:lnTo>
                  <a:pt x="163715" y="1016000"/>
                </a:lnTo>
                <a:lnTo>
                  <a:pt x="166738" y="1028700"/>
                </a:lnTo>
                <a:close/>
              </a:path>
              <a:path w="330835" h="2032000">
                <a:moveTo>
                  <a:pt x="178688" y="1041400"/>
                </a:moveTo>
                <a:lnTo>
                  <a:pt x="147827" y="1041400"/>
                </a:lnTo>
                <a:lnTo>
                  <a:pt x="139776" y="1028700"/>
                </a:lnTo>
                <a:lnTo>
                  <a:pt x="178219" y="1028700"/>
                </a:lnTo>
                <a:lnTo>
                  <a:pt x="178688" y="1041400"/>
                </a:lnTo>
                <a:close/>
              </a:path>
              <a:path w="330835" h="2032000">
                <a:moveTo>
                  <a:pt x="179285" y="1993900"/>
                </a:moveTo>
                <a:lnTo>
                  <a:pt x="160235" y="1993900"/>
                </a:lnTo>
                <a:lnTo>
                  <a:pt x="160235" y="1041400"/>
                </a:lnTo>
                <a:lnTo>
                  <a:pt x="179285" y="1041400"/>
                </a:lnTo>
                <a:lnTo>
                  <a:pt x="179285" y="1993900"/>
                </a:lnTo>
                <a:close/>
              </a:path>
              <a:path w="330835" h="2032000">
                <a:moveTo>
                  <a:pt x="199758" y="2006600"/>
                </a:moveTo>
                <a:lnTo>
                  <a:pt x="160845" y="2006600"/>
                </a:lnTo>
                <a:lnTo>
                  <a:pt x="160553" y="1993900"/>
                </a:lnTo>
                <a:lnTo>
                  <a:pt x="191693" y="1993900"/>
                </a:lnTo>
                <a:lnTo>
                  <a:pt x="199758" y="2006600"/>
                </a:lnTo>
                <a:close/>
              </a:path>
              <a:path w="330835" h="2032000">
                <a:moveTo>
                  <a:pt x="298615" y="2019300"/>
                </a:moveTo>
                <a:lnTo>
                  <a:pt x="175310" y="2019300"/>
                </a:lnTo>
                <a:lnTo>
                  <a:pt x="172783" y="2006600"/>
                </a:lnTo>
                <a:lnTo>
                  <a:pt x="283197" y="2006600"/>
                </a:lnTo>
                <a:lnTo>
                  <a:pt x="298615" y="2019300"/>
                </a:lnTo>
                <a:close/>
              </a:path>
              <a:path w="330835" h="2032000">
                <a:moveTo>
                  <a:pt x="330542" y="2032000"/>
                </a:moveTo>
                <a:lnTo>
                  <a:pt x="226872" y="2032000"/>
                </a:lnTo>
                <a:lnTo>
                  <a:pt x="215163" y="2019300"/>
                </a:lnTo>
                <a:lnTo>
                  <a:pt x="330707" y="2019300"/>
                </a:lnTo>
                <a:lnTo>
                  <a:pt x="330542" y="203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2860" y="2261806"/>
            <a:ext cx="275590" cy="2425700"/>
          </a:xfrm>
          <a:custGeom>
            <a:avLst/>
            <a:gdLst/>
            <a:ahLst/>
            <a:cxnLst/>
            <a:rect l="l" t="t" r="r" b="b"/>
            <a:pathLst>
              <a:path w="275589" h="2425700">
                <a:moveTo>
                  <a:pt x="275056" y="12699"/>
                </a:moveTo>
                <a:lnTo>
                  <a:pt x="149288" y="12699"/>
                </a:lnTo>
                <a:lnTo>
                  <a:pt x="154889" y="0"/>
                </a:lnTo>
                <a:lnTo>
                  <a:pt x="274891" y="0"/>
                </a:lnTo>
                <a:lnTo>
                  <a:pt x="275056" y="12699"/>
                </a:lnTo>
                <a:close/>
              </a:path>
              <a:path w="275589" h="2425700">
                <a:moveTo>
                  <a:pt x="174040" y="25399"/>
                </a:moveTo>
                <a:lnTo>
                  <a:pt x="133959" y="25399"/>
                </a:lnTo>
                <a:lnTo>
                  <a:pt x="135051" y="12699"/>
                </a:lnTo>
                <a:lnTo>
                  <a:pt x="182625" y="12699"/>
                </a:lnTo>
                <a:lnTo>
                  <a:pt x="174040" y="25399"/>
                </a:lnTo>
                <a:close/>
              </a:path>
              <a:path w="275589" h="2425700">
                <a:moveTo>
                  <a:pt x="182333" y="25399"/>
                </a:moveTo>
                <a:lnTo>
                  <a:pt x="182625" y="12699"/>
                </a:lnTo>
                <a:lnTo>
                  <a:pt x="191782" y="12699"/>
                </a:lnTo>
                <a:lnTo>
                  <a:pt x="182333" y="25399"/>
                </a:lnTo>
                <a:close/>
              </a:path>
              <a:path w="275589" h="2425700">
                <a:moveTo>
                  <a:pt x="151472" y="1181100"/>
                </a:moveTo>
                <a:lnTo>
                  <a:pt x="132422" y="1181100"/>
                </a:lnTo>
                <a:lnTo>
                  <a:pt x="132422" y="25399"/>
                </a:lnTo>
                <a:lnTo>
                  <a:pt x="151472" y="25399"/>
                </a:lnTo>
                <a:lnTo>
                  <a:pt x="151472" y="1181100"/>
                </a:lnTo>
                <a:close/>
              </a:path>
              <a:path w="275589" h="2425700">
                <a:moveTo>
                  <a:pt x="151193" y="1193800"/>
                </a:moveTo>
                <a:lnTo>
                  <a:pt x="116700" y="1193800"/>
                </a:lnTo>
                <a:lnTo>
                  <a:pt x="123367" y="1181100"/>
                </a:lnTo>
                <a:lnTo>
                  <a:pt x="151358" y="1181100"/>
                </a:lnTo>
                <a:lnTo>
                  <a:pt x="151193" y="1193800"/>
                </a:lnTo>
                <a:close/>
              </a:path>
              <a:path w="275589" h="2425700">
                <a:moveTo>
                  <a:pt x="8991" y="1219200"/>
                </a:moveTo>
                <a:lnTo>
                  <a:pt x="1054" y="1219200"/>
                </a:lnTo>
                <a:lnTo>
                  <a:pt x="0" y="1206500"/>
                </a:lnTo>
                <a:lnTo>
                  <a:pt x="2565" y="1206500"/>
                </a:lnTo>
                <a:lnTo>
                  <a:pt x="4432" y="1193800"/>
                </a:lnTo>
                <a:lnTo>
                  <a:pt x="8991" y="1193800"/>
                </a:lnTo>
                <a:lnTo>
                  <a:pt x="8991" y="1219200"/>
                </a:lnTo>
                <a:close/>
              </a:path>
              <a:path w="275589" h="2425700">
                <a:moveTo>
                  <a:pt x="84251" y="1219200"/>
                </a:moveTo>
                <a:lnTo>
                  <a:pt x="8991" y="1219200"/>
                </a:lnTo>
                <a:lnTo>
                  <a:pt x="8991" y="1193800"/>
                </a:lnTo>
                <a:lnTo>
                  <a:pt x="61455" y="1193800"/>
                </a:lnTo>
                <a:lnTo>
                  <a:pt x="73278" y="1206500"/>
                </a:lnTo>
                <a:lnTo>
                  <a:pt x="94716" y="1206500"/>
                </a:lnTo>
                <a:lnTo>
                  <a:pt x="84251" y="1219200"/>
                </a:lnTo>
                <a:close/>
              </a:path>
              <a:path w="275589" h="2425700">
                <a:moveTo>
                  <a:pt x="140779" y="1206500"/>
                </a:moveTo>
                <a:lnTo>
                  <a:pt x="73278" y="1206500"/>
                </a:lnTo>
                <a:lnTo>
                  <a:pt x="61455" y="1193800"/>
                </a:lnTo>
                <a:lnTo>
                  <a:pt x="142582" y="1193800"/>
                </a:lnTo>
                <a:lnTo>
                  <a:pt x="140779" y="1206500"/>
                </a:lnTo>
                <a:close/>
              </a:path>
              <a:path w="275589" h="2425700">
                <a:moveTo>
                  <a:pt x="139915" y="1219200"/>
                </a:moveTo>
                <a:lnTo>
                  <a:pt x="84251" y="1219200"/>
                </a:lnTo>
                <a:lnTo>
                  <a:pt x="94716" y="1206500"/>
                </a:lnTo>
                <a:lnTo>
                  <a:pt x="135432" y="1206500"/>
                </a:lnTo>
                <a:lnTo>
                  <a:pt x="139915" y="1219200"/>
                </a:lnTo>
                <a:close/>
              </a:path>
              <a:path w="275589" h="2425700">
                <a:moveTo>
                  <a:pt x="150901" y="1231900"/>
                </a:moveTo>
                <a:lnTo>
                  <a:pt x="117157" y="1231900"/>
                </a:lnTo>
                <a:lnTo>
                  <a:pt x="109499" y="1219200"/>
                </a:lnTo>
                <a:lnTo>
                  <a:pt x="150431" y="1219200"/>
                </a:lnTo>
                <a:lnTo>
                  <a:pt x="150901" y="1231900"/>
                </a:lnTo>
                <a:close/>
              </a:path>
              <a:path w="275589" h="2425700">
                <a:moveTo>
                  <a:pt x="151472" y="2387600"/>
                </a:moveTo>
                <a:lnTo>
                  <a:pt x="132422" y="2387600"/>
                </a:lnTo>
                <a:lnTo>
                  <a:pt x="132422" y="1231900"/>
                </a:lnTo>
                <a:lnTo>
                  <a:pt x="151472" y="1231900"/>
                </a:lnTo>
                <a:lnTo>
                  <a:pt x="151472" y="2387600"/>
                </a:lnTo>
                <a:close/>
              </a:path>
              <a:path w="275589" h="2425700">
                <a:moveTo>
                  <a:pt x="174396" y="2400300"/>
                </a:moveTo>
                <a:lnTo>
                  <a:pt x="132994" y="2400300"/>
                </a:lnTo>
                <a:lnTo>
                  <a:pt x="132702" y="2387600"/>
                </a:lnTo>
                <a:lnTo>
                  <a:pt x="166738" y="2387600"/>
                </a:lnTo>
                <a:lnTo>
                  <a:pt x="174396" y="2400300"/>
                </a:lnTo>
                <a:close/>
              </a:path>
              <a:path w="275589" h="2425700">
                <a:moveTo>
                  <a:pt x="274891" y="2425700"/>
                </a:moveTo>
                <a:lnTo>
                  <a:pt x="222427" y="2425700"/>
                </a:lnTo>
                <a:lnTo>
                  <a:pt x="210604" y="2413000"/>
                </a:lnTo>
                <a:lnTo>
                  <a:pt x="148450" y="2413000"/>
                </a:lnTo>
                <a:lnTo>
                  <a:pt x="143979" y="2400300"/>
                </a:lnTo>
                <a:lnTo>
                  <a:pt x="275056" y="2400300"/>
                </a:lnTo>
                <a:lnTo>
                  <a:pt x="274891" y="2425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7696" y="992289"/>
            <a:ext cx="1397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黑体"/>
                <a:cs typeface="黑体"/>
              </a:rPr>
              <a:t>做一做</a:t>
            </a:r>
            <a:endParaRPr sz="36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8648" y="13716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8292" y="1594103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4807" y="164119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8382" y="1854860"/>
            <a:ext cx="70408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黑体"/>
                <a:cs typeface="黑体"/>
              </a:rPr>
              <a:t>使用计算机软件，可以迅速、准确地作出运动的</a:t>
            </a:r>
            <a:r>
              <a:rPr dirty="0" sz="2200" spc="-5" i="1">
                <a:latin typeface="Book Antiqua"/>
                <a:cs typeface="Book Antiqua"/>
              </a:rPr>
              <a:t>v</a:t>
            </a:r>
            <a:r>
              <a:rPr dirty="0" sz="2200" spc="-5" i="1">
                <a:latin typeface="Times New Roman"/>
                <a:cs typeface="Times New Roman"/>
              </a:rPr>
              <a:t>-t</a:t>
            </a:r>
            <a:r>
              <a:rPr dirty="0" sz="2200">
                <a:latin typeface="黑体"/>
                <a:cs typeface="黑体"/>
              </a:rPr>
              <a:t>图像</a:t>
            </a:r>
            <a:r>
              <a:rPr dirty="0" sz="2200" spc="-5">
                <a:latin typeface="黑体"/>
                <a:cs typeface="黑体"/>
              </a:rPr>
              <a:t>。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3535" y="2484120"/>
            <a:ext cx="7197852" cy="367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8505" y="181489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755" y="1165986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实验结论与拓展</a:t>
            </a:r>
          </a:p>
        </p:txBody>
      </p:sp>
      <p:sp>
        <p:nvSpPr>
          <p:cNvPr id="4" name="object 4"/>
          <p:cNvSpPr/>
          <p:nvPr/>
        </p:nvSpPr>
        <p:spPr>
          <a:xfrm>
            <a:off x="2415539" y="1545336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5183" y="1767839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825" marR="11430" indent="704850">
              <a:lnSpc>
                <a:spcPct val="110000"/>
              </a:lnSpc>
              <a:spcBef>
                <a:spcPts val="100"/>
              </a:spcBef>
            </a:pPr>
            <a:r>
              <a:rPr dirty="0"/>
              <a:t>研究表明，小车在重物牵引下的运动，速度随时间的变化</a:t>
            </a:r>
            <a:r>
              <a:rPr dirty="0" spc="-5"/>
              <a:t>是 </a:t>
            </a:r>
            <a:r>
              <a:rPr dirty="0"/>
              <a:t>均匀的</a:t>
            </a:r>
            <a:r>
              <a:rPr dirty="0" spc="-5"/>
              <a:t>。</a:t>
            </a:r>
          </a:p>
          <a:p>
            <a:pPr marL="123825" marR="5080" indent="711200">
              <a:lnSpc>
                <a:spcPct val="110300"/>
              </a:lnSpc>
              <a:spcBef>
                <a:spcPts val="975"/>
              </a:spcBef>
            </a:pPr>
            <a:r>
              <a:rPr dirty="0"/>
              <a:t>研究还表明，小车在沿斜坡下滑过程中速度随时间的变化</a:t>
            </a:r>
            <a:r>
              <a:rPr dirty="0" spc="-5"/>
              <a:t>也 </a:t>
            </a:r>
            <a:r>
              <a:rPr dirty="0"/>
              <a:t>是均匀的</a:t>
            </a:r>
            <a:r>
              <a:rPr dirty="0" spc="-5"/>
              <a:t>。</a:t>
            </a:r>
          </a:p>
          <a:p>
            <a:pPr marL="835025">
              <a:lnSpc>
                <a:spcPct val="100000"/>
              </a:lnSpc>
              <a:spcBef>
                <a:spcPts val="1325"/>
              </a:spcBef>
            </a:pPr>
            <a:r>
              <a:rPr dirty="0"/>
              <a:t>更多类似的运动，其速度随时间的变化很可能都是均匀的</a:t>
            </a:r>
            <a:r>
              <a:rPr dirty="0" spc="-5"/>
              <a:t>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9" y="2292604"/>
            <a:ext cx="5892165" cy="31838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12700" marR="5080" indent="457200">
              <a:lnSpc>
                <a:spcPct val="129900"/>
              </a:lnSpc>
              <a:spcBef>
                <a:spcPts val="30"/>
              </a:spcBef>
            </a:pPr>
            <a:r>
              <a:rPr dirty="0" sz="2200">
                <a:latin typeface="华文楷体"/>
                <a:cs typeface="华文楷体"/>
              </a:rPr>
              <a:t>某同学采用了如下方法绘制小车运动的</a:t>
            </a:r>
            <a:r>
              <a:rPr dirty="0" sz="2200" spc="-5" i="1">
                <a:latin typeface="Book Antiqua"/>
                <a:cs typeface="Book Antiqua"/>
              </a:rPr>
              <a:t>v</a:t>
            </a:r>
            <a:r>
              <a:rPr dirty="0" sz="2200" spc="-5" i="1">
                <a:latin typeface="Times New Roman"/>
                <a:cs typeface="Times New Roman"/>
              </a:rPr>
              <a:t>-t</a:t>
            </a:r>
            <a:r>
              <a:rPr dirty="0" sz="2200" spc="-5">
                <a:latin typeface="华文楷体"/>
                <a:cs typeface="华文楷体"/>
              </a:rPr>
              <a:t>图 </a:t>
            </a:r>
            <a:r>
              <a:rPr dirty="0" sz="2200">
                <a:latin typeface="华文楷体"/>
                <a:cs typeface="华文楷体"/>
              </a:rPr>
              <a:t>像：先把实验得到的纸带每隔</a:t>
            </a:r>
            <a:r>
              <a:rPr dirty="0" sz="2200" spc="-5">
                <a:latin typeface="华文楷体"/>
                <a:cs typeface="华文楷体"/>
              </a:rPr>
              <a:t>0.1</a:t>
            </a:r>
            <a:r>
              <a:rPr dirty="0" sz="2200" spc="-50">
                <a:latin typeface="华文楷体"/>
                <a:cs typeface="华文楷体"/>
              </a:rPr>
              <a:t> </a:t>
            </a:r>
            <a:r>
              <a:rPr dirty="0" sz="2200" spc="-5">
                <a:latin typeface="华文楷体"/>
                <a:cs typeface="华文楷体"/>
              </a:rPr>
              <a:t>s</a:t>
            </a:r>
            <a:r>
              <a:rPr dirty="0" sz="2200">
                <a:latin typeface="华文楷体"/>
                <a:cs typeface="华文楷体"/>
              </a:rPr>
              <a:t>剪断，得到</a:t>
            </a:r>
            <a:r>
              <a:rPr dirty="0" sz="2200" spc="-5">
                <a:latin typeface="华文楷体"/>
                <a:cs typeface="华文楷体"/>
              </a:rPr>
              <a:t>若 </a:t>
            </a:r>
            <a:r>
              <a:rPr dirty="0" sz="2200">
                <a:latin typeface="华文楷体"/>
                <a:cs typeface="华文楷体"/>
              </a:rPr>
              <a:t>干短纸条，再把这些纸条下端对齐，并排贴在</a:t>
            </a:r>
            <a:r>
              <a:rPr dirty="0" sz="2200" spc="-5">
                <a:latin typeface="华文楷体"/>
                <a:cs typeface="华文楷体"/>
              </a:rPr>
              <a:t>一 </a:t>
            </a:r>
            <a:r>
              <a:rPr dirty="0" sz="2200">
                <a:latin typeface="华文楷体"/>
                <a:cs typeface="华文楷体"/>
              </a:rPr>
              <a:t>张纸上。纸条的宽度方向作为时间坐标轴，长</a:t>
            </a:r>
            <a:r>
              <a:rPr dirty="0" sz="2200" spc="-5">
                <a:latin typeface="华文楷体"/>
                <a:cs typeface="华文楷体"/>
              </a:rPr>
              <a:t>度 </a:t>
            </a:r>
            <a:r>
              <a:rPr dirty="0" sz="2200">
                <a:latin typeface="华文楷体"/>
                <a:cs typeface="华文楷体"/>
              </a:rPr>
              <a:t>方向作为速度坐标轴，最后将纸条上端中心连</a:t>
            </a:r>
            <a:r>
              <a:rPr dirty="0" sz="2200" spc="-5">
                <a:latin typeface="华文楷体"/>
                <a:cs typeface="华文楷体"/>
              </a:rPr>
              <a:t>起 </a:t>
            </a:r>
            <a:r>
              <a:rPr dirty="0" sz="2200">
                <a:latin typeface="华文楷体"/>
                <a:cs typeface="华文楷体"/>
              </a:rPr>
              <a:t>来，得到小车运动的</a:t>
            </a:r>
            <a:r>
              <a:rPr dirty="0" sz="2200" spc="-5" i="1">
                <a:latin typeface="Book Antiqua"/>
                <a:cs typeface="Book Antiqua"/>
              </a:rPr>
              <a:t>v</a:t>
            </a:r>
            <a:r>
              <a:rPr dirty="0" sz="2200" spc="-5" i="1">
                <a:latin typeface="Times New Roman"/>
                <a:cs typeface="Times New Roman"/>
              </a:rPr>
              <a:t>-t</a:t>
            </a:r>
            <a:r>
              <a:rPr dirty="0" sz="2200">
                <a:latin typeface="华文楷体"/>
                <a:cs typeface="华文楷体"/>
              </a:rPr>
              <a:t>图像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dirty="0" sz="2200">
                <a:latin typeface="华文楷体"/>
                <a:cs typeface="华文楷体"/>
              </a:rPr>
              <a:t>这样做有道理吗</a:t>
            </a:r>
            <a:r>
              <a:rPr dirty="0" sz="2200" spc="-5"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6159" y="2641092"/>
            <a:ext cx="3860292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1826" y="1138415"/>
            <a:ext cx="1397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5" name="object 5"/>
          <p:cNvSpPr/>
          <p:nvPr/>
        </p:nvSpPr>
        <p:spPr>
          <a:xfrm>
            <a:off x="2622804" y="151638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2448" y="174040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78951" y="178731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4663" y="1130160"/>
            <a:ext cx="7153656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5600" y="4951615"/>
            <a:ext cx="925830" cy="76200"/>
          </a:xfrm>
          <a:custGeom>
            <a:avLst/>
            <a:gdLst/>
            <a:ahLst/>
            <a:cxnLst/>
            <a:rect l="l" t="t" r="r" b="b"/>
            <a:pathLst>
              <a:path w="92582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25829" h="76200">
                <a:moveTo>
                  <a:pt x="849045" y="76200"/>
                </a:moveTo>
                <a:lnTo>
                  <a:pt x="849045" y="0"/>
                </a:lnTo>
                <a:lnTo>
                  <a:pt x="906195" y="28575"/>
                </a:lnTo>
                <a:lnTo>
                  <a:pt x="868095" y="28575"/>
                </a:lnTo>
                <a:lnTo>
                  <a:pt x="868095" y="47625"/>
                </a:lnTo>
                <a:lnTo>
                  <a:pt x="906195" y="47625"/>
                </a:lnTo>
                <a:lnTo>
                  <a:pt x="849045" y="76200"/>
                </a:lnTo>
                <a:close/>
              </a:path>
              <a:path w="925829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25829" h="76200">
                <a:moveTo>
                  <a:pt x="849045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49045" y="28575"/>
                </a:lnTo>
                <a:lnTo>
                  <a:pt x="849045" y="47625"/>
                </a:lnTo>
                <a:close/>
              </a:path>
              <a:path w="925829" h="76200">
                <a:moveTo>
                  <a:pt x="906195" y="47625"/>
                </a:moveTo>
                <a:lnTo>
                  <a:pt x="868095" y="47625"/>
                </a:lnTo>
                <a:lnTo>
                  <a:pt x="868095" y="28575"/>
                </a:lnTo>
                <a:lnTo>
                  <a:pt x="906195" y="28575"/>
                </a:lnTo>
                <a:lnTo>
                  <a:pt x="925245" y="38100"/>
                </a:lnTo>
                <a:lnTo>
                  <a:pt x="906195" y="47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93161" y="4428731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797" y="4951615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27735" h="76200">
                <a:moveTo>
                  <a:pt x="851420" y="76200"/>
                </a:moveTo>
                <a:lnTo>
                  <a:pt x="851420" y="0"/>
                </a:lnTo>
                <a:lnTo>
                  <a:pt x="908570" y="28575"/>
                </a:lnTo>
                <a:lnTo>
                  <a:pt x="870470" y="28575"/>
                </a:lnTo>
                <a:lnTo>
                  <a:pt x="870470" y="47625"/>
                </a:lnTo>
                <a:lnTo>
                  <a:pt x="908570" y="47625"/>
                </a:lnTo>
                <a:lnTo>
                  <a:pt x="851420" y="76200"/>
                </a:lnTo>
                <a:close/>
              </a:path>
              <a:path w="927735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27735" h="76200">
                <a:moveTo>
                  <a:pt x="85142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51420" y="28575"/>
                </a:lnTo>
                <a:lnTo>
                  <a:pt x="851420" y="47625"/>
                </a:lnTo>
                <a:close/>
              </a:path>
              <a:path w="927735" h="76200">
                <a:moveTo>
                  <a:pt x="908570" y="47625"/>
                </a:moveTo>
                <a:lnTo>
                  <a:pt x="870470" y="47625"/>
                </a:lnTo>
                <a:lnTo>
                  <a:pt x="870470" y="28575"/>
                </a:lnTo>
                <a:lnTo>
                  <a:pt x="908570" y="28575"/>
                </a:lnTo>
                <a:lnTo>
                  <a:pt x="927620" y="38100"/>
                </a:lnTo>
                <a:lnTo>
                  <a:pt x="908570" y="47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89336" y="4428731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8357" y="4951615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27735" h="76200">
                <a:moveTo>
                  <a:pt x="851420" y="76200"/>
                </a:moveTo>
                <a:lnTo>
                  <a:pt x="851420" y="0"/>
                </a:lnTo>
                <a:lnTo>
                  <a:pt x="908570" y="28575"/>
                </a:lnTo>
                <a:lnTo>
                  <a:pt x="870470" y="28575"/>
                </a:lnTo>
                <a:lnTo>
                  <a:pt x="870470" y="47625"/>
                </a:lnTo>
                <a:lnTo>
                  <a:pt x="908570" y="47625"/>
                </a:lnTo>
                <a:lnTo>
                  <a:pt x="851420" y="76200"/>
                </a:lnTo>
                <a:close/>
              </a:path>
              <a:path w="927735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27735" h="76200">
                <a:moveTo>
                  <a:pt x="85142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51420" y="28575"/>
                </a:lnTo>
                <a:lnTo>
                  <a:pt x="851420" y="47625"/>
                </a:lnTo>
                <a:close/>
              </a:path>
              <a:path w="927735" h="76200">
                <a:moveTo>
                  <a:pt x="908570" y="47625"/>
                </a:moveTo>
                <a:lnTo>
                  <a:pt x="870470" y="47625"/>
                </a:lnTo>
                <a:lnTo>
                  <a:pt x="870470" y="28575"/>
                </a:lnTo>
                <a:lnTo>
                  <a:pt x="908570" y="28575"/>
                </a:lnTo>
                <a:lnTo>
                  <a:pt x="927620" y="38100"/>
                </a:lnTo>
                <a:lnTo>
                  <a:pt x="908570" y="47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25821" y="4428731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5917" y="4951615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27734" h="76200">
                <a:moveTo>
                  <a:pt x="851420" y="76200"/>
                </a:moveTo>
                <a:lnTo>
                  <a:pt x="851420" y="0"/>
                </a:lnTo>
                <a:lnTo>
                  <a:pt x="908570" y="28575"/>
                </a:lnTo>
                <a:lnTo>
                  <a:pt x="870470" y="28575"/>
                </a:lnTo>
                <a:lnTo>
                  <a:pt x="870470" y="47625"/>
                </a:lnTo>
                <a:lnTo>
                  <a:pt x="908570" y="47625"/>
                </a:lnTo>
                <a:lnTo>
                  <a:pt x="851420" y="76200"/>
                </a:lnTo>
                <a:close/>
              </a:path>
              <a:path w="927734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27734" h="76200">
                <a:moveTo>
                  <a:pt x="85142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51420" y="28575"/>
                </a:lnTo>
                <a:lnTo>
                  <a:pt x="851420" y="47625"/>
                </a:lnTo>
                <a:close/>
              </a:path>
              <a:path w="927734" h="76200">
                <a:moveTo>
                  <a:pt x="908570" y="47625"/>
                </a:moveTo>
                <a:lnTo>
                  <a:pt x="870470" y="47625"/>
                </a:lnTo>
                <a:lnTo>
                  <a:pt x="870470" y="28575"/>
                </a:lnTo>
                <a:lnTo>
                  <a:pt x="908570" y="28575"/>
                </a:lnTo>
                <a:lnTo>
                  <a:pt x="927620" y="38100"/>
                </a:lnTo>
                <a:lnTo>
                  <a:pt x="908570" y="47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62307" y="4428731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3476" y="4950307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27734" h="76200">
                <a:moveTo>
                  <a:pt x="851420" y="76200"/>
                </a:moveTo>
                <a:lnTo>
                  <a:pt x="851420" y="0"/>
                </a:lnTo>
                <a:lnTo>
                  <a:pt x="908570" y="28575"/>
                </a:lnTo>
                <a:lnTo>
                  <a:pt x="870470" y="28575"/>
                </a:lnTo>
                <a:lnTo>
                  <a:pt x="870470" y="47625"/>
                </a:lnTo>
                <a:lnTo>
                  <a:pt x="908570" y="47625"/>
                </a:lnTo>
                <a:lnTo>
                  <a:pt x="851420" y="76200"/>
                </a:lnTo>
                <a:close/>
              </a:path>
              <a:path w="927734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27734" h="76200">
                <a:moveTo>
                  <a:pt x="85142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51420" y="28575"/>
                </a:lnTo>
                <a:lnTo>
                  <a:pt x="851420" y="47625"/>
                </a:lnTo>
                <a:close/>
              </a:path>
              <a:path w="927734" h="76200">
                <a:moveTo>
                  <a:pt x="908570" y="47625"/>
                </a:moveTo>
                <a:lnTo>
                  <a:pt x="870470" y="47625"/>
                </a:lnTo>
                <a:lnTo>
                  <a:pt x="870470" y="28575"/>
                </a:lnTo>
                <a:lnTo>
                  <a:pt x="908570" y="28575"/>
                </a:lnTo>
                <a:lnTo>
                  <a:pt x="927620" y="38100"/>
                </a:lnTo>
                <a:lnTo>
                  <a:pt x="908570" y="47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98779" y="4428731"/>
            <a:ext cx="57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r>
              <a:rPr dirty="0" sz="1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8756" y="5549658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2142" y="5549658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5516" y="5549658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8890" y="5549658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2251" y="5549658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0.50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04218" y="2794165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2961" y="3016415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01704" y="3238665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00446" y="3460902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99189" y="3683152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97925" y="3905402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96668" y="4127652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95411" y="4349889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94153" y="4572139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92896" y="4794389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1639" y="5016627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7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90375" y="5238877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0"/>
                </a:moveTo>
                <a:lnTo>
                  <a:pt x="0" y="127177"/>
                </a:lnTo>
              </a:path>
            </a:pathLst>
          </a:custGeom>
          <a:ln w="324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73217" y="5461127"/>
            <a:ext cx="32384" cy="69215"/>
          </a:xfrm>
          <a:custGeom>
            <a:avLst/>
            <a:gdLst/>
            <a:ahLst/>
            <a:cxnLst/>
            <a:rect l="l" t="t" r="r" b="b"/>
            <a:pathLst>
              <a:path w="32385" h="69214">
                <a:moveTo>
                  <a:pt x="31750" y="68935"/>
                </a:moveTo>
                <a:lnTo>
                  <a:pt x="0" y="68757"/>
                </a:lnTo>
                <a:lnTo>
                  <a:pt x="381" y="0"/>
                </a:lnTo>
                <a:lnTo>
                  <a:pt x="32131" y="177"/>
                </a:lnTo>
                <a:lnTo>
                  <a:pt x="31750" y="689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19234" y="2841383"/>
            <a:ext cx="2350135" cy="55880"/>
          </a:xfrm>
          <a:custGeom>
            <a:avLst/>
            <a:gdLst/>
            <a:ahLst/>
            <a:cxnLst/>
            <a:rect l="l" t="t" r="r" b="b"/>
            <a:pathLst>
              <a:path w="2350135" h="55880">
                <a:moveTo>
                  <a:pt x="330" y="55283"/>
                </a:moveTo>
                <a:lnTo>
                  <a:pt x="0" y="23533"/>
                </a:lnTo>
                <a:lnTo>
                  <a:pt x="127000" y="22263"/>
                </a:lnTo>
                <a:lnTo>
                  <a:pt x="127317" y="54013"/>
                </a:lnTo>
                <a:lnTo>
                  <a:pt x="330" y="55283"/>
                </a:lnTo>
                <a:close/>
              </a:path>
              <a:path w="2350135" h="55880">
                <a:moveTo>
                  <a:pt x="222567" y="53060"/>
                </a:moveTo>
                <a:lnTo>
                  <a:pt x="222250" y="21310"/>
                </a:lnTo>
                <a:lnTo>
                  <a:pt x="349237" y="20040"/>
                </a:lnTo>
                <a:lnTo>
                  <a:pt x="349554" y="51790"/>
                </a:lnTo>
                <a:lnTo>
                  <a:pt x="222567" y="53060"/>
                </a:lnTo>
                <a:close/>
              </a:path>
              <a:path w="2350135" h="55880">
                <a:moveTo>
                  <a:pt x="444804" y="50838"/>
                </a:moveTo>
                <a:lnTo>
                  <a:pt x="444487" y="19088"/>
                </a:lnTo>
                <a:lnTo>
                  <a:pt x="571474" y="17818"/>
                </a:lnTo>
                <a:lnTo>
                  <a:pt x="571792" y="49555"/>
                </a:lnTo>
                <a:lnTo>
                  <a:pt x="444804" y="50838"/>
                </a:lnTo>
                <a:close/>
              </a:path>
              <a:path w="2350135" h="55880">
                <a:moveTo>
                  <a:pt x="667042" y="48602"/>
                </a:moveTo>
                <a:lnTo>
                  <a:pt x="666724" y="16852"/>
                </a:lnTo>
                <a:lnTo>
                  <a:pt x="793711" y="15582"/>
                </a:lnTo>
                <a:lnTo>
                  <a:pt x="794029" y="47332"/>
                </a:lnTo>
                <a:lnTo>
                  <a:pt x="667042" y="48602"/>
                </a:lnTo>
                <a:close/>
              </a:path>
              <a:path w="2350135" h="55880">
                <a:moveTo>
                  <a:pt x="889279" y="46380"/>
                </a:moveTo>
                <a:lnTo>
                  <a:pt x="888961" y="14630"/>
                </a:lnTo>
                <a:lnTo>
                  <a:pt x="1015949" y="13360"/>
                </a:lnTo>
                <a:lnTo>
                  <a:pt x="1016279" y="45110"/>
                </a:lnTo>
                <a:lnTo>
                  <a:pt x="889279" y="46380"/>
                </a:lnTo>
                <a:close/>
              </a:path>
              <a:path w="2350135" h="55880">
                <a:moveTo>
                  <a:pt x="1111516" y="44157"/>
                </a:moveTo>
                <a:lnTo>
                  <a:pt x="1111199" y="12407"/>
                </a:lnTo>
                <a:lnTo>
                  <a:pt x="1238199" y="11125"/>
                </a:lnTo>
                <a:lnTo>
                  <a:pt x="1238516" y="42875"/>
                </a:lnTo>
                <a:lnTo>
                  <a:pt x="1111516" y="44157"/>
                </a:lnTo>
                <a:close/>
              </a:path>
              <a:path w="2350135" h="55880">
                <a:moveTo>
                  <a:pt x="1333754" y="41922"/>
                </a:moveTo>
                <a:lnTo>
                  <a:pt x="1333436" y="10172"/>
                </a:lnTo>
                <a:lnTo>
                  <a:pt x="1460436" y="8902"/>
                </a:lnTo>
                <a:lnTo>
                  <a:pt x="1460754" y="40652"/>
                </a:lnTo>
                <a:lnTo>
                  <a:pt x="1333754" y="41922"/>
                </a:lnTo>
                <a:close/>
              </a:path>
              <a:path w="2350135" h="55880">
                <a:moveTo>
                  <a:pt x="1555991" y="39700"/>
                </a:moveTo>
                <a:lnTo>
                  <a:pt x="1555673" y="7950"/>
                </a:lnTo>
                <a:lnTo>
                  <a:pt x="1682673" y="6680"/>
                </a:lnTo>
                <a:lnTo>
                  <a:pt x="1682991" y="38430"/>
                </a:lnTo>
                <a:lnTo>
                  <a:pt x="1555991" y="39700"/>
                </a:lnTo>
                <a:close/>
              </a:path>
              <a:path w="2350135" h="55880">
                <a:moveTo>
                  <a:pt x="1778228" y="37465"/>
                </a:moveTo>
                <a:lnTo>
                  <a:pt x="1777911" y="5727"/>
                </a:lnTo>
                <a:lnTo>
                  <a:pt x="1904911" y="4444"/>
                </a:lnTo>
                <a:lnTo>
                  <a:pt x="1905228" y="36194"/>
                </a:lnTo>
                <a:lnTo>
                  <a:pt x="1778228" y="37465"/>
                </a:lnTo>
                <a:close/>
              </a:path>
              <a:path w="2350135" h="55880">
                <a:moveTo>
                  <a:pt x="2000478" y="35242"/>
                </a:moveTo>
                <a:lnTo>
                  <a:pt x="2000161" y="3492"/>
                </a:lnTo>
                <a:lnTo>
                  <a:pt x="2127148" y="2222"/>
                </a:lnTo>
                <a:lnTo>
                  <a:pt x="2127465" y="33972"/>
                </a:lnTo>
                <a:lnTo>
                  <a:pt x="2000478" y="35242"/>
                </a:lnTo>
                <a:close/>
              </a:path>
              <a:path w="2350135" h="55880">
                <a:moveTo>
                  <a:pt x="2222715" y="33019"/>
                </a:moveTo>
                <a:lnTo>
                  <a:pt x="2222398" y="1269"/>
                </a:lnTo>
                <a:lnTo>
                  <a:pt x="2349385" y="0"/>
                </a:lnTo>
                <a:lnTo>
                  <a:pt x="2349703" y="31737"/>
                </a:lnTo>
                <a:lnTo>
                  <a:pt x="2222715" y="330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63046" y="2797416"/>
            <a:ext cx="103972" cy="11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53816" y="3287648"/>
            <a:ext cx="103973" cy="112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41737" y="3045256"/>
            <a:ext cx="103972" cy="112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82412" y="2588069"/>
            <a:ext cx="103972" cy="112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20040" y="2357767"/>
            <a:ext cx="103972" cy="112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29153" y="2257920"/>
            <a:ext cx="4844415" cy="1262380"/>
          </a:xfrm>
          <a:custGeom>
            <a:avLst/>
            <a:gdLst/>
            <a:ahLst/>
            <a:cxnLst/>
            <a:rect l="l" t="t" r="r" b="b"/>
            <a:pathLst>
              <a:path w="4844415" h="1262379">
                <a:moveTo>
                  <a:pt x="7835" y="1262214"/>
                </a:moveTo>
                <a:lnTo>
                  <a:pt x="0" y="1231442"/>
                </a:lnTo>
                <a:lnTo>
                  <a:pt x="4836134" y="0"/>
                </a:lnTo>
                <a:lnTo>
                  <a:pt x="4843957" y="30759"/>
                </a:lnTo>
                <a:lnTo>
                  <a:pt x="7835" y="12622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4928" y="22964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dirty="0"/>
              <a:t>本节小结</a:t>
            </a:r>
          </a:p>
        </p:txBody>
      </p:sp>
      <p:sp>
        <p:nvSpPr>
          <p:cNvPr id="4" name="object 4"/>
          <p:cNvSpPr/>
          <p:nvPr/>
        </p:nvSpPr>
        <p:spPr>
          <a:xfrm>
            <a:off x="2852927" y="202539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1048" y="224942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77694" y="3135375"/>
            <a:ext cx="7593965" cy="1806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800">
                <a:latin typeface="黑体"/>
                <a:cs typeface="黑体"/>
              </a:rPr>
              <a:t>运用实验探究的方法对小车的运动进行研究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469900" indent="-457200">
              <a:lnSpc>
                <a:spcPct val="100000"/>
              </a:lnSpc>
              <a:spcBef>
                <a:spcPts val="2005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800">
                <a:latin typeface="黑体"/>
                <a:cs typeface="黑体"/>
              </a:rPr>
              <a:t>使用打点计时器测量速度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469900" indent="-457200">
              <a:lnSpc>
                <a:spcPct val="100000"/>
              </a:lnSpc>
              <a:spcBef>
                <a:spcPts val="1945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800">
                <a:latin typeface="黑体"/>
                <a:cs typeface="黑体"/>
              </a:rPr>
              <a:t>用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-t</a:t>
            </a:r>
            <a:r>
              <a:rPr dirty="0" sz="2800">
                <a:latin typeface="黑体"/>
                <a:cs typeface="黑体"/>
              </a:rPr>
              <a:t>图像分析小车运动的特点和规律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14" y="2059292"/>
            <a:ext cx="7797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1611F"/>
                </a:solidFill>
                <a:latin typeface="微软雅黑"/>
                <a:cs typeface="微软雅黑"/>
              </a:rPr>
              <a:t>实验：探究小车速度随时间的变化规律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3111" y="3202304"/>
            <a:ext cx="21634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级：高</a:t>
            </a:r>
            <a:r>
              <a:rPr dirty="0" sz="2800" spc="-5" b="1">
                <a:solidFill>
                  <a:srgbClr val="01611F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主讲人：何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道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9696" y="3188906"/>
            <a:ext cx="3944620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5" b="1">
                <a:solidFill>
                  <a:srgbClr val="01611F"/>
                </a:solidFill>
                <a:latin typeface="华文楷体"/>
                <a:cs typeface="华文楷体"/>
              </a:rPr>
              <a:t>） 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校：北京师范大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  <a:p>
            <a:pPr marL="1445260">
              <a:lnSpc>
                <a:spcPct val="100000"/>
              </a:lnSpc>
              <a:spcBef>
                <a:spcPts val="660"/>
              </a:spcBef>
            </a:pPr>
            <a:r>
              <a:rPr dirty="0" sz="2800" b="1">
                <a:solidFill>
                  <a:srgbClr val="01611F"/>
                </a:solidFill>
                <a:latin typeface="华文楷体"/>
                <a:cs typeface="华文楷体"/>
              </a:rPr>
              <a:t>附属实验中</a:t>
            </a:r>
            <a:r>
              <a:rPr dirty="0" sz="2800" spc="-10" b="1">
                <a:solidFill>
                  <a:srgbClr val="01611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6744" y="207940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0940" y="1433042"/>
            <a:ext cx="2464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一、实验思</a:t>
            </a:r>
            <a:r>
              <a:rPr dirty="0" sz="3200" spc="5">
                <a:latin typeface="黑体"/>
                <a:cs typeface="黑体"/>
              </a:rPr>
              <a:t>路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807" y="180898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2927" y="203301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15109" y="2730512"/>
            <a:ext cx="81026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要研究小车在重物牵引下速度随时间变化的规律，你认为 如何设计此实验？需要测量哪些物理量？选用什么器材？请 你把自己研究的方案写出来，并和同学交流。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056" y="1159776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实验方</a:t>
            </a:r>
            <a:r>
              <a:rPr dirty="0" sz="3200" spc="5">
                <a:latin typeface="华文楷体"/>
                <a:cs typeface="华文楷体"/>
              </a:rPr>
              <a:t>案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8467" y="2046477"/>
            <a:ext cx="4229735" cy="97536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9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打点计时器测量速度和时间</a:t>
            </a:r>
            <a:endParaRPr sz="2400">
              <a:latin typeface="黑体"/>
              <a:cs typeface="黑体"/>
            </a:endParaRPr>
          </a:p>
          <a:p>
            <a:pPr marL="255270" indent="-242570">
              <a:lnSpc>
                <a:spcPct val="100000"/>
              </a:lnSpc>
              <a:spcBef>
                <a:spcPts val="8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槽码牵引小车在长木板上运动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3369297"/>
            <a:ext cx="10019030" cy="249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372" y="1083563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实验器</a:t>
            </a:r>
            <a:r>
              <a:rPr dirty="0" sz="3200" spc="5">
                <a:latin typeface="华文楷体"/>
                <a:cs typeface="华文楷体"/>
              </a:rPr>
              <a:t>材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699" y="1745221"/>
            <a:ext cx="6668134" cy="97536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9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小车，一端带有滑轮的长木板，细绳，槽码</a:t>
            </a:r>
            <a:endParaRPr sz="2400">
              <a:latin typeface="黑体"/>
              <a:cs typeface="黑体"/>
            </a:endParaRPr>
          </a:p>
          <a:p>
            <a:pPr marL="255270" indent="-242570">
              <a:lnSpc>
                <a:spcPct val="100000"/>
              </a:lnSpc>
              <a:spcBef>
                <a:spcPts val="8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黑体"/>
                <a:cs typeface="黑体"/>
              </a:rPr>
              <a:t>打点计时器，固定夹，电源，电键，导线，纸带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9004" y="2878835"/>
            <a:ext cx="6793992" cy="347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445" y="1178737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实验装置</a:t>
            </a:r>
            <a:r>
              <a:rPr dirty="0" sz="3200" spc="5">
                <a:latin typeface="华文楷体"/>
                <a:cs typeface="华文楷体"/>
              </a:rPr>
              <a:t>图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8592" y="1938527"/>
            <a:ext cx="8029956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654" y="2457030"/>
            <a:ext cx="9805670" cy="2636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/>
              <a:tabLst>
                <a:tab pos="419100" algn="l"/>
              </a:tabLst>
            </a:pPr>
            <a:r>
              <a:rPr dirty="0" sz="3200">
                <a:latin typeface="华文楷体"/>
                <a:cs typeface="华文楷体"/>
              </a:rPr>
              <a:t>实验操</a:t>
            </a:r>
            <a:r>
              <a:rPr dirty="0" sz="3200" spc="5">
                <a:latin typeface="华文楷体"/>
                <a:cs typeface="华文楷体"/>
              </a:rPr>
              <a:t>作</a:t>
            </a:r>
            <a:endParaRPr sz="3200">
              <a:latin typeface="华文楷体"/>
              <a:cs typeface="华文楷体"/>
            </a:endParaRPr>
          </a:p>
          <a:p>
            <a:pPr lvl="1" marL="192405" marR="5080">
              <a:lnSpc>
                <a:spcPct val="150000"/>
              </a:lnSpc>
              <a:spcBef>
                <a:spcPts val="1310"/>
              </a:spcBef>
              <a:buSzPct val="95000"/>
              <a:buFont typeface="Wingdings"/>
              <a:buChar char=""/>
              <a:tabLst>
                <a:tab pos="395605" algn="l"/>
              </a:tabLst>
            </a:pPr>
            <a:r>
              <a:rPr dirty="0" sz="2000">
                <a:latin typeface="黑体"/>
                <a:cs typeface="黑体"/>
              </a:rPr>
              <a:t>在长木板上固定打点计时器，连接电路。让小车停在靠近打点计时器的位置，安装</a:t>
            </a:r>
            <a:r>
              <a:rPr dirty="0" sz="2000">
                <a:latin typeface="黑体"/>
                <a:cs typeface="黑体"/>
              </a:rPr>
              <a:t>好 </a:t>
            </a:r>
            <a:r>
              <a:rPr dirty="0" sz="2000">
                <a:latin typeface="黑体"/>
                <a:cs typeface="黑体"/>
              </a:rPr>
              <a:t>纸带，连接细绳和槽码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lvl="1" marL="394970" indent="-202565">
              <a:lnSpc>
                <a:spcPct val="100000"/>
              </a:lnSpc>
              <a:spcBef>
                <a:spcPts val="1700"/>
              </a:spcBef>
              <a:buSzPct val="95000"/>
              <a:buFont typeface="Wingdings"/>
              <a:buChar char=""/>
              <a:tabLst>
                <a:tab pos="395605" algn="l"/>
              </a:tabLst>
            </a:pPr>
            <a:r>
              <a:rPr dirty="0" sz="2000">
                <a:latin typeface="黑体"/>
                <a:cs typeface="黑体"/>
              </a:rPr>
              <a:t>启动打点计时器，释放小车，打点完成后关闭电源，观察纸带的点迹是否清晰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lvl="1" marL="394970" indent="-202565">
              <a:lnSpc>
                <a:spcPct val="100000"/>
              </a:lnSpc>
              <a:spcBef>
                <a:spcPts val="1700"/>
              </a:spcBef>
              <a:buSzPct val="95000"/>
              <a:buFont typeface="Wingdings"/>
              <a:buChar char=""/>
              <a:tabLst>
                <a:tab pos="395605" algn="l"/>
              </a:tabLst>
            </a:pPr>
            <a:r>
              <a:rPr dirty="0" sz="2000">
                <a:latin typeface="黑体"/>
                <a:cs typeface="黑体"/>
              </a:rPr>
              <a:t>增减所挂槽码的质量，更换纸带，再做两次实验</a:t>
            </a:r>
            <a:r>
              <a:rPr dirty="0" sz="2000" spc="5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0215" y="197851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6465" y="1332153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二、进行实</a:t>
            </a:r>
            <a:r>
              <a:rPr dirty="0" sz="3200" spc="5"/>
              <a:t>验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327148" y="170840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6792" y="19309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188" y="1005839"/>
            <a:ext cx="6864096" cy="5148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2025-04-17T08:54:37Z</dcterms:created>
  <dcterms:modified xsi:type="dcterms:W3CDTF">2025-04-17T08:54:37Z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