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1432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002" y="1227772"/>
            <a:ext cx="11135994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7302" y="2420937"/>
            <a:ext cx="2261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微软雅黑"/>
                <a:cs typeface="微软雅黑"/>
              </a:rPr>
              <a:t>光的干</a:t>
            </a:r>
            <a:r>
              <a:rPr dirty="0" sz="4400" spc="5">
                <a:solidFill>
                  <a:srgbClr val="FFFFFF"/>
                </a:solidFill>
                <a:latin typeface="微软雅黑"/>
                <a:cs typeface="微软雅黑"/>
              </a:rPr>
              <a:t>涉</a:t>
            </a:r>
            <a:endParaRPr sz="44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1152" y="3585349"/>
          <a:ext cx="740473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615950"/>
                <a:gridCol w="3242944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主讲人：王朝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祥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校：北京市第八十中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	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级：高二下学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0"/>
            <a:ext cx="11189970" cy="2348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  <a:p>
            <a:pPr marL="12700" marR="5080" indent="381000">
              <a:lnSpc>
                <a:spcPct val="100000"/>
              </a:lnSpc>
              <a:spcBef>
                <a:spcPts val="4250"/>
              </a:spcBef>
            </a:pPr>
            <a:r>
              <a:rPr dirty="0" sz="2400" spc="25">
                <a:latin typeface="微软雅黑"/>
                <a:cs typeface="微软雅黑"/>
              </a:rPr>
              <a:t>例</a:t>
            </a:r>
            <a:r>
              <a:rPr dirty="0" sz="2400" spc="10">
                <a:latin typeface="Times New Roman"/>
                <a:cs typeface="Times New Roman"/>
              </a:rPr>
              <a:t>1.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微软雅黑"/>
                <a:cs typeface="微软雅黑"/>
              </a:rPr>
              <a:t>如图所示实验装置，白光入射，在单缝前放置绿色滤光片，光屏上呈</a:t>
            </a:r>
            <a:r>
              <a:rPr dirty="0" sz="2400" spc="30">
                <a:latin typeface="微软雅黑"/>
                <a:cs typeface="微软雅黑"/>
              </a:rPr>
              <a:t>现明</a:t>
            </a:r>
            <a:r>
              <a:rPr dirty="0" sz="2400">
                <a:latin typeface="微软雅黑"/>
                <a:cs typeface="微软雅黑"/>
              </a:rPr>
              <a:t>、 暗相间的干涉条纹，下列措施中能使条纹间距增大的有</a:t>
            </a:r>
            <a:endParaRPr sz="2400">
              <a:latin typeface="微软雅黑"/>
              <a:cs typeface="微软雅黑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A.</a:t>
            </a:r>
            <a:r>
              <a:rPr dirty="0" sz="2400">
                <a:latin typeface="微软雅黑"/>
                <a:cs typeface="微软雅黑"/>
              </a:rPr>
              <a:t>增大单缝到双缝间的距离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89" y="2291079"/>
            <a:ext cx="6011545" cy="17932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700"/>
              </a:spcBef>
              <a:buSzPct val="95833"/>
              <a:buFont typeface="Times New Roman"/>
              <a:buAutoNum type="alphaUcPeriod" startAt="2"/>
              <a:tabLst>
                <a:tab pos="292735" algn="l"/>
              </a:tabLst>
            </a:pPr>
            <a:r>
              <a:rPr dirty="0" sz="2400">
                <a:latin typeface="微软雅黑"/>
                <a:cs typeface="微软雅黑"/>
              </a:rPr>
              <a:t>增大双缝之间的距离</a:t>
            </a:r>
            <a:endParaRPr sz="2400">
              <a:latin typeface="微软雅黑"/>
              <a:cs typeface="微软雅黑"/>
            </a:endParaRPr>
          </a:p>
          <a:p>
            <a:pPr marL="292735" indent="-280035">
              <a:lnSpc>
                <a:spcPct val="100000"/>
              </a:lnSpc>
              <a:spcBef>
                <a:spcPts val="600"/>
              </a:spcBef>
              <a:buSzPct val="95833"/>
              <a:buFont typeface="Times New Roman"/>
              <a:buAutoNum type="alphaUcPeriod" startAt="2"/>
              <a:tabLst>
                <a:tab pos="292735" algn="l"/>
              </a:tabLst>
            </a:pPr>
            <a:r>
              <a:rPr dirty="0" sz="2400">
                <a:latin typeface="微软雅黑"/>
                <a:cs typeface="微软雅黑"/>
              </a:rPr>
              <a:t>增大双缝到光屏之间的距离</a:t>
            </a:r>
            <a:endParaRPr sz="2400">
              <a:latin typeface="微软雅黑"/>
              <a:cs typeface="微软雅黑"/>
            </a:endParaRPr>
          </a:p>
          <a:p>
            <a:pPr marL="309880" indent="-297180">
              <a:lnSpc>
                <a:spcPct val="100000"/>
              </a:lnSpc>
              <a:spcBef>
                <a:spcPts val="600"/>
              </a:spcBef>
              <a:buSzPct val="95833"/>
              <a:buFont typeface="Times New Roman"/>
              <a:buAutoNum type="alphaUcPeriod" startAt="2"/>
              <a:tabLst>
                <a:tab pos="309880" algn="l"/>
              </a:tabLst>
            </a:pPr>
            <a:r>
              <a:rPr dirty="0" sz="2400">
                <a:latin typeface="微软雅黑"/>
                <a:cs typeface="微软雅黑"/>
              </a:rPr>
              <a:t>减小双缝的每条缝的宽度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latin typeface="微软雅黑"/>
                <a:cs typeface="微软雅黑"/>
              </a:rPr>
              <a:t>双缝间距离不变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75590" indent="-262890">
              <a:lnSpc>
                <a:spcPct val="100000"/>
              </a:lnSpc>
              <a:spcBef>
                <a:spcPts val="600"/>
              </a:spcBef>
              <a:buSzPct val="95833"/>
              <a:buFont typeface="Times New Roman"/>
              <a:buAutoNum type="alphaUcPeriod" startAt="2"/>
              <a:tabLst>
                <a:tab pos="275590" algn="l"/>
              </a:tabLst>
            </a:pPr>
            <a:r>
              <a:rPr dirty="0" sz="2400">
                <a:latin typeface="微软雅黑"/>
                <a:cs typeface="微软雅黑"/>
              </a:rPr>
              <a:t>将绿光滤光片换为红光滤光片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2559" y="3624071"/>
            <a:ext cx="6556248" cy="268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2489" y="5631307"/>
            <a:ext cx="1363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答案：</a:t>
            </a:r>
            <a:r>
              <a:rPr dirty="0" sz="2400" b="1">
                <a:latin typeface="Times New Roman"/>
                <a:cs typeface="Times New Roman"/>
              </a:rPr>
              <a:t>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57181" y="2856280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 h="0">
                <a:moveTo>
                  <a:pt x="0" y="0"/>
                </a:moveTo>
                <a:lnTo>
                  <a:pt x="397509" y="0"/>
                </a:lnTo>
              </a:path>
            </a:pathLst>
          </a:custGeom>
          <a:ln w="279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679813" y="2862110"/>
            <a:ext cx="308610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i="1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4752" y="2391039"/>
            <a:ext cx="2269490" cy="739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73505" algn="l"/>
              </a:tabLst>
            </a:pPr>
            <a:r>
              <a:rPr dirty="0" sz="4650" spc="-665" i="1">
                <a:latin typeface="Symbol"/>
                <a:cs typeface="Symbol"/>
              </a:rPr>
              <a:t></a:t>
            </a:r>
            <a:r>
              <a:rPr dirty="0" sz="4450" spc="-665" i="1">
                <a:latin typeface="Times New Roman"/>
                <a:cs typeface="Times New Roman"/>
              </a:rPr>
              <a:t>x </a:t>
            </a:r>
            <a:r>
              <a:rPr dirty="0" sz="4450" spc="-480" i="1">
                <a:latin typeface="Times New Roman"/>
                <a:cs typeface="Times New Roman"/>
              </a:rPr>
              <a:t> </a:t>
            </a:r>
            <a:r>
              <a:rPr dirty="0" sz="4450">
                <a:latin typeface="Symbol"/>
                <a:cs typeface="Symbol"/>
              </a:rPr>
              <a:t></a:t>
            </a:r>
            <a:r>
              <a:rPr dirty="0" sz="4450">
                <a:latin typeface="Times New Roman"/>
                <a:cs typeface="Times New Roman"/>
              </a:rPr>
              <a:t>	</a:t>
            </a:r>
            <a:r>
              <a:rPr dirty="0" baseline="34956" sz="6675" i="1">
                <a:latin typeface="Times New Roman"/>
                <a:cs typeface="Times New Roman"/>
              </a:rPr>
              <a:t>l</a:t>
            </a:r>
            <a:r>
              <a:rPr dirty="0" baseline="34956" sz="6675" spc="480" i="1">
                <a:latin typeface="Times New Roman"/>
                <a:cs typeface="Times New Roman"/>
              </a:rPr>
              <a:t> </a:t>
            </a:r>
            <a:r>
              <a:rPr dirty="0" sz="4650" spc="-110" i="1">
                <a:latin typeface="Symbol"/>
                <a:cs typeface="Symbol"/>
              </a:rPr>
              <a:t></a:t>
            </a:r>
            <a:endParaRPr sz="46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180147"/>
            <a:ext cx="1103884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04800">
              <a:lnSpc>
                <a:spcPct val="125000"/>
              </a:lnSpc>
              <a:spcBef>
                <a:spcPts val="100"/>
              </a:spcBef>
              <a:tabLst>
                <a:tab pos="9460865" algn="l"/>
              </a:tabLst>
            </a:pPr>
            <a:r>
              <a:rPr dirty="0" sz="2400" spc="15">
                <a:latin typeface="微软雅黑"/>
                <a:cs typeface="微软雅黑"/>
              </a:rPr>
              <a:t>例</a:t>
            </a:r>
            <a:r>
              <a:rPr dirty="0" sz="2400" spc="15">
                <a:latin typeface="Times New Roman"/>
                <a:cs typeface="Times New Roman"/>
              </a:rPr>
              <a:t>2.</a:t>
            </a:r>
            <a:r>
              <a:rPr dirty="0" sz="2400" spc="15">
                <a:latin typeface="微软雅黑"/>
                <a:cs typeface="微软雅黑"/>
              </a:rPr>
              <a:t>在杨氏双缝干涉实验中，激光的波长为</a:t>
            </a:r>
            <a:r>
              <a:rPr dirty="0" sz="2400" spc="15">
                <a:latin typeface="Times New Roman"/>
                <a:cs typeface="Times New Roman"/>
              </a:rPr>
              <a:t>5.</a:t>
            </a:r>
            <a:r>
              <a:rPr dirty="0" sz="2400" spc="20">
                <a:latin typeface="Times New Roman"/>
                <a:cs typeface="Times New Roman"/>
              </a:rPr>
              <a:t>30</a:t>
            </a:r>
            <a:r>
              <a:rPr dirty="0" sz="2400" spc="15">
                <a:latin typeface="微软雅黑"/>
                <a:cs typeface="微软雅黑"/>
              </a:rPr>
              <a:t>×</a:t>
            </a:r>
            <a:r>
              <a:rPr dirty="0" sz="2400" spc="20">
                <a:latin typeface="Times New Roman"/>
                <a:cs typeface="Times New Roman"/>
              </a:rPr>
              <a:t>10</a:t>
            </a:r>
            <a:r>
              <a:rPr dirty="0" baseline="21505" sz="2325" spc="30">
                <a:latin typeface="Times New Roman"/>
                <a:cs typeface="Times New Roman"/>
              </a:rPr>
              <a:t>-7</a:t>
            </a:r>
            <a:r>
              <a:rPr dirty="0" sz="2400" spc="15">
                <a:latin typeface="Times New Roman"/>
                <a:cs typeface="Times New Roman"/>
              </a:rPr>
              <a:t>m</a:t>
            </a:r>
            <a:r>
              <a:rPr dirty="0" sz="2400" spc="20">
                <a:latin typeface="微软雅黑"/>
                <a:cs typeface="微软雅黑"/>
              </a:rPr>
              <a:t>，屏上</a:t>
            </a:r>
            <a:r>
              <a:rPr dirty="0" sz="2400" spc="15" i="1">
                <a:latin typeface="Times New Roman"/>
                <a:cs typeface="Times New Roman"/>
              </a:rPr>
              <a:t>P</a:t>
            </a:r>
            <a:r>
              <a:rPr dirty="0" sz="2400" spc="20">
                <a:latin typeface="微软雅黑"/>
                <a:cs typeface="微软雅黑"/>
              </a:rPr>
              <a:t>点距双缝</a:t>
            </a:r>
            <a:r>
              <a:rPr dirty="0" sz="2400" spc="20" i="1">
                <a:latin typeface="Times New Roman"/>
                <a:cs typeface="Times New Roman"/>
              </a:rPr>
              <a:t>S</a:t>
            </a:r>
            <a:r>
              <a:rPr dirty="0" baseline="-17921" sz="2325" spc="37"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微软雅黑"/>
                <a:cs typeface="微软雅黑"/>
              </a:rPr>
              <a:t>和</a:t>
            </a:r>
            <a:r>
              <a:rPr dirty="0" sz="2400" spc="20" i="1">
                <a:latin typeface="Times New Roman"/>
                <a:cs typeface="Times New Roman"/>
              </a:rPr>
              <a:t>S</a:t>
            </a:r>
            <a:r>
              <a:rPr dirty="0" baseline="-17921" sz="2325" spc="37">
                <a:latin typeface="Times New Roman"/>
                <a:cs typeface="Times New Roman"/>
              </a:rPr>
              <a:t>2</a:t>
            </a:r>
            <a:r>
              <a:rPr dirty="0" sz="2400">
                <a:latin typeface="微软雅黑"/>
                <a:cs typeface="微软雅黑"/>
              </a:rPr>
              <a:t>的 </a:t>
            </a:r>
            <a:r>
              <a:rPr dirty="0" sz="2400" spc="30">
                <a:latin typeface="微软雅黑"/>
                <a:cs typeface="微软雅黑"/>
              </a:rPr>
              <a:t>路程差为</a:t>
            </a:r>
            <a:r>
              <a:rPr dirty="0" sz="2400" spc="25">
                <a:latin typeface="Times New Roman"/>
                <a:cs typeface="Times New Roman"/>
              </a:rPr>
              <a:t>7.95</a:t>
            </a:r>
            <a:r>
              <a:rPr dirty="0" sz="2400" spc="25">
                <a:latin typeface="微软雅黑"/>
                <a:cs typeface="微软雅黑"/>
              </a:rPr>
              <a:t>×</a:t>
            </a:r>
            <a:r>
              <a:rPr dirty="0" sz="2400" spc="25">
                <a:latin typeface="Times New Roman"/>
                <a:cs typeface="Times New Roman"/>
              </a:rPr>
              <a:t>10</a:t>
            </a:r>
            <a:r>
              <a:rPr dirty="0" baseline="21505" sz="2325" spc="37">
                <a:latin typeface="Times New Roman"/>
                <a:cs typeface="Times New Roman"/>
              </a:rPr>
              <a:t>-7</a:t>
            </a:r>
            <a:r>
              <a:rPr dirty="0" sz="2400" spc="25">
                <a:latin typeface="Times New Roman"/>
                <a:cs typeface="Times New Roman"/>
              </a:rPr>
              <a:t>m</a:t>
            </a:r>
            <a:r>
              <a:rPr dirty="0" sz="2400" spc="25">
                <a:latin typeface="微软雅黑"/>
                <a:cs typeface="微软雅黑"/>
              </a:rPr>
              <a:t>，</a:t>
            </a:r>
            <a:r>
              <a:rPr dirty="0" sz="2400" spc="30">
                <a:latin typeface="微软雅黑"/>
                <a:cs typeface="微软雅黑"/>
              </a:rPr>
              <a:t>则在这</a:t>
            </a:r>
            <a:r>
              <a:rPr dirty="0" sz="2400" spc="35">
                <a:latin typeface="微软雅黑"/>
                <a:cs typeface="微软雅黑"/>
              </a:rPr>
              <a:t>里出现的应是</a:t>
            </a:r>
            <a:r>
              <a:rPr dirty="0" u="heavy" sz="2400" spc="535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sz="2400" spc="35">
                <a:latin typeface="微软雅黑"/>
                <a:cs typeface="微软雅黑"/>
              </a:rPr>
              <a:t>条纹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微软雅黑"/>
                <a:cs typeface="微软雅黑"/>
              </a:rPr>
              <a:t>现改用波长为</a:t>
            </a:r>
            <a:r>
              <a:rPr dirty="0" sz="2400" spc="30">
                <a:latin typeface="Times New Roman"/>
                <a:cs typeface="Times New Roman"/>
              </a:rPr>
              <a:t>6.30</a:t>
            </a:r>
            <a:r>
              <a:rPr dirty="0" sz="2400" spc="30">
                <a:latin typeface="微软雅黑"/>
                <a:cs typeface="微软雅黑"/>
              </a:rPr>
              <a:t>×</a:t>
            </a:r>
            <a:r>
              <a:rPr dirty="0" sz="2400" spc="30">
                <a:latin typeface="Times New Roman"/>
                <a:cs typeface="Times New Roman"/>
              </a:rPr>
              <a:t>10</a:t>
            </a:r>
            <a:r>
              <a:rPr dirty="0" baseline="21505" sz="2325" spc="44">
                <a:latin typeface="Times New Roman"/>
                <a:cs typeface="Times New Roman"/>
              </a:rPr>
              <a:t>-7</a:t>
            </a:r>
            <a:r>
              <a:rPr dirty="0" sz="2400" spc="30">
                <a:latin typeface="Times New Roman"/>
                <a:cs typeface="Times New Roman"/>
              </a:rPr>
              <a:t>m</a:t>
            </a:r>
            <a:r>
              <a:rPr dirty="0" sz="2400">
                <a:latin typeface="微软雅黑"/>
                <a:cs typeface="微软雅黑"/>
              </a:rPr>
              <a:t>的 激光进行上述实验，保持其他条件不变，则屏上的条纹间距将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	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5931" y="3000755"/>
            <a:ext cx="4256532" cy="2625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06039" y="3615118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 h="0">
                <a:moveTo>
                  <a:pt x="0" y="0"/>
                </a:moveTo>
                <a:lnTo>
                  <a:pt x="249745" y="0"/>
                </a:lnTo>
              </a:path>
            </a:pathLst>
          </a:custGeom>
          <a:ln w="208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8220" y="479289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6621" y="0"/>
                </a:lnTo>
              </a:path>
            </a:pathLst>
          </a:custGeom>
          <a:ln w="208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2489" y="4796878"/>
            <a:ext cx="307340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61035">
              <a:lnSpc>
                <a:spcPct val="100000"/>
              </a:lnSpc>
              <a:spcBef>
                <a:spcPts val="100"/>
              </a:spcBef>
            </a:pPr>
            <a:r>
              <a:rPr dirty="0" sz="3300" spc="20" i="1">
                <a:latin typeface="Times New Roman"/>
                <a:cs typeface="Times New Roman"/>
              </a:rPr>
              <a:t>d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dirty="0" sz="2400">
                <a:latin typeface="微软雅黑"/>
                <a:cs typeface="微软雅黑"/>
              </a:rPr>
              <a:t>答案：暗条纹，变大。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5892" y="3267580"/>
            <a:ext cx="1705610" cy="17329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109855">
              <a:lnSpc>
                <a:spcPts val="3440"/>
              </a:lnSpc>
              <a:spcBef>
                <a:spcPts val="120"/>
              </a:spcBef>
            </a:pPr>
            <a:r>
              <a:rPr dirty="0" sz="3450" spc="55" i="1">
                <a:latin typeface="Symbol"/>
                <a:cs typeface="Symbol"/>
              </a:rPr>
              <a:t></a:t>
            </a:r>
            <a:r>
              <a:rPr dirty="0" sz="3300" spc="55">
                <a:latin typeface="Symbol"/>
                <a:cs typeface="Symbol"/>
              </a:rPr>
              <a:t></a:t>
            </a:r>
            <a:r>
              <a:rPr dirty="0" sz="3300" spc="55">
                <a:latin typeface="Times New Roman"/>
                <a:cs typeface="Times New Roman"/>
              </a:rPr>
              <a:t> </a:t>
            </a:r>
            <a:r>
              <a:rPr dirty="0" baseline="35353" sz="4950">
                <a:latin typeface="Times New Roman"/>
                <a:cs typeface="Times New Roman"/>
              </a:rPr>
              <a:t>3</a:t>
            </a:r>
            <a:r>
              <a:rPr dirty="0" baseline="35353" sz="4950" spc="-525">
                <a:latin typeface="Times New Roman"/>
                <a:cs typeface="Times New Roman"/>
              </a:rPr>
              <a:t> </a:t>
            </a:r>
            <a:r>
              <a:rPr dirty="0" sz="3450" spc="-85" i="1">
                <a:latin typeface="Symbol"/>
                <a:cs typeface="Symbol"/>
              </a:rPr>
              <a:t></a:t>
            </a:r>
            <a:endParaRPr sz="3450">
              <a:latin typeface="Symbol"/>
              <a:cs typeface="Symbol"/>
            </a:endParaRPr>
          </a:p>
          <a:p>
            <a:pPr algn="ctr" marL="197485">
              <a:lnSpc>
                <a:spcPts val="3260"/>
              </a:lnSpc>
            </a:pPr>
            <a:r>
              <a:rPr dirty="0" sz="3300">
                <a:latin typeface="Times New Roman"/>
                <a:cs typeface="Times New Roman"/>
              </a:rPr>
              <a:t>2</a:t>
            </a: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80"/>
              </a:spcBef>
              <a:tabLst>
                <a:tab pos="1015365" algn="l"/>
              </a:tabLst>
            </a:pPr>
            <a:r>
              <a:rPr dirty="0" sz="3450" spc="-475" i="1">
                <a:latin typeface="Symbol"/>
                <a:cs typeface="Symbol"/>
              </a:rPr>
              <a:t></a:t>
            </a:r>
            <a:r>
              <a:rPr dirty="0" sz="3300" spc="-475" i="1">
                <a:latin typeface="Times New Roman"/>
                <a:cs typeface="Times New Roman"/>
              </a:rPr>
              <a:t>x </a:t>
            </a:r>
            <a:r>
              <a:rPr dirty="0" sz="3300" spc="-375" i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</a:t>
            </a:r>
            <a:r>
              <a:rPr dirty="0" sz="3300" spc="20">
                <a:latin typeface="Times New Roman"/>
                <a:cs typeface="Times New Roman"/>
              </a:rPr>
              <a:t>	</a:t>
            </a:r>
            <a:r>
              <a:rPr dirty="0" baseline="35353" sz="4950" spc="15" i="1">
                <a:latin typeface="Times New Roman"/>
                <a:cs typeface="Times New Roman"/>
              </a:rPr>
              <a:t>l</a:t>
            </a:r>
            <a:r>
              <a:rPr dirty="0" baseline="35353" sz="4950" spc="397" i="1">
                <a:latin typeface="Times New Roman"/>
                <a:cs typeface="Times New Roman"/>
              </a:rPr>
              <a:t> </a:t>
            </a:r>
            <a:r>
              <a:rPr dirty="0" sz="3450" spc="-60" i="1">
                <a:latin typeface="Symbol"/>
                <a:cs typeface="Symbol"/>
              </a:rPr>
              <a:t></a:t>
            </a:r>
            <a:endParaRPr sz="3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1081722"/>
            <a:ext cx="11040745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81000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>
                <a:latin typeface="微软雅黑"/>
                <a:cs typeface="微软雅黑"/>
              </a:rPr>
              <a:t>用干涉法可以检查平面的平整程度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图中</a:t>
            </a:r>
            <a:r>
              <a:rPr dirty="0" sz="2400" spc="-5" i="1">
                <a:latin typeface="Times New Roman"/>
                <a:cs typeface="Times New Roman"/>
              </a:rPr>
              <a:t>AB</a:t>
            </a:r>
            <a:r>
              <a:rPr dirty="0" sz="2400" spc="5">
                <a:latin typeface="微软雅黑"/>
                <a:cs typeface="微软雅黑"/>
              </a:rPr>
              <a:t>是透明的标准样板</a:t>
            </a:r>
            <a:r>
              <a:rPr dirty="0" sz="2400">
                <a:latin typeface="微软雅黑"/>
                <a:cs typeface="微软雅黑"/>
              </a:rPr>
              <a:t>，</a:t>
            </a:r>
            <a:r>
              <a:rPr dirty="0" sz="2400" i="1">
                <a:latin typeface="Times New Roman"/>
                <a:cs typeface="Times New Roman"/>
              </a:rPr>
              <a:t>CD</a:t>
            </a:r>
            <a:r>
              <a:rPr dirty="0" sz="2400" spc="5">
                <a:latin typeface="微软雅黑"/>
                <a:cs typeface="微软雅黑"/>
              </a:rPr>
              <a:t>是被检</a:t>
            </a:r>
            <a:r>
              <a:rPr dirty="0" sz="2400">
                <a:latin typeface="微软雅黑"/>
                <a:cs typeface="微软雅黑"/>
              </a:rPr>
              <a:t>查 </a:t>
            </a:r>
            <a:r>
              <a:rPr dirty="0" sz="2400" spc="55">
                <a:latin typeface="微软雅黑"/>
                <a:cs typeface="微软雅黑"/>
              </a:rPr>
              <a:t>平面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微软雅黑"/>
                <a:cs typeface="微软雅黑"/>
              </a:rPr>
              <a:t>用单色光竖直向下照射，</a:t>
            </a:r>
            <a:r>
              <a:rPr dirty="0" sz="2400" spc="60">
                <a:latin typeface="微软雅黑"/>
                <a:cs typeface="微软雅黑"/>
              </a:rPr>
              <a:t>从</a:t>
            </a:r>
            <a:r>
              <a:rPr dirty="0" sz="2400" spc="55" i="1">
                <a:latin typeface="Times New Roman"/>
                <a:cs typeface="Times New Roman"/>
              </a:rPr>
              <a:t>AB</a:t>
            </a:r>
            <a:r>
              <a:rPr dirty="0" sz="2400" spc="60">
                <a:latin typeface="微软雅黑"/>
                <a:cs typeface="微软雅黑"/>
              </a:rPr>
              <a:t>上方观察到有明暗相间的条纹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微软雅黑"/>
                <a:cs typeface="微软雅黑"/>
              </a:rPr>
              <a:t>下列说法正</a:t>
            </a:r>
            <a:r>
              <a:rPr dirty="0" sz="2400">
                <a:latin typeface="微软雅黑"/>
                <a:cs typeface="微软雅黑"/>
              </a:rPr>
              <a:t>确 的是</a:t>
            </a:r>
            <a:endParaRPr sz="2400">
              <a:latin typeface="微软雅黑"/>
              <a:cs typeface="微软雅黑"/>
            </a:endParaRPr>
          </a:p>
          <a:p>
            <a:pPr marL="749935" indent="-525780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749935" algn="l"/>
              </a:tabLst>
            </a:pPr>
            <a:r>
              <a:rPr dirty="0" sz="2400">
                <a:latin typeface="微软雅黑"/>
                <a:cs typeface="微软雅黑"/>
              </a:rPr>
              <a:t>干涉条纹是两束反射光分别是从</a:t>
            </a:r>
            <a:r>
              <a:rPr dirty="0" sz="2400" spc="-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微软雅黑"/>
                <a:cs typeface="微软雅黑"/>
              </a:rPr>
              <a:t>的上表面和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微软雅黑"/>
                <a:cs typeface="微软雅黑"/>
              </a:rPr>
              <a:t>的上表面反射形成的</a:t>
            </a:r>
            <a:endParaRPr sz="2400">
              <a:latin typeface="微软雅黑"/>
              <a:cs typeface="微软雅黑"/>
            </a:endParaRPr>
          </a:p>
          <a:p>
            <a:pPr marL="749935" indent="-508634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749935" algn="l"/>
              </a:tabLst>
            </a:pPr>
            <a:r>
              <a:rPr dirty="0" sz="2400">
                <a:latin typeface="微软雅黑"/>
                <a:cs typeface="微软雅黑"/>
              </a:rPr>
              <a:t>干涉条纹是两束反射光分别是从</a:t>
            </a:r>
            <a:r>
              <a:rPr dirty="0" sz="2400" spc="-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微软雅黑"/>
                <a:cs typeface="微软雅黑"/>
              </a:rPr>
              <a:t>的下表面和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微软雅黑"/>
                <a:cs typeface="微软雅黑"/>
              </a:rPr>
              <a:t>的上表面反射形成的</a:t>
            </a:r>
            <a:endParaRPr sz="2400">
              <a:latin typeface="微软雅黑"/>
              <a:cs typeface="微软雅黑"/>
            </a:endParaRPr>
          </a:p>
          <a:p>
            <a:pPr marL="749935" indent="-508634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749935" algn="l"/>
              </a:tabLst>
            </a:pPr>
            <a:r>
              <a:rPr dirty="0" sz="2400">
                <a:latin typeface="微软雅黑"/>
                <a:cs typeface="微软雅黑"/>
              </a:rPr>
              <a:t>如果将右边</a:t>
            </a:r>
            <a:r>
              <a:rPr dirty="0" sz="2400" spc="-5" i="1">
                <a:latin typeface="Times New Roman"/>
                <a:cs typeface="Times New Roman"/>
              </a:rPr>
              <a:t>BD</a:t>
            </a:r>
            <a:r>
              <a:rPr dirty="0" sz="2400">
                <a:latin typeface="微软雅黑"/>
                <a:cs typeface="微软雅黑"/>
              </a:rPr>
              <a:t>间垫的薄片再变薄些，观察到相邻亮纹间的距离将减小</a:t>
            </a:r>
            <a:endParaRPr sz="2400">
              <a:latin typeface="微软雅黑"/>
              <a:cs typeface="微软雅黑"/>
            </a:endParaRPr>
          </a:p>
          <a:p>
            <a:pPr marL="767080" indent="-525780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767080" algn="l"/>
              </a:tabLst>
            </a:pPr>
            <a:r>
              <a:rPr dirty="0" sz="2400">
                <a:latin typeface="微软雅黑"/>
                <a:cs typeface="微软雅黑"/>
              </a:rPr>
              <a:t>如果选用的标准样板</a:t>
            </a:r>
            <a:r>
              <a:rPr dirty="0" sz="2400" spc="-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微软雅黑"/>
                <a:cs typeface="微软雅黑"/>
              </a:rPr>
              <a:t>更薄一些，观察到相邻亮纹间的距离将增大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5076" y="4337303"/>
            <a:ext cx="3845052" cy="200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8364" y="5886729"/>
            <a:ext cx="114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答案：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1767" y="5116156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236" y="0"/>
                </a:lnTo>
              </a:path>
            </a:pathLst>
          </a:custGeom>
          <a:ln w="22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80989" y="4741213"/>
            <a:ext cx="2397125" cy="946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350"/>
              </a:lnSpc>
              <a:spcBef>
                <a:spcPts val="100"/>
              </a:spcBef>
            </a:pPr>
            <a:r>
              <a:rPr dirty="0" sz="3750" spc="-525" i="1">
                <a:latin typeface="Symbol"/>
                <a:cs typeface="Symbol"/>
              </a:rPr>
              <a:t></a:t>
            </a:r>
            <a:r>
              <a:rPr dirty="0" sz="3550" spc="-525" i="1">
                <a:latin typeface="Times New Roman"/>
                <a:cs typeface="Times New Roman"/>
              </a:rPr>
              <a:t>x </a:t>
            </a:r>
            <a:r>
              <a:rPr dirty="0" sz="3550" spc="10">
                <a:latin typeface="Symbol"/>
                <a:cs typeface="Symbol"/>
              </a:rPr>
              <a:t></a:t>
            </a:r>
            <a:r>
              <a:rPr dirty="0" sz="3550" spc="10">
                <a:latin typeface="Times New Roman"/>
                <a:cs typeface="Times New Roman"/>
              </a:rPr>
              <a:t> </a:t>
            </a:r>
            <a:r>
              <a:rPr dirty="0" baseline="33333" sz="5625" spc="-150" i="1">
                <a:latin typeface="Symbol"/>
                <a:cs typeface="Symbol"/>
              </a:rPr>
              <a:t></a:t>
            </a:r>
            <a:r>
              <a:rPr dirty="0" baseline="33333" sz="5625" spc="30" i="1">
                <a:latin typeface="Times New Roman"/>
                <a:cs typeface="Times New Roman"/>
              </a:rPr>
              <a:t> </a:t>
            </a:r>
            <a:r>
              <a:rPr dirty="0" sz="3550" spc="-10">
                <a:latin typeface="Times New Roman"/>
                <a:cs typeface="Times New Roman"/>
              </a:rPr>
              <a:t>ot</a:t>
            </a:r>
            <a:r>
              <a:rPr dirty="0" sz="3750" spc="-10" i="1">
                <a:latin typeface="Symbol"/>
                <a:cs typeface="Symbol"/>
              </a:rPr>
              <a:t></a:t>
            </a:r>
            <a:endParaRPr sz="3750">
              <a:latin typeface="Symbol"/>
              <a:cs typeface="Symbol"/>
            </a:endParaRPr>
          </a:p>
          <a:p>
            <a:pPr marL="1409700">
              <a:lnSpc>
                <a:spcPts val="1370"/>
              </a:lnSpc>
            </a:pPr>
            <a:r>
              <a:rPr dirty="0" sz="3550" spc="5">
                <a:latin typeface="Times New Roman"/>
                <a:cs typeface="Times New Roman"/>
              </a:rPr>
              <a:t>c</a:t>
            </a:r>
            <a:endParaRPr sz="3550">
              <a:latin typeface="Times New Roman"/>
              <a:cs typeface="Times New Roman"/>
            </a:endParaRPr>
          </a:p>
          <a:p>
            <a:pPr algn="ctr" marR="14604">
              <a:lnSpc>
                <a:spcPts val="3520"/>
              </a:lnSpc>
            </a:pPr>
            <a:r>
              <a:rPr dirty="0" sz="3550" spc="10">
                <a:latin typeface="Times New Roman"/>
                <a:cs typeface="Times New Roman"/>
              </a:rPr>
              <a:t>2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1744" y="4445508"/>
            <a:ext cx="2069592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002" y="1227772"/>
            <a:ext cx="1101026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81000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4.</a:t>
            </a:r>
            <a:r>
              <a:rPr dirty="0" sz="2400">
                <a:latin typeface="微软雅黑"/>
                <a:cs typeface="微软雅黑"/>
              </a:rPr>
              <a:t>把一个平凸透镜压在一平板玻</a:t>
            </a:r>
            <a:r>
              <a:rPr dirty="0" sz="2400" spc="5">
                <a:latin typeface="微软雅黑"/>
                <a:cs typeface="微软雅黑"/>
              </a:rPr>
              <a:t>璃上，用光从上面竖直向下照射，从上向下</a:t>
            </a:r>
            <a:r>
              <a:rPr dirty="0" sz="2400">
                <a:latin typeface="微软雅黑"/>
                <a:cs typeface="微软雅黑"/>
              </a:rPr>
              <a:t>观 </a:t>
            </a:r>
            <a:r>
              <a:rPr dirty="0" sz="2400" spc="35">
                <a:latin typeface="微软雅黑"/>
                <a:cs typeface="微软雅黑"/>
              </a:rPr>
              <a:t>察，可以看到亮暗相间的同心圆，称牛顿环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微软雅黑"/>
                <a:cs typeface="微软雅黑"/>
              </a:rPr>
              <a:t>请解释为什么会出</a:t>
            </a:r>
            <a:r>
              <a:rPr dirty="0" sz="2400" spc="40">
                <a:latin typeface="微软雅黑"/>
                <a:cs typeface="微软雅黑"/>
              </a:rPr>
              <a:t>现牛顿环？从中</a:t>
            </a:r>
            <a:r>
              <a:rPr dirty="0" sz="2400">
                <a:latin typeface="微软雅黑"/>
                <a:cs typeface="微软雅黑"/>
              </a:rPr>
              <a:t>心 向外，条纹越来越密，为什么？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1532" y="2287523"/>
            <a:ext cx="5227320" cy="2275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47893" y="546064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236" y="0"/>
                </a:lnTo>
              </a:path>
            </a:pathLst>
          </a:custGeom>
          <a:ln w="22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88241" y="5462257"/>
            <a:ext cx="252729" cy="570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50" spc="10">
                <a:latin typeface="Times New Roman"/>
                <a:cs typeface="Times New Roman"/>
              </a:rPr>
              <a:t>2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4156" y="5085701"/>
            <a:ext cx="1000125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-10">
                <a:latin typeface="Times New Roman"/>
                <a:cs typeface="Times New Roman"/>
              </a:rPr>
              <a:t>cot</a:t>
            </a:r>
            <a:r>
              <a:rPr dirty="0" sz="3750" spc="-10" i="1">
                <a:latin typeface="Symbol"/>
                <a:cs typeface="Symbol"/>
              </a:rPr>
              <a:t>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127" y="5085701"/>
            <a:ext cx="1450975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-525" i="1">
                <a:latin typeface="Symbol"/>
                <a:cs typeface="Symbol"/>
              </a:rPr>
              <a:t></a:t>
            </a:r>
            <a:r>
              <a:rPr dirty="0" sz="3550" spc="-525" i="1">
                <a:latin typeface="Times New Roman"/>
                <a:cs typeface="Times New Roman"/>
              </a:rPr>
              <a:t>x </a:t>
            </a:r>
            <a:r>
              <a:rPr dirty="0" sz="3550" spc="10">
                <a:latin typeface="Symbol"/>
                <a:cs typeface="Symbol"/>
              </a:rPr>
              <a:t></a:t>
            </a:r>
            <a:r>
              <a:rPr dirty="0" sz="3550" spc="-355">
                <a:latin typeface="Times New Roman"/>
                <a:cs typeface="Times New Roman"/>
              </a:rPr>
              <a:t> </a:t>
            </a:r>
            <a:r>
              <a:rPr dirty="0" baseline="33333" sz="5625" spc="-150" i="1">
                <a:latin typeface="Symbol"/>
                <a:cs typeface="Symbol"/>
              </a:rPr>
              <a:t></a:t>
            </a:r>
            <a:endParaRPr baseline="33333" sz="5625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3332" y="4677155"/>
            <a:ext cx="2339340" cy="151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52" y="1147762"/>
            <a:ext cx="4333240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微软雅黑"/>
                <a:cs typeface="微软雅黑"/>
              </a:rPr>
              <a:t>总结：光的干</a:t>
            </a:r>
            <a:r>
              <a:rPr dirty="0" sz="3200" spc="5" b="1">
                <a:latin typeface="微软雅黑"/>
                <a:cs typeface="微软雅黑"/>
              </a:rPr>
              <a:t>涉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900">
              <a:latin typeface="Times New Roman"/>
              <a:cs typeface="Times New Roman"/>
            </a:endParaRPr>
          </a:p>
          <a:p>
            <a:pPr marL="1076960" indent="-336550">
              <a:lnSpc>
                <a:spcPct val="100000"/>
              </a:lnSpc>
              <a:buSzPct val="96875"/>
              <a:buAutoNum type="arabicPeriod"/>
              <a:tabLst>
                <a:tab pos="1077595" algn="l"/>
              </a:tabLst>
            </a:pPr>
            <a:r>
              <a:rPr dirty="0" sz="3200">
                <a:latin typeface="微软雅黑"/>
                <a:cs typeface="微软雅黑"/>
              </a:rPr>
              <a:t>双缝干涉实</a:t>
            </a:r>
            <a:r>
              <a:rPr dirty="0" sz="3200" spc="5">
                <a:latin typeface="微软雅黑"/>
                <a:cs typeface="微软雅黑"/>
              </a:rPr>
              <a:t>验</a:t>
            </a:r>
            <a:endParaRPr sz="3200">
              <a:latin typeface="微软雅黑"/>
              <a:cs typeface="微软雅黑"/>
            </a:endParaRPr>
          </a:p>
          <a:p>
            <a:pPr marL="972819">
              <a:lnSpc>
                <a:spcPct val="100000"/>
              </a:lnSpc>
              <a:spcBef>
                <a:spcPts val="1400"/>
              </a:spcBef>
            </a:pPr>
            <a:r>
              <a:rPr dirty="0" sz="2400">
                <a:latin typeface="微软雅黑"/>
                <a:cs typeface="微软雅黑"/>
              </a:rPr>
              <a:t>*</a:t>
            </a:r>
            <a:r>
              <a:rPr dirty="0" sz="2400" spc="-10">
                <a:latin typeface="微软雅黑"/>
                <a:cs typeface="微软雅黑"/>
              </a:rPr>
              <a:t> </a:t>
            </a:r>
            <a:r>
              <a:rPr dirty="0" sz="2400">
                <a:latin typeface="微软雅黑"/>
                <a:cs typeface="微软雅黑"/>
              </a:rPr>
              <a:t>相干条件</a:t>
            </a:r>
            <a:endParaRPr sz="2400">
              <a:latin typeface="微软雅黑"/>
              <a:cs typeface="微软雅黑"/>
            </a:endParaRPr>
          </a:p>
          <a:p>
            <a:pPr marL="914400">
              <a:lnSpc>
                <a:spcPct val="100000"/>
              </a:lnSpc>
              <a:spcBef>
                <a:spcPts val="780"/>
              </a:spcBef>
            </a:pPr>
            <a:r>
              <a:rPr dirty="0" sz="2400">
                <a:latin typeface="微软雅黑"/>
                <a:cs typeface="微软雅黑"/>
              </a:rPr>
              <a:t>*</a:t>
            </a:r>
            <a:r>
              <a:rPr dirty="0" sz="2400" spc="-10">
                <a:latin typeface="微软雅黑"/>
                <a:cs typeface="微软雅黑"/>
              </a:rPr>
              <a:t> </a:t>
            </a:r>
            <a:r>
              <a:rPr dirty="0" sz="2400">
                <a:latin typeface="微软雅黑"/>
                <a:cs typeface="微软雅黑"/>
              </a:rPr>
              <a:t>干涉图样</a:t>
            </a:r>
            <a:endParaRPr sz="2400">
              <a:latin typeface="微软雅黑"/>
              <a:cs typeface="微软雅黑"/>
            </a:endParaRPr>
          </a:p>
          <a:p>
            <a:pPr marL="1069340" indent="-336550">
              <a:lnSpc>
                <a:spcPct val="100000"/>
              </a:lnSpc>
              <a:spcBef>
                <a:spcPts val="1780"/>
              </a:spcBef>
              <a:buSzPct val="96875"/>
              <a:buAutoNum type="arabicPeriod" startAt="2"/>
              <a:tabLst>
                <a:tab pos="1069975" algn="l"/>
              </a:tabLst>
            </a:pPr>
            <a:r>
              <a:rPr dirty="0" sz="3200">
                <a:latin typeface="微软雅黑"/>
                <a:cs typeface="微软雅黑"/>
              </a:rPr>
              <a:t>薄膜干涉及其应</a:t>
            </a:r>
            <a:r>
              <a:rPr dirty="0" sz="3200" spc="5">
                <a:latin typeface="微软雅黑"/>
                <a:cs typeface="微软雅黑"/>
              </a:rPr>
              <a:t>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8647" y="1688592"/>
            <a:ext cx="4398263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46437" y="3927475"/>
          <a:ext cx="5610225" cy="161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345"/>
                <a:gridCol w="1468755"/>
                <a:gridCol w="1483995"/>
                <a:gridCol w="1529079"/>
              </a:tblGrid>
              <a:tr h="3994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021080">
                        <a:lnSpc>
                          <a:spcPts val="2820"/>
                        </a:lnSpc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对光学现象的解释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94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820"/>
                        </a:lnSpc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直线传播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820"/>
                        </a:lnSpc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光的反射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820"/>
                        </a:lnSpc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光的折射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400" b="1">
                          <a:solidFill>
                            <a:srgbClr val="001F5F"/>
                          </a:solidFill>
                          <a:latin typeface="微软雅黑"/>
                          <a:cs typeface="微软雅黑"/>
                        </a:rPr>
                        <a:t>微粒说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√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√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400" b="1">
                          <a:solidFill>
                            <a:srgbClr val="001F5F"/>
                          </a:solidFill>
                          <a:latin typeface="微软雅黑"/>
                          <a:cs typeface="微软雅黑"/>
                        </a:rPr>
                        <a:t>波动说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√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√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3275" y="2130551"/>
            <a:ext cx="2430780" cy="2878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59468" y="2104644"/>
            <a:ext cx="2421635" cy="2878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9004" y="2249423"/>
            <a:ext cx="6160135" cy="658495"/>
          </a:xfrm>
          <a:custGeom>
            <a:avLst/>
            <a:gdLst/>
            <a:ahLst/>
            <a:cxnLst/>
            <a:rect l="l" t="t" r="r" b="b"/>
            <a:pathLst>
              <a:path w="6160134" h="658494">
                <a:moveTo>
                  <a:pt x="6160008" y="658368"/>
                </a:moveTo>
                <a:lnTo>
                  <a:pt x="268223" y="658368"/>
                </a:lnTo>
                <a:lnTo>
                  <a:pt x="268223" y="548639"/>
                </a:lnTo>
                <a:lnTo>
                  <a:pt x="0" y="425195"/>
                </a:lnTo>
                <a:lnTo>
                  <a:pt x="268223" y="384048"/>
                </a:lnTo>
                <a:lnTo>
                  <a:pt x="268223" y="0"/>
                </a:lnTo>
                <a:lnTo>
                  <a:pt x="6160008" y="0"/>
                </a:lnTo>
                <a:lnTo>
                  <a:pt x="6160008" y="65836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77337" y="2243137"/>
            <a:ext cx="6187440" cy="671830"/>
          </a:xfrm>
          <a:custGeom>
            <a:avLst/>
            <a:gdLst/>
            <a:ahLst/>
            <a:cxnLst/>
            <a:rect l="l" t="t" r="r" b="b"/>
            <a:pathLst>
              <a:path w="6187440" h="671830">
                <a:moveTo>
                  <a:pt x="283349" y="385201"/>
                </a:moveTo>
                <a:lnTo>
                  <a:pt x="283349" y="0"/>
                </a:lnTo>
                <a:lnTo>
                  <a:pt x="6187262" y="0"/>
                </a:lnTo>
                <a:lnTo>
                  <a:pt x="6187262" y="6350"/>
                </a:lnTo>
                <a:lnTo>
                  <a:pt x="296049" y="6350"/>
                </a:lnTo>
                <a:lnTo>
                  <a:pt x="289699" y="12700"/>
                </a:lnTo>
                <a:lnTo>
                  <a:pt x="296049" y="12700"/>
                </a:lnTo>
                <a:lnTo>
                  <a:pt x="296049" y="384378"/>
                </a:lnTo>
                <a:lnTo>
                  <a:pt x="288747" y="384378"/>
                </a:lnTo>
                <a:lnTo>
                  <a:pt x="283349" y="385201"/>
                </a:lnTo>
                <a:close/>
              </a:path>
              <a:path w="6187440" h="671830">
                <a:moveTo>
                  <a:pt x="296049" y="12700"/>
                </a:moveTo>
                <a:lnTo>
                  <a:pt x="289699" y="12700"/>
                </a:lnTo>
                <a:lnTo>
                  <a:pt x="296049" y="6350"/>
                </a:lnTo>
                <a:lnTo>
                  <a:pt x="296049" y="12700"/>
                </a:lnTo>
                <a:close/>
              </a:path>
              <a:path w="6187440" h="671830">
                <a:moveTo>
                  <a:pt x="6174562" y="12700"/>
                </a:moveTo>
                <a:lnTo>
                  <a:pt x="296049" y="12700"/>
                </a:lnTo>
                <a:lnTo>
                  <a:pt x="296049" y="6350"/>
                </a:lnTo>
                <a:lnTo>
                  <a:pt x="6174562" y="6350"/>
                </a:lnTo>
                <a:lnTo>
                  <a:pt x="6174562" y="12700"/>
                </a:lnTo>
                <a:close/>
              </a:path>
              <a:path w="6187440" h="671830">
                <a:moveTo>
                  <a:pt x="6174562" y="665162"/>
                </a:moveTo>
                <a:lnTo>
                  <a:pt x="6174562" y="6350"/>
                </a:lnTo>
                <a:lnTo>
                  <a:pt x="6180912" y="12700"/>
                </a:lnTo>
                <a:lnTo>
                  <a:pt x="6187262" y="12700"/>
                </a:lnTo>
                <a:lnTo>
                  <a:pt x="6187262" y="658812"/>
                </a:lnTo>
                <a:lnTo>
                  <a:pt x="6180912" y="658812"/>
                </a:lnTo>
                <a:lnTo>
                  <a:pt x="6174562" y="665162"/>
                </a:lnTo>
                <a:close/>
              </a:path>
              <a:path w="6187440" h="671830">
                <a:moveTo>
                  <a:pt x="6187262" y="12700"/>
                </a:moveTo>
                <a:lnTo>
                  <a:pt x="6180912" y="12700"/>
                </a:lnTo>
                <a:lnTo>
                  <a:pt x="6174562" y="6350"/>
                </a:lnTo>
                <a:lnTo>
                  <a:pt x="6187262" y="6350"/>
                </a:lnTo>
                <a:lnTo>
                  <a:pt x="6187262" y="12700"/>
                </a:lnTo>
                <a:close/>
              </a:path>
              <a:path w="6187440" h="671830">
                <a:moveTo>
                  <a:pt x="283349" y="390651"/>
                </a:moveTo>
                <a:lnTo>
                  <a:pt x="283349" y="385201"/>
                </a:lnTo>
                <a:lnTo>
                  <a:pt x="288747" y="384378"/>
                </a:lnTo>
                <a:lnTo>
                  <a:pt x="283349" y="390651"/>
                </a:lnTo>
                <a:close/>
              </a:path>
              <a:path w="6187440" h="671830">
                <a:moveTo>
                  <a:pt x="296049" y="390651"/>
                </a:moveTo>
                <a:lnTo>
                  <a:pt x="283349" y="390651"/>
                </a:lnTo>
                <a:lnTo>
                  <a:pt x="288747" y="384378"/>
                </a:lnTo>
                <a:lnTo>
                  <a:pt x="296049" y="384378"/>
                </a:lnTo>
                <a:lnTo>
                  <a:pt x="296049" y="390651"/>
                </a:lnTo>
                <a:close/>
              </a:path>
              <a:path w="6187440" h="671830">
                <a:moveTo>
                  <a:pt x="283349" y="559421"/>
                </a:moveTo>
                <a:lnTo>
                  <a:pt x="0" y="428447"/>
                </a:lnTo>
                <a:lnTo>
                  <a:pt x="283349" y="385201"/>
                </a:lnTo>
                <a:lnTo>
                  <a:pt x="283349" y="390651"/>
                </a:lnTo>
                <a:lnTo>
                  <a:pt x="296049" y="390651"/>
                </a:lnTo>
                <a:lnTo>
                  <a:pt x="296049" y="396113"/>
                </a:lnTo>
                <a:lnTo>
                  <a:pt x="101668" y="425780"/>
                </a:lnTo>
                <a:lnTo>
                  <a:pt x="24485" y="425780"/>
                </a:lnTo>
                <a:lnTo>
                  <a:pt x="22783" y="437819"/>
                </a:lnTo>
                <a:lnTo>
                  <a:pt x="50534" y="437819"/>
                </a:lnTo>
                <a:lnTo>
                  <a:pt x="296049" y="551294"/>
                </a:lnTo>
                <a:lnTo>
                  <a:pt x="296049" y="555358"/>
                </a:lnTo>
                <a:lnTo>
                  <a:pt x="283349" y="555358"/>
                </a:lnTo>
                <a:lnTo>
                  <a:pt x="283349" y="559421"/>
                </a:lnTo>
                <a:close/>
              </a:path>
              <a:path w="6187440" h="671830">
                <a:moveTo>
                  <a:pt x="22783" y="437819"/>
                </a:moveTo>
                <a:lnTo>
                  <a:pt x="24485" y="425780"/>
                </a:lnTo>
                <a:lnTo>
                  <a:pt x="43645" y="434635"/>
                </a:lnTo>
                <a:lnTo>
                  <a:pt x="22783" y="437819"/>
                </a:lnTo>
                <a:close/>
              </a:path>
              <a:path w="6187440" h="671830">
                <a:moveTo>
                  <a:pt x="43645" y="434635"/>
                </a:moveTo>
                <a:lnTo>
                  <a:pt x="24485" y="425780"/>
                </a:lnTo>
                <a:lnTo>
                  <a:pt x="101668" y="425780"/>
                </a:lnTo>
                <a:lnTo>
                  <a:pt x="43645" y="434635"/>
                </a:lnTo>
                <a:close/>
              </a:path>
              <a:path w="6187440" h="671830">
                <a:moveTo>
                  <a:pt x="50534" y="437819"/>
                </a:moveTo>
                <a:lnTo>
                  <a:pt x="22783" y="437819"/>
                </a:lnTo>
                <a:lnTo>
                  <a:pt x="43645" y="434635"/>
                </a:lnTo>
                <a:lnTo>
                  <a:pt x="50534" y="437819"/>
                </a:lnTo>
                <a:close/>
              </a:path>
              <a:path w="6187440" h="671830">
                <a:moveTo>
                  <a:pt x="287032" y="561124"/>
                </a:moveTo>
                <a:lnTo>
                  <a:pt x="283349" y="559421"/>
                </a:lnTo>
                <a:lnTo>
                  <a:pt x="283349" y="555358"/>
                </a:lnTo>
                <a:lnTo>
                  <a:pt x="287032" y="561124"/>
                </a:lnTo>
                <a:close/>
              </a:path>
              <a:path w="6187440" h="671830">
                <a:moveTo>
                  <a:pt x="296049" y="561124"/>
                </a:moveTo>
                <a:lnTo>
                  <a:pt x="287032" y="561124"/>
                </a:lnTo>
                <a:lnTo>
                  <a:pt x="283349" y="555358"/>
                </a:lnTo>
                <a:lnTo>
                  <a:pt x="296049" y="555358"/>
                </a:lnTo>
                <a:lnTo>
                  <a:pt x="296049" y="561124"/>
                </a:lnTo>
                <a:close/>
              </a:path>
              <a:path w="6187440" h="671830">
                <a:moveTo>
                  <a:pt x="6187262" y="671512"/>
                </a:moveTo>
                <a:lnTo>
                  <a:pt x="283349" y="671512"/>
                </a:lnTo>
                <a:lnTo>
                  <a:pt x="283349" y="559421"/>
                </a:lnTo>
                <a:lnTo>
                  <a:pt x="287032" y="561124"/>
                </a:lnTo>
                <a:lnTo>
                  <a:pt x="296049" y="561124"/>
                </a:lnTo>
                <a:lnTo>
                  <a:pt x="296049" y="658812"/>
                </a:lnTo>
                <a:lnTo>
                  <a:pt x="289699" y="658812"/>
                </a:lnTo>
                <a:lnTo>
                  <a:pt x="296049" y="665162"/>
                </a:lnTo>
                <a:lnTo>
                  <a:pt x="6187262" y="665162"/>
                </a:lnTo>
                <a:lnTo>
                  <a:pt x="6187262" y="671512"/>
                </a:lnTo>
                <a:close/>
              </a:path>
              <a:path w="6187440" h="671830">
                <a:moveTo>
                  <a:pt x="296049" y="665162"/>
                </a:moveTo>
                <a:lnTo>
                  <a:pt x="289699" y="658812"/>
                </a:lnTo>
                <a:lnTo>
                  <a:pt x="296049" y="658812"/>
                </a:lnTo>
                <a:lnTo>
                  <a:pt x="296049" y="665162"/>
                </a:lnTo>
                <a:close/>
              </a:path>
              <a:path w="6187440" h="671830">
                <a:moveTo>
                  <a:pt x="6174562" y="665162"/>
                </a:moveTo>
                <a:lnTo>
                  <a:pt x="296049" y="665162"/>
                </a:lnTo>
                <a:lnTo>
                  <a:pt x="296049" y="658812"/>
                </a:lnTo>
                <a:lnTo>
                  <a:pt x="6174562" y="658812"/>
                </a:lnTo>
                <a:lnTo>
                  <a:pt x="6174562" y="665162"/>
                </a:lnTo>
                <a:close/>
              </a:path>
              <a:path w="6187440" h="671830">
                <a:moveTo>
                  <a:pt x="6187262" y="665162"/>
                </a:moveTo>
                <a:lnTo>
                  <a:pt x="6174562" y="665162"/>
                </a:lnTo>
                <a:lnTo>
                  <a:pt x="6180912" y="658812"/>
                </a:lnTo>
                <a:lnTo>
                  <a:pt x="6187262" y="658812"/>
                </a:lnTo>
                <a:lnTo>
                  <a:pt x="6187262" y="66516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97877" y="997585"/>
            <a:ext cx="8307070" cy="179387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latin typeface="微软雅黑"/>
                <a:cs typeface="微软雅黑"/>
              </a:rPr>
              <a:t>光到底是什么？这个问题的研究经历了漫长的过程。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400">
                <a:latin typeface="微软雅黑"/>
                <a:cs typeface="微软雅黑"/>
              </a:rPr>
              <a:t>到</a:t>
            </a:r>
            <a:r>
              <a:rPr dirty="0" sz="2400" spc="-5">
                <a:latin typeface="微软雅黑"/>
                <a:cs typeface="微软雅黑"/>
              </a:rPr>
              <a:t>17</a:t>
            </a:r>
            <a:r>
              <a:rPr dirty="0" sz="2400">
                <a:latin typeface="微软雅黑"/>
                <a:cs typeface="微软雅黑"/>
              </a:rPr>
              <a:t>世纪时，关于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光的本性</a:t>
            </a:r>
            <a:r>
              <a:rPr dirty="0" sz="2400">
                <a:latin typeface="微软雅黑"/>
                <a:cs typeface="微软雅黑"/>
              </a:rPr>
              <a:t>的探讨，科学界有两种学说并存。</a:t>
            </a:r>
            <a:endParaRPr sz="2400">
              <a:latin typeface="微软雅黑"/>
              <a:cs typeface="微软雅黑"/>
            </a:endParaRPr>
          </a:p>
          <a:p>
            <a:pPr marL="2341245">
              <a:lnSpc>
                <a:spcPct val="100000"/>
              </a:lnSpc>
              <a:spcBef>
                <a:spcPts val="264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光是按照惯性定律沿直线飞行的微粒流。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3116" y="3107435"/>
            <a:ext cx="6623684" cy="658495"/>
          </a:xfrm>
          <a:custGeom>
            <a:avLst/>
            <a:gdLst/>
            <a:ahLst/>
            <a:cxnLst/>
            <a:rect l="l" t="t" r="r" b="b"/>
            <a:pathLst>
              <a:path w="6623684" h="658495">
                <a:moveTo>
                  <a:pt x="6356604" y="658367"/>
                </a:moveTo>
                <a:lnTo>
                  <a:pt x="0" y="658367"/>
                </a:lnTo>
                <a:lnTo>
                  <a:pt x="0" y="0"/>
                </a:lnTo>
                <a:lnTo>
                  <a:pt x="6356604" y="0"/>
                </a:lnTo>
                <a:lnTo>
                  <a:pt x="6356604" y="384048"/>
                </a:lnTo>
                <a:lnTo>
                  <a:pt x="6623304" y="484631"/>
                </a:lnTo>
                <a:lnTo>
                  <a:pt x="6356604" y="548639"/>
                </a:lnTo>
                <a:lnTo>
                  <a:pt x="6356604" y="65836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27337" y="3100387"/>
            <a:ext cx="6650355" cy="671830"/>
          </a:xfrm>
          <a:custGeom>
            <a:avLst/>
            <a:gdLst/>
            <a:ahLst/>
            <a:cxnLst/>
            <a:rect l="l" t="t" r="r" b="b"/>
            <a:pathLst>
              <a:path w="6650355" h="671829">
                <a:moveTo>
                  <a:pt x="6369050" y="671512"/>
                </a:moveTo>
                <a:lnTo>
                  <a:pt x="0" y="671512"/>
                </a:lnTo>
                <a:lnTo>
                  <a:pt x="0" y="0"/>
                </a:lnTo>
                <a:lnTo>
                  <a:pt x="6369050" y="0"/>
                </a:lnTo>
                <a:lnTo>
                  <a:pt x="636905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58812"/>
                </a:lnTo>
                <a:lnTo>
                  <a:pt x="6350" y="658812"/>
                </a:lnTo>
                <a:lnTo>
                  <a:pt x="12700" y="665162"/>
                </a:lnTo>
                <a:lnTo>
                  <a:pt x="6369050" y="665162"/>
                </a:lnTo>
                <a:lnTo>
                  <a:pt x="6369050" y="671512"/>
                </a:lnTo>
                <a:close/>
              </a:path>
              <a:path w="6650355" h="67182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650355" h="671829">
                <a:moveTo>
                  <a:pt x="635635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356350" y="6350"/>
                </a:lnTo>
                <a:lnTo>
                  <a:pt x="6356350" y="12700"/>
                </a:lnTo>
                <a:close/>
              </a:path>
              <a:path w="6650355" h="671829">
                <a:moveTo>
                  <a:pt x="6606841" y="490080"/>
                </a:moveTo>
                <a:lnTo>
                  <a:pt x="6356350" y="395033"/>
                </a:lnTo>
                <a:lnTo>
                  <a:pt x="6356350" y="6350"/>
                </a:lnTo>
                <a:lnTo>
                  <a:pt x="6362700" y="12700"/>
                </a:lnTo>
                <a:lnTo>
                  <a:pt x="6369050" y="12700"/>
                </a:lnTo>
                <a:lnTo>
                  <a:pt x="6369050" y="384721"/>
                </a:lnTo>
                <a:lnTo>
                  <a:pt x="6364947" y="384721"/>
                </a:lnTo>
                <a:lnTo>
                  <a:pt x="6369050" y="390651"/>
                </a:lnTo>
                <a:lnTo>
                  <a:pt x="6380580" y="390651"/>
                </a:lnTo>
                <a:lnTo>
                  <a:pt x="6629970" y="485266"/>
                </a:lnTo>
                <a:lnTo>
                  <a:pt x="6626847" y="485266"/>
                </a:lnTo>
                <a:lnTo>
                  <a:pt x="6606841" y="490080"/>
                </a:lnTo>
                <a:close/>
              </a:path>
              <a:path w="6650355" h="671829">
                <a:moveTo>
                  <a:pt x="6369050" y="12700"/>
                </a:moveTo>
                <a:lnTo>
                  <a:pt x="6362700" y="12700"/>
                </a:lnTo>
                <a:lnTo>
                  <a:pt x="6356350" y="6350"/>
                </a:lnTo>
                <a:lnTo>
                  <a:pt x="6369050" y="6350"/>
                </a:lnTo>
                <a:lnTo>
                  <a:pt x="6369050" y="12700"/>
                </a:lnTo>
                <a:close/>
              </a:path>
              <a:path w="6650355" h="671829">
                <a:moveTo>
                  <a:pt x="6369050" y="390651"/>
                </a:moveTo>
                <a:lnTo>
                  <a:pt x="6364947" y="384721"/>
                </a:lnTo>
                <a:lnTo>
                  <a:pt x="6369050" y="386277"/>
                </a:lnTo>
                <a:lnTo>
                  <a:pt x="6369050" y="390651"/>
                </a:lnTo>
                <a:close/>
              </a:path>
              <a:path w="6650355" h="671829">
                <a:moveTo>
                  <a:pt x="6369050" y="386277"/>
                </a:moveTo>
                <a:lnTo>
                  <a:pt x="6364947" y="384721"/>
                </a:lnTo>
                <a:lnTo>
                  <a:pt x="6369050" y="384721"/>
                </a:lnTo>
                <a:lnTo>
                  <a:pt x="6369050" y="386277"/>
                </a:lnTo>
                <a:close/>
              </a:path>
              <a:path w="6650355" h="671829">
                <a:moveTo>
                  <a:pt x="6380580" y="390651"/>
                </a:moveTo>
                <a:lnTo>
                  <a:pt x="6369050" y="390651"/>
                </a:lnTo>
                <a:lnTo>
                  <a:pt x="6369050" y="386277"/>
                </a:lnTo>
                <a:lnTo>
                  <a:pt x="6380580" y="390651"/>
                </a:lnTo>
                <a:close/>
              </a:path>
              <a:path w="6650355" h="671829">
                <a:moveTo>
                  <a:pt x="6626085" y="497382"/>
                </a:moveTo>
                <a:lnTo>
                  <a:pt x="6606841" y="490080"/>
                </a:lnTo>
                <a:lnTo>
                  <a:pt x="6626847" y="485266"/>
                </a:lnTo>
                <a:lnTo>
                  <a:pt x="6626085" y="497382"/>
                </a:lnTo>
                <a:close/>
              </a:path>
              <a:path w="6650355" h="671829">
                <a:moveTo>
                  <a:pt x="6630768" y="497382"/>
                </a:moveTo>
                <a:lnTo>
                  <a:pt x="6626085" y="497382"/>
                </a:lnTo>
                <a:lnTo>
                  <a:pt x="6626847" y="485266"/>
                </a:lnTo>
                <a:lnTo>
                  <a:pt x="6629970" y="485266"/>
                </a:lnTo>
                <a:lnTo>
                  <a:pt x="6649821" y="492798"/>
                </a:lnTo>
                <a:lnTo>
                  <a:pt x="6630768" y="497382"/>
                </a:lnTo>
                <a:close/>
              </a:path>
              <a:path w="6650355" h="671829">
                <a:moveTo>
                  <a:pt x="6356350" y="665162"/>
                </a:moveTo>
                <a:lnTo>
                  <a:pt x="6356350" y="550354"/>
                </a:lnTo>
                <a:lnTo>
                  <a:pt x="6606841" y="490080"/>
                </a:lnTo>
                <a:lnTo>
                  <a:pt x="6626085" y="497382"/>
                </a:lnTo>
                <a:lnTo>
                  <a:pt x="6630768" y="497382"/>
                </a:lnTo>
                <a:lnTo>
                  <a:pt x="6389836" y="555358"/>
                </a:lnTo>
                <a:lnTo>
                  <a:pt x="6369050" y="555358"/>
                </a:lnTo>
                <a:lnTo>
                  <a:pt x="6364185" y="561530"/>
                </a:lnTo>
                <a:lnTo>
                  <a:pt x="6369050" y="561530"/>
                </a:lnTo>
                <a:lnTo>
                  <a:pt x="6369050" y="658812"/>
                </a:lnTo>
                <a:lnTo>
                  <a:pt x="6362700" y="658812"/>
                </a:lnTo>
                <a:lnTo>
                  <a:pt x="6356350" y="665162"/>
                </a:lnTo>
                <a:close/>
              </a:path>
              <a:path w="6650355" h="671829">
                <a:moveTo>
                  <a:pt x="6364185" y="561530"/>
                </a:moveTo>
                <a:lnTo>
                  <a:pt x="6369050" y="555358"/>
                </a:lnTo>
                <a:lnTo>
                  <a:pt x="6369050" y="560360"/>
                </a:lnTo>
                <a:lnTo>
                  <a:pt x="6364185" y="561530"/>
                </a:lnTo>
                <a:close/>
              </a:path>
              <a:path w="6650355" h="671829">
                <a:moveTo>
                  <a:pt x="6369050" y="560360"/>
                </a:moveTo>
                <a:lnTo>
                  <a:pt x="6369050" y="555358"/>
                </a:lnTo>
                <a:lnTo>
                  <a:pt x="6389836" y="555358"/>
                </a:lnTo>
                <a:lnTo>
                  <a:pt x="6369050" y="560360"/>
                </a:lnTo>
                <a:close/>
              </a:path>
              <a:path w="6650355" h="671829">
                <a:moveTo>
                  <a:pt x="6369050" y="561530"/>
                </a:moveTo>
                <a:lnTo>
                  <a:pt x="6364185" y="561530"/>
                </a:lnTo>
                <a:lnTo>
                  <a:pt x="6369050" y="560360"/>
                </a:lnTo>
                <a:lnTo>
                  <a:pt x="6369050" y="561530"/>
                </a:lnTo>
                <a:close/>
              </a:path>
              <a:path w="6650355" h="671829">
                <a:moveTo>
                  <a:pt x="12700" y="665162"/>
                </a:moveTo>
                <a:lnTo>
                  <a:pt x="6350" y="658812"/>
                </a:lnTo>
                <a:lnTo>
                  <a:pt x="12700" y="658812"/>
                </a:lnTo>
                <a:lnTo>
                  <a:pt x="12700" y="665162"/>
                </a:lnTo>
                <a:close/>
              </a:path>
              <a:path w="6650355" h="671829">
                <a:moveTo>
                  <a:pt x="6356350" y="665162"/>
                </a:moveTo>
                <a:lnTo>
                  <a:pt x="12700" y="665162"/>
                </a:lnTo>
                <a:lnTo>
                  <a:pt x="12700" y="658812"/>
                </a:lnTo>
                <a:lnTo>
                  <a:pt x="6356350" y="658812"/>
                </a:lnTo>
                <a:lnTo>
                  <a:pt x="6356350" y="665162"/>
                </a:lnTo>
                <a:close/>
              </a:path>
              <a:path w="6650355" h="671829">
                <a:moveTo>
                  <a:pt x="6369050" y="665162"/>
                </a:moveTo>
                <a:lnTo>
                  <a:pt x="6356350" y="665162"/>
                </a:lnTo>
                <a:lnTo>
                  <a:pt x="6362700" y="658812"/>
                </a:lnTo>
                <a:lnTo>
                  <a:pt x="6369050" y="658812"/>
                </a:lnTo>
                <a:lnTo>
                  <a:pt x="6369050" y="66516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46945" y="3256457"/>
            <a:ext cx="6054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光是在弹性介质中传播的机械波。</a:t>
            </a:r>
            <a:r>
              <a:rPr dirty="0" sz="2400" spc="-5" b="1">
                <a:solidFill>
                  <a:srgbClr val="FFFFFF"/>
                </a:solidFill>
                <a:latin typeface="微软雅黑"/>
                <a:cs typeface="微软雅黑"/>
              </a:rPr>
              <a:t>(</a:t>
            </a:r>
            <a:r>
              <a:rPr dirty="0" sz="2400" b="1">
                <a:solidFill>
                  <a:srgbClr val="FFFFFF"/>
                </a:solidFill>
                <a:latin typeface="微软雅黑"/>
                <a:cs typeface="微软雅黑"/>
              </a:rPr>
              <a:t>类比声波)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77" y="5182018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牛顿</a:t>
            </a:r>
            <a:r>
              <a:rPr dirty="0" sz="2400">
                <a:latin typeface="微软雅黑"/>
                <a:cs typeface="微软雅黑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1643—1727</a:t>
            </a:r>
            <a:r>
              <a:rPr dirty="0" sz="2400"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5574" y="5139550"/>
            <a:ext cx="266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惠更斯</a:t>
            </a:r>
            <a:r>
              <a:rPr dirty="0" sz="2400">
                <a:latin typeface="Times New Roman"/>
                <a:cs typeface="Times New Roman"/>
              </a:rPr>
              <a:t>(1629―1695)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5015" y="5579109"/>
            <a:ext cx="10440670" cy="109220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latin typeface="微软雅黑"/>
                <a:cs typeface="微软雅黑"/>
              </a:rPr>
              <a:t>在</a:t>
            </a:r>
            <a:r>
              <a:rPr dirty="0" sz="2400" spc="-5">
                <a:latin typeface="微软雅黑"/>
                <a:cs typeface="微软雅黑"/>
              </a:rPr>
              <a:t>18</a:t>
            </a:r>
            <a:r>
              <a:rPr dirty="0" sz="2400">
                <a:latin typeface="微软雅黑"/>
                <a:cs typeface="微软雅黑"/>
              </a:rPr>
              <a:t>世纪的光学发展中，由于牛顿力学的成功，符合力学理论的微粒说盛行。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400" spc="-5">
                <a:latin typeface="微软雅黑"/>
                <a:cs typeface="微软雅黑"/>
              </a:rPr>
              <a:t>19</a:t>
            </a:r>
            <a:r>
              <a:rPr dirty="0" sz="2400">
                <a:latin typeface="微软雅黑"/>
                <a:cs typeface="微软雅黑"/>
              </a:rPr>
              <a:t>世纪初，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光的干涉、衍射现象</a:t>
            </a:r>
            <a:r>
              <a:rPr dirty="0" sz="2400">
                <a:latin typeface="微软雅黑"/>
                <a:cs typeface="微软雅黑"/>
              </a:rPr>
              <a:t>的发现，推动了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光的波动理论</a:t>
            </a:r>
            <a:r>
              <a:rPr dirty="0" sz="2400">
                <a:latin typeface="微软雅黑"/>
                <a:cs typeface="微软雅黑"/>
              </a:rPr>
              <a:t>的发展</a:t>
            </a:r>
            <a:r>
              <a:rPr dirty="0" sz="2400" spc="-5">
                <a:latin typeface="微软雅黑"/>
                <a:cs typeface="微软雅黑"/>
              </a:rPr>
              <a:t>……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4002" y="1141729"/>
            <a:ext cx="269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2400">
                <a:latin typeface="微软雅黑"/>
                <a:cs typeface="微软雅黑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1801</a:t>
            </a:r>
            <a:r>
              <a:rPr dirty="0" sz="2400">
                <a:latin typeface="微软雅黑"/>
                <a:cs typeface="微软雅黑"/>
              </a:rPr>
              <a:t>年	单色光）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19388" y="2898648"/>
            <a:ext cx="236220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68690" y="5886640"/>
            <a:ext cx="2933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托马斯</a:t>
            </a:r>
            <a:r>
              <a:rPr dirty="0" sz="2400" spc="-5" b="1">
                <a:latin typeface="Times New Roman"/>
                <a:cs typeface="Times New Roman"/>
              </a:rPr>
              <a:t>·</a:t>
            </a:r>
            <a:r>
              <a:rPr dirty="0" sz="2400" b="1">
                <a:latin typeface="微软雅黑"/>
                <a:cs typeface="微软雅黑"/>
              </a:rPr>
              <a:t>杨</a:t>
            </a:r>
            <a:r>
              <a:rPr dirty="0" sz="2400">
                <a:latin typeface="Times New Roman"/>
                <a:cs typeface="Times New Roman"/>
              </a:rPr>
              <a:t>(1773~1829)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6648" y="3113532"/>
            <a:ext cx="3666744" cy="3153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3077" y="934270"/>
            <a:ext cx="3310890" cy="110998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杨氏双缝干涉实</a:t>
            </a:r>
            <a:r>
              <a:rPr dirty="0" sz="2800" spc="-5">
                <a:latin typeface="微软雅黑"/>
                <a:cs typeface="微软雅黑"/>
              </a:rPr>
              <a:t>验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1065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>
                <a:latin typeface="微软雅黑"/>
                <a:cs typeface="微软雅黑"/>
              </a:rPr>
              <a:t>相干光源的获得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215" y="2094547"/>
            <a:ext cx="11005820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820"/>
              </a:spcBef>
            </a:pPr>
            <a:r>
              <a:rPr dirty="0" sz="2400" spc="10">
                <a:latin typeface="微软雅黑"/>
                <a:cs typeface="微软雅黑"/>
              </a:rPr>
              <a:t>将一束单色光照射到一个有两条相近</a:t>
            </a:r>
            <a:r>
              <a:rPr dirty="0" sz="2400" spc="15">
                <a:latin typeface="微软雅黑"/>
                <a:cs typeface="微软雅黑"/>
              </a:rPr>
              <a:t>狭缝</a:t>
            </a:r>
            <a:r>
              <a:rPr dirty="0" sz="2400" spc="15" i="1">
                <a:latin typeface="Times New Roman"/>
                <a:cs typeface="Times New Roman"/>
              </a:rPr>
              <a:t>S</a:t>
            </a:r>
            <a:r>
              <a:rPr dirty="0" baseline="-17921" sz="2325" spc="30"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微软雅黑"/>
                <a:cs typeface="微软雅黑"/>
              </a:rPr>
              <a:t>和</a:t>
            </a:r>
            <a:r>
              <a:rPr dirty="0" sz="2400" spc="15" i="1">
                <a:latin typeface="Times New Roman"/>
                <a:cs typeface="Times New Roman"/>
              </a:rPr>
              <a:t>S</a:t>
            </a:r>
            <a:r>
              <a:rPr dirty="0" baseline="-17921" sz="2325" spc="30">
                <a:latin typeface="Times New Roman"/>
                <a:cs typeface="Times New Roman"/>
              </a:rPr>
              <a:t>2</a:t>
            </a:r>
            <a:r>
              <a:rPr dirty="0" sz="2400" spc="15">
                <a:latin typeface="微软雅黑"/>
                <a:cs typeface="微软雅黑"/>
              </a:rPr>
              <a:t>的挡板上，两条狭缝相当于两</a:t>
            </a:r>
            <a:r>
              <a:rPr dirty="0" sz="2400">
                <a:latin typeface="微软雅黑"/>
                <a:cs typeface="微软雅黑"/>
              </a:rPr>
              <a:t>个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频率、相位、振动方向相同</a:t>
            </a:r>
            <a:r>
              <a:rPr dirty="0" sz="2400">
                <a:latin typeface="微软雅黑"/>
                <a:cs typeface="微软雅黑"/>
              </a:rPr>
              <a:t>的光源。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934270"/>
            <a:ext cx="3641090" cy="110998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杨氏双缝干涉实</a:t>
            </a:r>
            <a:r>
              <a:rPr dirty="0" sz="2800" spc="-5">
                <a:latin typeface="微软雅黑"/>
                <a:cs typeface="微软雅黑"/>
              </a:rPr>
              <a:t>验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1065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1</a:t>
            </a:r>
            <a:r>
              <a:rPr dirty="0" sz="2400">
                <a:latin typeface="微软雅黑"/>
                <a:cs typeface="微软雅黑"/>
              </a:rPr>
              <a:t>：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观察双缝干涉现象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90" y="5405437"/>
            <a:ext cx="6937375" cy="97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8675" indent="-788670">
              <a:lnSpc>
                <a:spcPct val="100000"/>
              </a:lnSpc>
              <a:spcBef>
                <a:spcPts val="100"/>
              </a:spcBef>
              <a:buSzPct val="95833"/>
              <a:buAutoNum type="arabicPlain"/>
              <a:tabLst>
                <a:tab pos="829310" algn="l"/>
              </a:tabLst>
            </a:pPr>
            <a:r>
              <a:rPr dirty="0" sz="2400">
                <a:latin typeface="微软雅黑"/>
                <a:cs typeface="微软雅黑"/>
              </a:rPr>
              <a:t>干涉图样：光屏上出现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明暗相间</a:t>
            </a:r>
            <a:r>
              <a:rPr dirty="0" sz="2400"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等距条纹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801370" indent="-788670">
              <a:lnSpc>
                <a:spcPct val="100000"/>
              </a:lnSpc>
              <a:spcBef>
                <a:spcPts val="1745"/>
              </a:spcBef>
              <a:buSzPct val="95833"/>
              <a:buAutoNum type="arabicPlain"/>
              <a:tabLst>
                <a:tab pos="801370" algn="l"/>
              </a:tabLst>
            </a:pPr>
            <a:r>
              <a:rPr dirty="0" sz="2400">
                <a:latin typeface="微软雅黑"/>
                <a:cs typeface="微软雅黑"/>
              </a:rPr>
              <a:t>实验结论：光的干涉现象证明光是一种波。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0244" y="2176272"/>
            <a:ext cx="4899659" cy="2919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215" y="2871787"/>
            <a:ext cx="2032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（</a:t>
            </a: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）暗纹条件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077" y="934270"/>
            <a:ext cx="5082540" cy="159512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杨氏双缝干涉实</a:t>
            </a:r>
            <a:r>
              <a:rPr dirty="0" sz="2800" spc="-5">
                <a:latin typeface="微软雅黑"/>
                <a:cs typeface="微软雅黑"/>
              </a:rPr>
              <a:t>验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1065"/>
              </a:spcBef>
            </a:pPr>
            <a:r>
              <a:rPr dirty="0" sz="2400" spc="-5">
                <a:latin typeface="微软雅黑"/>
                <a:cs typeface="微软雅黑"/>
              </a:rPr>
              <a:t>2.</a:t>
            </a:r>
            <a:r>
              <a:rPr dirty="0" sz="2400">
                <a:latin typeface="微软雅黑"/>
                <a:cs typeface="微软雅黑"/>
              </a:rPr>
              <a:t>干涉原理</a:t>
            </a:r>
            <a:endParaRPr sz="24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280"/>
              </a:spcBef>
              <a:tabLst>
                <a:tab pos="3402329" algn="l"/>
              </a:tabLst>
            </a:pPr>
            <a:r>
              <a:rPr dirty="0" baseline="-11574" sz="3600" spc="-7">
                <a:latin typeface="微软雅黑"/>
                <a:cs typeface="微软雅黑"/>
              </a:rPr>
              <a:t>（1）</a:t>
            </a:r>
            <a:r>
              <a:rPr dirty="0" baseline="-11574" sz="3600">
                <a:latin typeface="微软雅黑"/>
                <a:cs typeface="微软雅黑"/>
              </a:rPr>
              <a:t>亮纹条件</a:t>
            </a:r>
            <a:r>
              <a:rPr dirty="0" baseline="-11574" sz="3600" spc="-179">
                <a:latin typeface="微软雅黑"/>
                <a:cs typeface="微软雅黑"/>
              </a:rPr>
              <a:t> </a:t>
            </a:r>
            <a:r>
              <a:rPr dirty="0" baseline="-3766" sz="4425" spc="37" i="1">
                <a:latin typeface="Symbol"/>
                <a:cs typeface="Symbol"/>
              </a:rPr>
              <a:t></a:t>
            </a:r>
            <a:r>
              <a:rPr dirty="0" baseline="-3968" sz="4200" spc="37">
                <a:latin typeface="Symbol"/>
                <a:cs typeface="Symbol"/>
              </a:rPr>
              <a:t></a:t>
            </a:r>
            <a:r>
              <a:rPr dirty="0" baseline="-3968" sz="4200" spc="-82">
                <a:latin typeface="Times New Roman"/>
                <a:cs typeface="Times New Roman"/>
              </a:rPr>
              <a:t> </a:t>
            </a:r>
            <a:r>
              <a:rPr dirty="0" baseline="-3968" sz="4200" spc="-555" i="1">
                <a:latin typeface="Times New Roman"/>
                <a:cs typeface="Times New Roman"/>
              </a:rPr>
              <a:t>n</a:t>
            </a:r>
            <a:r>
              <a:rPr dirty="0" baseline="-3766" sz="4425" spc="-555" i="1">
                <a:latin typeface="Symbol"/>
                <a:cs typeface="Symbol"/>
              </a:rPr>
              <a:t></a:t>
            </a:r>
            <a:r>
              <a:rPr dirty="0" baseline="-3968" sz="4200" spc="-555">
                <a:latin typeface="Times New Roman"/>
                <a:cs typeface="Times New Roman"/>
              </a:rPr>
              <a:t>,	</a:t>
            </a:r>
            <a:r>
              <a:rPr dirty="0" sz="2550" spc="10" i="1">
                <a:latin typeface="Times New Roman"/>
                <a:cs typeface="Times New Roman"/>
              </a:rPr>
              <a:t>n</a:t>
            </a:r>
            <a:r>
              <a:rPr dirty="0" sz="2550" spc="-70" i="1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-114">
                <a:latin typeface="Times New Roman"/>
                <a:cs typeface="Times New Roman"/>
              </a:rPr>
              <a:t> </a:t>
            </a:r>
            <a:r>
              <a:rPr dirty="0" sz="2550" spc="-55">
                <a:latin typeface="Times New Roman"/>
                <a:cs typeface="Times New Roman"/>
              </a:rPr>
              <a:t>0,1,</a:t>
            </a:r>
            <a:r>
              <a:rPr dirty="0" sz="2550" spc="-335">
                <a:latin typeface="Times New Roman"/>
                <a:cs typeface="Times New Roman"/>
              </a:rPr>
              <a:t> </a:t>
            </a:r>
            <a:r>
              <a:rPr dirty="0" sz="2550" spc="-15">
                <a:latin typeface="Times New Roman"/>
                <a:cs typeface="Times New Roman"/>
              </a:rPr>
              <a:t>2,</a:t>
            </a:r>
            <a:r>
              <a:rPr dirty="0" sz="2550" spc="-409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3...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9257" y="3082683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 h="0">
                <a:moveTo>
                  <a:pt x="0" y="0"/>
                </a:moveTo>
                <a:lnTo>
                  <a:pt x="226491" y="0"/>
                </a:lnTo>
              </a:path>
            </a:pathLst>
          </a:custGeom>
          <a:ln w="15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49155" y="2610625"/>
            <a:ext cx="327660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-65" i="1">
                <a:latin typeface="Symbol"/>
                <a:cs typeface="Symbol"/>
              </a:rPr>
              <a:t>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9046" y="2813558"/>
            <a:ext cx="1914525" cy="6794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655"/>
              </a:lnSpc>
              <a:spcBef>
                <a:spcPts val="110"/>
              </a:spcBef>
              <a:tabLst>
                <a:tab pos="1820545" algn="l"/>
              </a:tabLst>
            </a:pPr>
            <a:r>
              <a:rPr dirty="0" sz="2650" spc="95" i="1">
                <a:latin typeface="Symbol"/>
                <a:cs typeface="Symbol"/>
              </a:rPr>
              <a:t>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-75">
                <a:latin typeface="Times New Roman"/>
                <a:cs typeface="Times New Roman"/>
              </a:rPr>
              <a:t> </a:t>
            </a:r>
            <a:r>
              <a:rPr dirty="0" sz="2500" spc="75">
                <a:latin typeface="Times New Roman"/>
                <a:cs typeface="Times New Roman"/>
              </a:rPr>
              <a:t>(</a:t>
            </a:r>
            <a:r>
              <a:rPr dirty="0" sz="2500" spc="55">
                <a:latin typeface="Times New Roman"/>
                <a:cs typeface="Times New Roman"/>
              </a:rPr>
              <a:t>2</a:t>
            </a:r>
            <a:r>
              <a:rPr dirty="0" sz="2500" spc="15" i="1">
                <a:latin typeface="Times New Roman"/>
                <a:cs typeface="Times New Roman"/>
              </a:rPr>
              <a:t>n</a:t>
            </a:r>
            <a:r>
              <a:rPr dirty="0" sz="2500" spc="-195" i="1">
                <a:latin typeface="Times New Roman"/>
                <a:cs typeface="Times New Roman"/>
              </a:rPr>
              <a:t> </a:t>
            </a:r>
            <a:r>
              <a:rPr dirty="0" sz="2500" spc="165">
                <a:latin typeface="Symbol"/>
                <a:cs typeface="Symbol"/>
              </a:rPr>
              <a:t></a:t>
            </a:r>
            <a:r>
              <a:rPr dirty="0" sz="2500" spc="-185">
                <a:latin typeface="Times New Roman"/>
                <a:cs typeface="Times New Roman"/>
              </a:rPr>
              <a:t>1</a:t>
            </a:r>
            <a:r>
              <a:rPr dirty="0" sz="2500" spc="10">
                <a:latin typeface="Times New Roman"/>
                <a:cs typeface="Times New Roman"/>
              </a:rPr>
              <a:t>)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  <a:p>
            <a:pPr algn="r" marR="157480">
              <a:lnSpc>
                <a:spcPts val="2475"/>
              </a:lnSpc>
            </a:pPr>
            <a:r>
              <a:rPr dirty="0" sz="2500" spc="15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3820" y="2798216"/>
            <a:ext cx="141732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n</a:t>
            </a:r>
            <a:r>
              <a:rPr dirty="0" sz="2550" spc="-80" i="1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-345">
                <a:latin typeface="Times New Roman"/>
                <a:cs typeface="Times New Roman"/>
              </a:rPr>
              <a:t> </a:t>
            </a:r>
            <a:r>
              <a:rPr dirty="0" sz="2550" spc="-114">
                <a:latin typeface="Times New Roman"/>
                <a:cs typeface="Times New Roman"/>
              </a:rPr>
              <a:t>1,</a:t>
            </a:r>
            <a:r>
              <a:rPr dirty="0" sz="2550" spc="-335">
                <a:latin typeface="Times New Roman"/>
                <a:cs typeface="Times New Roman"/>
              </a:rPr>
              <a:t> </a:t>
            </a:r>
            <a:r>
              <a:rPr dirty="0" sz="2550" spc="-15">
                <a:latin typeface="Times New Roman"/>
                <a:cs typeface="Times New Roman"/>
              </a:rPr>
              <a:t>2,</a:t>
            </a:r>
            <a:r>
              <a:rPr dirty="0" sz="2550" spc="-41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3...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1651" y="528827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 h="0">
                <a:moveTo>
                  <a:pt x="0" y="0"/>
                </a:moveTo>
                <a:lnTo>
                  <a:pt x="239953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29478" y="528827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 h="0">
                <a:moveTo>
                  <a:pt x="0" y="0"/>
                </a:moveTo>
                <a:lnTo>
                  <a:pt x="239941" y="0"/>
                </a:lnTo>
              </a:path>
            </a:pathLst>
          </a:custGeom>
          <a:ln w="168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90274" y="5287174"/>
            <a:ext cx="104394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60425" algn="l"/>
              </a:tabLst>
            </a:pPr>
            <a:r>
              <a:rPr dirty="0" sz="2650" spc="15" i="1">
                <a:latin typeface="Times New Roman"/>
                <a:cs typeface="Times New Roman"/>
              </a:rPr>
              <a:t>d</a:t>
            </a:r>
            <a:r>
              <a:rPr dirty="0" sz="2650" spc="15" i="1">
                <a:latin typeface="Times New Roman"/>
                <a:cs typeface="Times New Roman"/>
              </a:rPr>
              <a:t>	</a:t>
            </a:r>
            <a:r>
              <a:rPr dirty="0" sz="2650" spc="15" i="1"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3967" y="4751758"/>
            <a:ext cx="533273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39365" algn="l"/>
                <a:tab pos="3768725" algn="l"/>
                <a:tab pos="4616450" algn="l"/>
                <a:tab pos="4853940" algn="l"/>
              </a:tabLst>
            </a:pPr>
            <a:r>
              <a:rPr dirty="0" sz="2800" spc="50" i="1">
                <a:latin typeface="Symbol"/>
                <a:cs typeface="Symbol"/>
              </a:rPr>
              <a:t></a:t>
            </a:r>
            <a:r>
              <a:rPr dirty="0" sz="2650" spc="50">
                <a:latin typeface="Symbol"/>
                <a:cs typeface="Symbol"/>
              </a:rPr>
              <a:t></a:t>
            </a:r>
            <a:r>
              <a:rPr dirty="0" sz="2650" spc="50">
                <a:latin typeface="Times New Roman"/>
                <a:cs typeface="Times New Roman"/>
              </a:rPr>
              <a:t> </a:t>
            </a:r>
            <a:r>
              <a:rPr dirty="0" sz="2650" spc="15" i="1">
                <a:latin typeface="Times New Roman"/>
                <a:cs typeface="Times New Roman"/>
              </a:rPr>
              <a:t>d</a:t>
            </a:r>
            <a:r>
              <a:rPr dirty="0" sz="2650" spc="-204" i="1">
                <a:latin typeface="Times New Roman"/>
                <a:cs typeface="Times New Roman"/>
              </a:rPr>
              <a:t> </a:t>
            </a:r>
            <a:r>
              <a:rPr dirty="0" sz="2650" spc="15">
                <a:latin typeface="Times New Roman"/>
                <a:cs typeface="Times New Roman"/>
              </a:rPr>
              <a:t>sin</a:t>
            </a:r>
            <a:r>
              <a:rPr dirty="0" sz="2800" spc="15" i="1">
                <a:latin typeface="Symbol"/>
                <a:cs typeface="Symbol"/>
              </a:rPr>
              <a:t></a:t>
            </a:r>
            <a:r>
              <a:rPr dirty="0" sz="2650" spc="15">
                <a:latin typeface="Symbol"/>
                <a:cs typeface="Symbol"/>
              </a:rPr>
              <a:t>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145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145" i="1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dirty="0" sz="2800" spc="-14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-4192" sz="3975" spc="22">
                <a:latin typeface="Symbol"/>
                <a:cs typeface="Symbol"/>
              </a:rPr>
              <a:t></a:t>
            </a:r>
            <a:r>
              <a:rPr dirty="0" baseline="-4192" sz="3975" spc="22">
                <a:latin typeface="Times New Roman"/>
                <a:cs typeface="Times New Roman"/>
              </a:rPr>
              <a:t> </a:t>
            </a:r>
            <a:r>
              <a:rPr dirty="0" baseline="-40880" sz="3975" spc="52">
                <a:latin typeface="Symbol"/>
                <a:cs typeface="Symbol"/>
              </a:rPr>
              <a:t></a:t>
            </a:r>
            <a:r>
              <a:rPr dirty="0" baseline="-40880" sz="3975" spc="-172">
                <a:latin typeface="Times New Roman"/>
                <a:cs typeface="Times New Roman"/>
              </a:rPr>
              <a:t> </a:t>
            </a:r>
            <a:r>
              <a:rPr dirty="0" baseline="-40880" sz="3975" spc="22" i="1">
                <a:latin typeface="Times New Roman"/>
                <a:cs typeface="Times New Roman"/>
              </a:rPr>
              <a:t>x</a:t>
            </a:r>
            <a:r>
              <a:rPr dirty="0" baseline="-40880" sz="3975" spc="-7" i="1">
                <a:latin typeface="Times New Roman"/>
                <a:cs typeface="Times New Roman"/>
              </a:rPr>
              <a:t> </a:t>
            </a:r>
            <a:r>
              <a:rPr dirty="0" baseline="-40880" sz="3975" spc="30">
                <a:latin typeface="Symbol"/>
                <a:cs typeface="Symbol"/>
              </a:rPr>
              <a:t></a:t>
            </a:r>
            <a:r>
              <a:rPr dirty="0" baseline="-40880" sz="3975" spc="30">
                <a:latin typeface="Times New Roman"/>
                <a:cs typeface="Times New Roman"/>
              </a:rPr>
              <a:t>	</a:t>
            </a:r>
            <a:r>
              <a:rPr dirty="0" baseline="-6289" sz="3975" spc="15" i="1">
                <a:latin typeface="Times New Roman"/>
                <a:cs typeface="Times New Roman"/>
              </a:rPr>
              <a:t>l</a:t>
            </a:r>
            <a:r>
              <a:rPr dirty="0" baseline="-6289" sz="3975" spc="142" i="1">
                <a:latin typeface="Times New Roman"/>
                <a:cs typeface="Times New Roman"/>
              </a:rPr>
              <a:t> </a:t>
            </a:r>
            <a:r>
              <a:rPr dirty="0" baseline="-38690" sz="4200" spc="75" i="1">
                <a:latin typeface="Symbol"/>
                <a:cs typeface="Symbol"/>
              </a:rPr>
              <a:t></a:t>
            </a:r>
            <a:r>
              <a:rPr dirty="0" baseline="-40880" sz="3975" spc="75">
                <a:latin typeface="Symbol"/>
                <a:cs typeface="Symbol"/>
              </a:rPr>
              <a:t></a:t>
            </a:r>
            <a:r>
              <a:rPr dirty="0" baseline="-40880" sz="3975" spc="75">
                <a:latin typeface="Times New Roman"/>
                <a:cs typeface="Times New Roman"/>
              </a:rPr>
              <a:t>	</a:t>
            </a:r>
            <a:r>
              <a:rPr dirty="0" baseline="-6289" sz="3975" spc="15" i="1">
                <a:latin typeface="Times New Roman"/>
                <a:cs typeface="Times New Roman"/>
              </a:rPr>
              <a:t>l	</a:t>
            </a:r>
            <a:r>
              <a:rPr dirty="0" baseline="-40880" sz="3975" spc="-217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38690" sz="4200" spc="-217" i="1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endParaRPr baseline="-38690" sz="4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938" y="5263886"/>
            <a:ext cx="265938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50" spc="15" i="1">
                <a:latin typeface="Times New Roman"/>
                <a:cs typeface="Times New Roman"/>
              </a:rPr>
              <a:t>x</a:t>
            </a:r>
            <a:r>
              <a:rPr dirty="0" sz="2650" spc="-20" i="1">
                <a:latin typeface="Times New Roman"/>
                <a:cs typeface="Times New Roman"/>
              </a:rPr>
              <a:t> 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-130">
                <a:latin typeface="Times New Roman"/>
                <a:cs typeface="Times New Roman"/>
              </a:rPr>
              <a:t> </a:t>
            </a:r>
            <a:r>
              <a:rPr dirty="0" sz="2650" spc="10" i="1">
                <a:latin typeface="Times New Roman"/>
                <a:cs typeface="Times New Roman"/>
              </a:rPr>
              <a:t>l</a:t>
            </a:r>
            <a:r>
              <a:rPr dirty="0" sz="2650" spc="-120" i="1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tan</a:t>
            </a:r>
            <a:r>
              <a:rPr dirty="0" sz="2800" spc="10" i="1">
                <a:latin typeface="Symbol"/>
                <a:cs typeface="Symbol"/>
              </a:rPr>
              <a:t></a:t>
            </a:r>
            <a:r>
              <a:rPr dirty="0" sz="2650" spc="10">
                <a:latin typeface="Symbol"/>
                <a:cs typeface="Symbol"/>
              </a:rPr>
              <a:t></a:t>
            </a:r>
            <a:r>
              <a:rPr dirty="0" sz="2650" spc="-130">
                <a:latin typeface="Times New Roman"/>
                <a:cs typeface="Times New Roman"/>
              </a:rPr>
              <a:t> </a:t>
            </a:r>
            <a:r>
              <a:rPr dirty="0" sz="2650" spc="10" i="1">
                <a:latin typeface="Times New Roman"/>
                <a:cs typeface="Times New Roman"/>
              </a:rPr>
              <a:t>l</a:t>
            </a:r>
            <a:r>
              <a:rPr dirty="0" sz="2650" spc="-240" i="1">
                <a:latin typeface="Times New Roman"/>
                <a:cs typeface="Times New Roman"/>
              </a:rPr>
              <a:t> </a:t>
            </a:r>
            <a:r>
              <a:rPr dirty="0" sz="2650" spc="-85">
                <a:latin typeface="Times New Roman"/>
                <a:cs typeface="Times New Roman"/>
              </a:rPr>
              <a:t>sin</a:t>
            </a:r>
            <a:r>
              <a:rPr dirty="0" sz="2800" spc="-85" i="1">
                <a:latin typeface="Symbol"/>
                <a:cs typeface="Symbol"/>
              </a:rPr>
              <a:t></a:t>
            </a:r>
            <a:r>
              <a:rPr dirty="0" baseline="33542" sz="3975" spc="-127">
                <a:latin typeface="Symbol"/>
                <a:cs typeface="Symbol"/>
              </a:rPr>
              <a:t></a:t>
            </a:r>
            <a:endParaRPr baseline="33542" sz="397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1199" y="5361863"/>
            <a:ext cx="19431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5">
                <a:latin typeface="Symbol"/>
                <a:cs typeface="Symbol"/>
              </a:rPr>
              <a:t>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7054" y="377621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 h="0">
                <a:moveTo>
                  <a:pt x="0" y="0"/>
                </a:moveTo>
                <a:lnTo>
                  <a:pt x="249770" y="0"/>
                </a:lnTo>
              </a:path>
            </a:pathLst>
          </a:custGeom>
          <a:ln w="175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98575" y="3726321"/>
            <a:ext cx="2870200" cy="9086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r" marR="603885">
              <a:lnSpc>
                <a:spcPct val="100000"/>
              </a:lnSpc>
              <a:spcBef>
                <a:spcPts val="484"/>
              </a:spcBef>
            </a:pPr>
            <a:r>
              <a:rPr dirty="0" sz="2800" i="1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400">
                <a:latin typeface="微软雅黑"/>
                <a:cs typeface="微软雅黑"/>
              </a:rPr>
              <a:t>推导：</a:t>
            </a:r>
            <a:r>
              <a:rPr dirty="0" sz="2400" spc="-5">
                <a:latin typeface="微软雅黑"/>
                <a:cs typeface="微软雅黑"/>
              </a:rPr>
              <a:t>(</a:t>
            </a:r>
            <a:r>
              <a:rPr dirty="0" sz="2400">
                <a:latin typeface="微软雅黑"/>
                <a:cs typeface="微软雅黑"/>
              </a:rPr>
              <a:t>以亮纹为例）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215" y="3487634"/>
            <a:ext cx="5352415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3530" algn="l"/>
              </a:tabLst>
            </a:pPr>
            <a:r>
              <a:rPr dirty="0" sz="2400" spc="-5">
                <a:latin typeface="微软雅黑"/>
                <a:cs typeface="微软雅黑"/>
              </a:rPr>
              <a:t>（3）</a:t>
            </a:r>
            <a:r>
              <a:rPr dirty="0" sz="2400">
                <a:latin typeface="微软雅黑"/>
                <a:cs typeface="微软雅黑"/>
              </a:rPr>
              <a:t>条纹间</a:t>
            </a:r>
            <a:r>
              <a:rPr dirty="0" sz="2400" spc="-250">
                <a:latin typeface="微软雅黑"/>
                <a:cs typeface="微软雅黑"/>
              </a:rPr>
              <a:t>距</a:t>
            </a:r>
            <a:r>
              <a:rPr dirty="0" sz="2950" spc="-430" i="1">
                <a:latin typeface="Symbol"/>
                <a:cs typeface="Symbol"/>
              </a:rPr>
              <a:t></a:t>
            </a:r>
            <a:r>
              <a:rPr dirty="0" sz="2800" spc="-430" i="1">
                <a:latin typeface="Times New Roman"/>
                <a:cs typeface="Times New Roman"/>
              </a:rPr>
              <a:t>x </a:t>
            </a:r>
            <a:r>
              <a:rPr dirty="0" sz="2800" spc="-29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baseline="36706" sz="4200" i="1">
                <a:latin typeface="Times New Roman"/>
                <a:cs typeface="Times New Roman"/>
              </a:rPr>
              <a:t>l</a:t>
            </a:r>
            <a:r>
              <a:rPr dirty="0" baseline="36706" sz="4200" spc="307" i="1">
                <a:latin typeface="Times New Roman"/>
                <a:cs typeface="Times New Roman"/>
              </a:rPr>
              <a:t> </a:t>
            </a:r>
            <a:r>
              <a:rPr dirty="0" sz="2950" spc="-85" i="1">
                <a:latin typeface="Symbol"/>
                <a:cs typeface="Symbol"/>
              </a:rPr>
              <a:t></a:t>
            </a:r>
            <a:r>
              <a:rPr dirty="0" sz="2950" spc="-270" i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1F5F"/>
                </a:solidFill>
                <a:latin typeface="微软雅黑"/>
                <a:cs typeface="微软雅黑"/>
              </a:rPr>
              <a:t>——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近轴条件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9523" y="1245108"/>
            <a:ext cx="5212080" cy="545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883916" y="5438292"/>
            <a:ext cx="110871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35" i="1">
                <a:latin typeface="Times New Roman"/>
                <a:cs typeface="Times New Roman"/>
              </a:rPr>
              <a:t>d </a:t>
            </a:r>
            <a:r>
              <a:rPr dirty="0" sz="3500" spc="30">
                <a:latin typeface="Symbol"/>
                <a:cs typeface="Symbol"/>
              </a:rPr>
              <a:t></a:t>
            </a:r>
            <a:r>
              <a:rPr dirty="0" sz="3500" spc="-40">
                <a:latin typeface="Times New Roman"/>
                <a:cs typeface="Times New Roman"/>
              </a:rPr>
              <a:t> </a:t>
            </a:r>
            <a:r>
              <a:rPr dirty="0" sz="3500" spc="15" i="1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967548"/>
            <a:ext cx="7603490" cy="196215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杨氏双缝干涉实</a:t>
            </a:r>
            <a:r>
              <a:rPr dirty="0" sz="2800" spc="-5">
                <a:latin typeface="微软雅黑"/>
                <a:cs typeface="微软雅黑"/>
              </a:rPr>
              <a:t>验</a:t>
            </a:r>
            <a:endParaRPr sz="28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840"/>
              </a:spcBef>
            </a:pPr>
            <a:r>
              <a:rPr dirty="0" sz="2400">
                <a:latin typeface="微软雅黑"/>
                <a:cs typeface="微软雅黑"/>
              </a:rPr>
              <a:t>思考：在双缝干涉实验中</a:t>
            </a:r>
            <a:r>
              <a:rPr dirty="0" sz="2400" spc="-10">
                <a:latin typeface="微软雅黑"/>
                <a:cs typeface="微软雅黑"/>
              </a:rPr>
              <a:t> </a:t>
            </a:r>
            <a:r>
              <a:rPr dirty="0" sz="2400" spc="-5">
                <a:latin typeface="微软雅黑"/>
                <a:cs typeface="微软雅黑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sz="2400" spc="100" i="1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一定)</a:t>
            </a:r>
            <a:endParaRPr sz="2400">
              <a:latin typeface="微软雅黑"/>
              <a:cs typeface="微软雅黑"/>
            </a:endParaRPr>
          </a:p>
          <a:p>
            <a:pPr marL="885190" indent="-788670">
              <a:lnSpc>
                <a:spcPct val="100000"/>
              </a:lnSpc>
              <a:spcBef>
                <a:spcPts val="720"/>
              </a:spcBef>
              <a:buSzPct val="95833"/>
              <a:buAutoNum type="arabicPlain"/>
              <a:tabLst>
                <a:tab pos="885825" algn="l"/>
              </a:tabLst>
            </a:pPr>
            <a:r>
              <a:rPr dirty="0" sz="2400">
                <a:latin typeface="微软雅黑"/>
                <a:cs typeface="微软雅黑"/>
              </a:rPr>
              <a:t>对比红光、蓝光的双缝干涉条纹，你有什么结论？</a:t>
            </a:r>
            <a:endParaRPr sz="2400">
              <a:latin typeface="微软雅黑"/>
              <a:cs typeface="微软雅黑"/>
            </a:endParaRPr>
          </a:p>
          <a:p>
            <a:pPr marL="885190" indent="-788670">
              <a:lnSpc>
                <a:spcPct val="100000"/>
              </a:lnSpc>
              <a:spcBef>
                <a:spcPts val="720"/>
              </a:spcBef>
              <a:buSzPct val="95833"/>
              <a:buAutoNum type="arabicPlain"/>
              <a:tabLst>
                <a:tab pos="885825" algn="l"/>
              </a:tabLst>
            </a:pPr>
            <a:r>
              <a:rPr dirty="0" sz="2400">
                <a:latin typeface="微软雅黑"/>
                <a:cs typeface="微软雅黑"/>
              </a:rPr>
              <a:t>为什么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白光的双缝干涉条纹是彩色条纹</a:t>
            </a:r>
            <a:r>
              <a:rPr dirty="0" sz="2400">
                <a:latin typeface="微软雅黑"/>
                <a:cs typeface="微软雅黑"/>
              </a:rPr>
              <a:t>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2991611"/>
            <a:ext cx="6819900" cy="273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89264" y="1303019"/>
            <a:ext cx="3163824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8652" y="5722149"/>
            <a:ext cx="10328275" cy="939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>
                <a:latin typeface="微软雅黑"/>
                <a:cs typeface="微软雅黑"/>
              </a:rPr>
              <a:t>分析：</a:t>
            </a:r>
            <a:r>
              <a:rPr dirty="0" sz="2400" spc="-10">
                <a:latin typeface="微软雅黑"/>
                <a:cs typeface="微软雅黑"/>
              </a:rPr>
              <a:t> </a:t>
            </a:r>
            <a:r>
              <a:rPr dirty="0" sz="2400" spc="-5">
                <a:latin typeface="微软雅黑"/>
                <a:cs typeface="微软雅黑"/>
              </a:rPr>
              <a:t>(1)</a:t>
            </a:r>
            <a:r>
              <a:rPr dirty="0" sz="2400">
                <a:latin typeface="微软雅黑"/>
                <a:cs typeface="微软雅黑"/>
              </a:rPr>
              <a:t>不同颜色的光波长不同，红光比蓝光的波长大。</a:t>
            </a:r>
            <a:endParaRPr sz="2400">
              <a:latin typeface="微软雅黑"/>
              <a:cs typeface="微软雅黑"/>
            </a:endParaRPr>
          </a:p>
          <a:p>
            <a:pPr marL="1004569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微软雅黑"/>
                <a:cs typeface="微软雅黑"/>
              </a:rPr>
              <a:t>(2)</a:t>
            </a:r>
            <a:r>
              <a:rPr dirty="0" sz="2400" spc="-90">
                <a:latin typeface="微软雅黑"/>
                <a:cs typeface="微软雅黑"/>
              </a:rPr>
              <a:t> </a:t>
            </a:r>
            <a:r>
              <a:rPr dirty="0" sz="2400">
                <a:latin typeface="微软雅黑"/>
                <a:cs typeface="微软雅黑"/>
              </a:rPr>
              <a:t>白光由多种色光组成。发生干涉时，不同颜色的光条纹间距不同。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312" y="5197475"/>
            <a:ext cx="11718290" cy="13512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>
                <a:latin typeface="微软雅黑"/>
                <a:cs typeface="微软雅黑"/>
              </a:rPr>
              <a:t>现象：肥皂膜上呈现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明暗相间的水平条纹</a:t>
            </a:r>
            <a:r>
              <a:rPr dirty="0" sz="2400">
                <a:latin typeface="微软雅黑"/>
                <a:cs typeface="微软雅黑"/>
              </a:rPr>
              <a:t>。</a:t>
            </a:r>
            <a:r>
              <a:rPr dirty="0" sz="2400" spc="-5" b="1">
                <a:solidFill>
                  <a:srgbClr val="001F5F"/>
                </a:solidFill>
                <a:latin typeface="微软雅黑"/>
                <a:cs typeface="微软雅黑"/>
              </a:rPr>
              <a:t>——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等厚线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微软雅黑"/>
                <a:cs typeface="微软雅黑"/>
              </a:rPr>
              <a:t>分析：单色光入射，薄膜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前后表面反射的光</a:t>
            </a:r>
            <a:r>
              <a:rPr dirty="0" sz="2400">
                <a:latin typeface="微软雅黑"/>
                <a:cs typeface="微软雅黑"/>
              </a:rPr>
              <a:t>相互叠加，发生干涉。</a:t>
            </a:r>
            <a:endParaRPr sz="2400">
              <a:latin typeface="微软雅黑"/>
              <a:cs typeface="微软雅黑"/>
            </a:endParaRPr>
          </a:p>
          <a:p>
            <a:pPr marL="93599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微软雅黑"/>
                <a:cs typeface="微软雅黑"/>
              </a:rPr>
              <a:t>不同厚度处两列光波的路程差不同。叠加后相互加强</a:t>
            </a:r>
            <a:r>
              <a:rPr dirty="0" sz="2400" spc="-5">
                <a:latin typeface="微软雅黑"/>
                <a:cs typeface="微软雅黑"/>
              </a:rPr>
              <a:t>(</a:t>
            </a:r>
            <a:r>
              <a:rPr dirty="0" sz="2400" b="1">
                <a:latin typeface="微软雅黑"/>
                <a:cs typeface="微软雅黑"/>
              </a:rPr>
              <a:t>减弱</a:t>
            </a:r>
            <a:r>
              <a:rPr dirty="0" sz="2400" spc="-5">
                <a:latin typeface="微软雅黑"/>
                <a:cs typeface="微软雅黑"/>
              </a:rPr>
              <a:t>)</a:t>
            </a:r>
            <a:r>
              <a:rPr dirty="0" sz="2400">
                <a:latin typeface="微软雅黑"/>
                <a:cs typeface="微软雅黑"/>
              </a:rPr>
              <a:t>处，出现亮</a:t>
            </a:r>
            <a:r>
              <a:rPr dirty="0" sz="2400" spc="-5">
                <a:latin typeface="微软雅黑"/>
                <a:cs typeface="微软雅黑"/>
              </a:rPr>
              <a:t>(</a:t>
            </a:r>
            <a:r>
              <a:rPr dirty="0" sz="2400" b="1">
                <a:latin typeface="微软雅黑"/>
                <a:cs typeface="微软雅黑"/>
              </a:rPr>
              <a:t>暗</a:t>
            </a:r>
            <a:r>
              <a:rPr dirty="0" sz="2400" spc="-5">
                <a:latin typeface="微软雅黑"/>
                <a:cs typeface="微软雅黑"/>
              </a:rPr>
              <a:t>)</a:t>
            </a:r>
            <a:r>
              <a:rPr dirty="0" sz="2400">
                <a:latin typeface="微软雅黑"/>
                <a:cs typeface="微软雅黑"/>
              </a:rPr>
              <a:t>条纹。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165" y="860925"/>
            <a:ext cx="6431915" cy="152781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08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薄膜干</a:t>
            </a:r>
            <a:r>
              <a:rPr dirty="0" sz="2800" spc="-5">
                <a:latin typeface="微软雅黑"/>
                <a:cs typeface="微软雅黑"/>
              </a:rPr>
              <a:t>涉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>
                <a:latin typeface="微软雅黑"/>
                <a:cs typeface="微软雅黑"/>
              </a:rPr>
              <a:t>薄膜干涉现象</a:t>
            </a:r>
            <a:endParaRPr sz="2400">
              <a:latin typeface="微软雅黑"/>
              <a:cs typeface="微软雅黑"/>
            </a:endParaRPr>
          </a:p>
          <a:p>
            <a:pPr marL="144145">
              <a:lnSpc>
                <a:spcPct val="100000"/>
              </a:lnSpc>
              <a:spcBef>
                <a:spcPts val="869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：观察薄膜干涉现象（肥皂膜，钠黄光）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5627" y="2424683"/>
            <a:ext cx="327660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92211" y="2444495"/>
            <a:ext cx="2589276" cy="288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65" y="879412"/>
            <a:ext cx="4603115" cy="152527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940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薄膜干</a:t>
            </a:r>
            <a:r>
              <a:rPr dirty="0" sz="2800" spc="-5">
                <a:latin typeface="微软雅黑"/>
                <a:cs typeface="微软雅黑"/>
              </a:rPr>
              <a:t>涉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>
                <a:latin typeface="微软雅黑"/>
                <a:cs typeface="微软雅黑"/>
              </a:rPr>
              <a:t>薄膜干涉现象</a:t>
            </a:r>
            <a:endParaRPr sz="2400">
              <a:latin typeface="微软雅黑"/>
              <a:cs typeface="微软雅黑"/>
            </a:endParaRPr>
          </a:p>
          <a:p>
            <a:pPr marL="144145">
              <a:lnSpc>
                <a:spcPct val="100000"/>
              </a:lnSpc>
              <a:spcBef>
                <a:spcPts val="1120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3</a:t>
            </a:r>
            <a:r>
              <a:rPr dirty="0" sz="2400">
                <a:latin typeface="微软雅黑"/>
                <a:cs typeface="微软雅黑"/>
              </a:rPr>
              <a:t>：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观察常见的薄膜干涉现象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8111" y="2634995"/>
            <a:ext cx="2645664" cy="25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2457" y="5418124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肥皂膜（白光）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1476" y="5418124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牛顿环（白光）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6452" y="2823972"/>
            <a:ext cx="3105911" cy="2520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27976" y="859536"/>
            <a:ext cx="3107435" cy="192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895446"/>
            <a:ext cx="3108325" cy="1181735"/>
          </a:xfrm>
          <a:prstGeom prst="rect">
            <a:avLst/>
          </a:prstGeom>
        </p:spPr>
        <p:txBody>
          <a:bodyPr wrap="square" lIns="0" tIns="208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薄膜干</a:t>
            </a:r>
            <a:r>
              <a:rPr dirty="0" sz="2800" spc="-5">
                <a:latin typeface="微软雅黑"/>
                <a:cs typeface="微软雅黑"/>
              </a:rPr>
              <a:t>涉</a:t>
            </a:r>
            <a:endParaRPr sz="2800">
              <a:latin typeface="微软雅黑"/>
              <a:cs typeface="微软雅黑"/>
            </a:endParaRPr>
          </a:p>
          <a:p>
            <a:pPr marL="99695">
              <a:lnSpc>
                <a:spcPct val="100000"/>
              </a:lnSpc>
              <a:spcBef>
                <a:spcPts val="1325"/>
              </a:spcBef>
            </a:pP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.薄膜干涉现象的应用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4828" y="966216"/>
            <a:ext cx="4572000" cy="4690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4755" y="2671572"/>
            <a:ext cx="3669792" cy="2994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16812" y="5762028"/>
            <a:ext cx="337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利用光的干涉检查平整度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302" y="5762028"/>
            <a:ext cx="4902200" cy="96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45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照相机镜头镀有增透膜（反射相消）</a:t>
            </a:r>
            <a:endParaRPr sz="2400">
              <a:latin typeface="微软雅黑"/>
              <a:cs typeface="微软雅黑"/>
            </a:endParaRPr>
          </a:p>
          <a:p>
            <a:pPr algn="ctr" marL="351790">
              <a:lnSpc>
                <a:spcPts val="4885"/>
              </a:lnSpc>
            </a:pPr>
            <a:r>
              <a:rPr dirty="0" sz="4150" spc="-395" i="1">
                <a:latin typeface="Times New Roman"/>
                <a:cs typeface="Times New Roman"/>
              </a:rPr>
              <a:t>d</a:t>
            </a:r>
            <a:r>
              <a:rPr dirty="0" sz="4150" spc="-395">
                <a:latin typeface="Symbol"/>
                <a:cs typeface="Symbol"/>
              </a:rPr>
              <a:t></a:t>
            </a:r>
            <a:r>
              <a:rPr dirty="0" sz="4350" spc="-395" i="1">
                <a:latin typeface="Symbol"/>
                <a:cs typeface="Symbol"/>
              </a:rPr>
              <a:t></a:t>
            </a:r>
            <a:r>
              <a:rPr dirty="0" sz="4150" spc="-395">
                <a:latin typeface="Times New Roman"/>
                <a:cs typeface="Times New Roman"/>
              </a:rPr>
              <a:t>/4</a:t>
            </a:r>
            <a:endParaRPr sz="4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2025-04-19T15:37:43Z</dcterms:created>
  <dcterms:modified xsi:type="dcterms:W3CDTF">2025-04-19T15:37:43Z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