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6722" y="2420937"/>
            <a:ext cx="62185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9752" y="1147762"/>
            <a:ext cx="11072494" cy="411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3280">
              <a:lnSpc>
                <a:spcPct val="100000"/>
              </a:lnSpc>
              <a:spcBef>
                <a:spcPts val="105"/>
              </a:spcBef>
              <a:tabLst>
                <a:tab pos="5086985" algn="l"/>
              </a:tabLst>
            </a:pPr>
            <a:r>
              <a:rPr dirty="0"/>
              <a:t>光的衍射和偏</a:t>
            </a:r>
            <a:r>
              <a:rPr dirty="0" spc="5"/>
              <a:t>振</a:t>
            </a:r>
            <a:r>
              <a:rPr dirty="0"/>
              <a:t>	</a:t>
            </a:r>
            <a:r>
              <a:rPr dirty="0"/>
              <a:t>激</a:t>
            </a:r>
            <a:r>
              <a:rPr dirty="0" spc="5"/>
              <a:t>光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1152" y="3585349"/>
          <a:ext cx="740473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110"/>
                <a:gridCol w="615950"/>
                <a:gridCol w="3242944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主讲人：王朝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祥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校：北京市第八十中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	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级：高二下学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939235"/>
            <a:ext cx="9432925" cy="536702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光的偏</a:t>
            </a:r>
            <a:r>
              <a:rPr dirty="0" sz="2800" spc="-5">
                <a:latin typeface="微软雅黑"/>
                <a:cs typeface="微软雅黑"/>
              </a:rPr>
              <a:t>振</a:t>
            </a:r>
            <a:endParaRPr sz="2800">
              <a:latin typeface="微软雅黑"/>
              <a:cs typeface="微软雅黑"/>
            </a:endParaRPr>
          </a:p>
          <a:p>
            <a:pPr marL="55244">
              <a:lnSpc>
                <a:spcPct val="100000"/>
              </a:lnSpc>
              <a:spcBef>
                <a:spcPts val="825"/>
              </a:spcBef>
            </a:pPr>
            <a:r>
              <a:rPr dirty="0" sz="2400" spc="-5">
                <a:latin typeface="微软雅黑"/>
                <a:cs typeface="微软雅黑"/>
              </a:rPr>
              <a:t>3. </a:t>
            </a:r>
            <a:r>
              <a:rPr dirty="0" sz="2400">
                <a:latin typeface="微软雅黑"/>
                <a:cs typeface="微软雅黑"/>
              </a:rPr>
              <a:t>偏振现象的应用</a:t>
            </a:r>
            <a:endParaRPr sz="2400">
              <a:latin typeface="微软雅黑"/>
              <a:cs typeface="微软雅黑"/>
            </a:endParaRPr>
          </a:p>
          <a:p>
            <a:pPr marL="55244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微软雅黑"/>
                <a:cs typeface="微软雅黑"/>
              </a:rPr>
              <a:t>（2）</a:t>
            </a:r>
            <a:r>
              <a:rPr dirty="0" sz="2400">
                <a:latin typeface="微软雅黑"/>
                <a:cs typeface="微软雅黑"/>
              </a:rPr>
              <a:t>立体电影与偏振光</a:t>
            </a:r>
            <a:endParaRPr sz="2400">
              <a:latin typeface="微软雅黑"/>
              <a:cs typeface="微软雅黑"/>
            </a:endParaRPr>
          </a:p>
          <a:p>
            <a:pPr marL="55244" marR="3140075" indent="299720">
              <a:lnSpc>
                <a:spcPct val="125000"/>
              </a:lnSpc>
              <a:spcBef>
                <a:spcPts val="630"/>
              </a:spcBef>
            </a:pPr>
            <a:r>
              <a:rPr dirty="0" sz="2000" spc="30">
                <a:latin typeface="微软雅黑"/>
                <a:cs typeface="微软雅黑"/>
              </a:rPr>
              <a:t>拍摄立体电影时，可以用两个镜头如人</a:t>
            </a:r>
            <a:r>
              <a:rPr dirty="0" sz="2000" spc="35">
                <a:latin typeface="微软雅黑"/>
                <a:cs typeface="微软雅黑"/>
              </a:rPr>
              <a:t>眼那样从两</a:t>
            </a:r>
            <a:r>
              <a:rPr dirty="0" sz="2000">
                <a:latin typeface="微软雅黑"/>
                <a:cs typeface="微软雅黑"/>
              </a:rPr>
              <a:t>个 </a:t>
            </a:r>
            <a:r>
              <a:rPr dirty="0" sz="2000">
                <a:latin typeface="微软雅黑"/>
                <a:cs typeface="微软雅黑"/>
              </a:rPr>
              <a:t>不同方向同步拍摄景物的像，制成电影胶片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55244" marR="2931795" indent="340995">
              <a:lnSpc>
                <a:spcPct val="125000"/>
              </a:lnSpc>
              <a:spcBef>
                <a:spcPts val="600"/>
              </a:spcBef>
            </a:pPr>
            <a:r>
              <a:rPr dirty="0" sz="2000">
                <a:latin typeface="微软雅黑"/>
                <a:cs typeface="微软雅黑"/>
              </a:rPr>
              <a:t>放映时用两台放映机，每台放映机前加装一块偏振片</a:t>
            </a:r>
            <a:r>
              <a:rPr dirty="0" sz="2000">
                <a:latin typeface="微软雅黑"/>
                <a:cs typeface="微软雅黑"/>
              </a:rPr>
              <a:t>， </a:t>
            </a:r>
            <a:r>
              <a:rPr dirty="0" sz="2000" spc="45">
                <a:latin typeface="微软雅黑"/>
                <a:cs typeface="微软雅黑"/>
              </a:rPr>
              <a:t>放映机投射出的光通过偏振片后成了偏振光。两</a:t>
            </a:r>
            <a:r>
              <a:rPr dirty="0" sz="2000" spc="50">
                <a:latin typeface="微软雅黑"/>
                <a:cs typeface="微软雅黑"/>
              </a:rPr>
              <a:t>台放</a:t>
            </a:r>
            <a:r>
              <a:rPr dirty="0" sz="2000" spc="5">
                <a:latin typeface="微软雅黑"/>
                <a:cs typeface="微软雅黑"/>
              </a:rPr>
              <a:t>映 </a:t>
            </a:r>
            <a:r>
              <a:rPr dirty="0" sz="2000">
                <a:latin typeface="微软雅黑"/>
                <a:cs typeface="微软雅黑"/>
              </a:rPr>
              <a:t>机前的偏振片的透振方向互相垂直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55244" marR="3018790" indent="299720">
              <a:lnSpc>
                <a:spcPct val="125000"/>
              </a:lnSpc>
              <a:spcBef>
                <a:spcPts val="600"/>
              </a:spcBef>
            </a:pPr>
            <a:r>
              <a:rPr dirty="0" sz="2000" spc="30">
                <a:latin typeface="微软雅黑"/>
                <a:cs typeface="微软雅黑"/>
              </a:rPr>
              <a:t>观看立体电影时，观众戴的眼镜就是一</a:t>
            </a:r>
            <a:r>
              <a:rPr dirty="0" sz="2000" spc="35">
                <a:latin typeface="微软雅黑"/>
                <a:cs typeface="微软雅黑"/>
              </a:rPr>
              <a:t>对透振方向</a:t>
            </a:r>
            <a:r>
              <a:rPr dirty="0" sz="2000" spc="5">
                <a:latin typeface="微软雅黑"/>
                <a:cs typeface="微软雅黑"/>
              </a:rPr>
              <a:t>相 </a:t>
            </a:r>
            <a:r>
              <a:rPr dirty="0" sz="2000">
                <a:latin typeface="微软雅黑"/>
                <a:cs typeface="微软雅黑"/>
              </a:rPr>
              <a:t>互垂直的偏振片。左眼只能看见左侧放映机映出的画面</a:t>
            </a:r>
            <a:r>
              <a:rPr dirty="0" sz="2000">
                <a:latin typeface="微软雅黑"/>
                <a:cs typeface="微软雅黑"/>
              </a:rPr>
              <a:t>， </a:t>
            </a:r>
            <a:r>
              <a:rPr dirty="0" sz="2000">
                <a:latin typeface="微软雅黑"/>
                <a:cs typeface="微软雅黑"/>
              </a:rPr>
              <a:t>右眼只能看见右侧放映机映出的画面，从而产生立体感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algn="r" marR="5080">
              <a:lnSpc>
                <a:spcPct val="100000"/>
              </a:lnSpc>
              <a:spcBef>
                <a:spcPts val="1725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立体电影原理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5535" y="1511808"/>
            <a:ext cx="5006339" cy="430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6959" y="2295144"/>
            <a:ext cx="5486399" cy="4143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077" y="916388"/>
            <a:ext cx="11136630" cy="382587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>
                <a:latin typeface="微软雅黑"/>
                <a:cs typeface="微软雅黑"/>
              </a:rPr>
              <a:t>三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激</a:t>
            </a:r>
            <a:r>
              <a:rPr dirty="0" sz="2800" spc="-5">
                <a:latin typeface="微软雅黑"/>
                <a:cs typeface="微软雅黑"/>
              </a:rPr>
              <a:t>光</a:t>
            </a:r>
            <a:endParaRPr sz="2800">
              <a:latin typeface="微软雅黑"/>
              <a:cs typeface="微软雅黑"/>
            </a:endParaRPr>
          </a:p>
          <a:p>
            <a:pPr marL="227965">
              <a:lnSpc>
                <a:spcPct val="100000"/>
              </a:lnSpc>
              <a:spcBef>
                <a:spcPts val="475"/>
              </a:spcBef>
            </a:pPr>
            <a:r>
              <a:rPr dirty="0" sz="2400" spc="-5">
                <a:latin typeface="微软雅黑"/>
                <a:cs typeface="微软雅黑"/>
              </a:rPr>
              <a:t>1.</a:t>
            </a:r>
            <a:r>
              <a:rPr dirty="0" sz="2400">
                <a:latin typeface="微软雅黑"/>
                <a:cs typeface="微软雅黑"/>
              </a:rPr>
              <a:t>激光概述</a:t>
            </a:r>
            <a:endParaRPr sz="2400">
              <a:latin typeface="微软雅黑"/>
              <a:cs typeface="微软雅黑"/>
            </a:endParaRPr>
          </a:p>
          <a:p>
            <a:pPr marL="47625" marR="5080" indent="571500">
              <a:lnSpc>
                <a:spcPct val="125000"/>
              </a:lnSpc>
              <a:spcBef>
                <a:spcPts val="30"/>
              </a:spcBef>
            </a:pPr>
            <a:r>
              <a:rPr dirty="0" sz="2000" spc="20">
                <a:latin typeface="微软雅黑"/>
                <a:cs typeface="微软雅黑"/>
              </a:rPr>
              <a:t>激光</a:t>
            </a:r>
            <a:r>
              <a:rPr dirty="0" sz="2000" spc="15">
                <a:latin typeface="Times New Roman"/>
                <a:cs typeface="Times New Roman"/>
              </a:rPr>
              <a:t>(laser)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微软雅黑"/>
                <a:cs typeface="微软雅黑"/>
              </a:rPr>
              <a:t>，是由受激辐射而产生放大的光，是一种</a:t>
            </a:r>
            <a:r>
              <a:rPr dirty="0" sz="2000" spc="25" b="1">
                <a:solidFill>
                  <a:srgbClr val="001F5F"/>
                </a:solidFill>
                <a:latin typeface="微软雅黑"/>
                <a:cs typeface="微软雅黑"/>
              </a:rPr>
              <a:t>频率、相位、偏振方向、传播方向</a:t>
            </a:r>
            <a:r>
              <a:rPr dirty="0" sz="2000" spc="25">
                <a:latin typeface="微软雅黑"/>
                <a:cs typeface="微软雅黑"/>
              </a:rPr>
              <a:t>等性</a:t>
            </a:r>
            <a:r>
              <a:rPr dirty="0" sz="2000" spc="5">
                <a:latin typeface="微软雅黑"/>
                <a:cs typeface="微软雅黑"/>
              </a:rPr>
              <a:t>质 </a:t>
            </a:r>
            <a:r>
              <a:rPr dirty="0" sz="2000">
                <a:latin typeface="微软雅黑"/>
                <a:cs typeface="微软雅黑"/>
              </a:rPr>
              <a:t>完全相同的“纯净”的光波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444500">
              <a:lnSpc>
                <a:spcPct val="100000"/>
              </a:lnSpc>
              <a:spcBef>
                <a:spcPts val="1025"/>
              </a:spcBef>
            </a:pPr>
            <a:r>
              <a:rPr dirty="0" sz="2000" spc="-5">
                <a:latin typeface="Times New Roman"/>
                <a:cs typeface="Times New Roman"/>
              </a:rPr>
              <a:t>1916</a:t>
            </a:r>
            <a:r>
              <a:rPr dirty="0" sz="2000">
                <a:latin typeface="微软雅黑"/>
                <a:cs typeface="微软雅黑"/>
              </a:rPr>
              <a:t>年，爱因斯坦提出激光原理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63500" marR="5657215" indent="381000">
              <a:lnSpc>
                <a:spcPct val="125000"/>
              </a:lnSpc>
              <a:spcBef>
                <a:spcPts val="600"/>
              </a:spcBef>
            </a:pPr>
            <a:r>
              <a:rPr dirty="0" sz="2000" spc="70">
                <a:latin typeface="Times New Roman"/>
                <a:cs typeface="Times New Roman"/>
              </a:rPr>
              <a:t>196</a:t>
            </a:r>
            <a:r>
              <a:rPr dirty="0" sz="2000" spc="75">
                <a:latin typeface="Times New Roman"/>
                <a:cs typeface="Times New Roman"/>
              </a:rPr>
              <a:t>0</a:t>
            </a:r>
            <a:r>
              <a:rPr dirty="0" sz="2000" spc="80">
                <a:latin typeface="微软雅黑"/>
                <a:cs typeface="微软雅黑"/>
              </a:rPr>
              <a:t>年，美国物理学家梅曼制造出第一台</a:t>
            </a:r>
            <a:r>
              <a:rPr dirty="0" sz="2000">
                <a:latin typeface="微软雅黑"/>
                <a:cs typeface="微软雅黑"/>
              </a:rPr>
              <a:t>激 </a:t>
            </a:r>
            <a:r>
              <a:rPr dirty="0" sz="2000">
                <a:latin typeface="微软雅黑"/>
                <a:cs typeface="微软雅黑"/>
              </a:rPr>
              <a:t>光器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63500" marR="5657215" indent="444500">
              <a:lnSpc>
                <a:spcPct val="125000"/>
              </a:lnSpc>
              <a:spcBef>
                <a:spcPts val="600"/>
              </a:spcBef>
            </a:pPr>
            <a:r>
              <a:rPr dirty="0" sz="2000" spc="55">
                <a:latin typeface="微软雅黑"/>
                <a:cs typeface="微软雅黑"/>
              </a:rPr>
              <a:t>激光是</a:t>
            </a:r>
            <a:r>
              <a:rPr dirty="0" sz="2000" spc="50">
                <a:latin typeface="Times New Roman"/>
                <a:cs typeface="Times New Roman"/>
              </a:rPr>
              <a:t>20</a:t>
            </a:r>
            <a:r>
              <a:rPr dirty="0" sz="2000" spc="55">
                <a:latin typeface="微软雅黑"/>
                <a:cs typeface="微软雅黑"/>
              </a:rPr>
              <a:t>世纪以来，继</a:t>
            </a:r>
            <a:r>
              <a:rPr dirty="0" sz="2000" spc="60">
                <a:latin typeface="微软雅黑"/>
                <a:cs typeface="微软雅黑"/>
              </a:rPr>
              <a:t>原子能、计算机和</a:t>
            </a:r>
            <a:r>
              <a:rPr dirty="0" sz="2000">
                <a:latin typeface="微软雅黑"/>
                <a:cs typeface="微软雅黑"/>
              </a:rPr>
              <a:t>半 </a:t>
            </a:r>
            <a:r>
              <a:rPr dirty="0" sz="2000">
                <a:latin typeface="微软雅黑"/>
                <a:cs typeface="微软雅黑"/>
              </a:rPr>
              <a:t>导体之后，人类的又一重大发明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864622"/>
            <a:ext cx="2931160" cy="104457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800">
                <a:latin typeface="微软雅黑"/>
                <a:cs typeface="微软雅黑"/>
              </a:rPr>
              <a:t>三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激</a:t>
            </a:r>
            <a:r>
              <a:rPr dirty="0" sz="2800" spc="-5">
                <a:latin typeface="微软雅黑"/>
                <a:cs typeface="微软雅黑"/>
              </a:rPr>
              <a:t>光</a:t>
            </a:r>
            <a:endParaRPr sz="2800">
              <a:latin typeface="微软雅黑"/>
              <a:cs typeface="微软雅黑"/>
            </a:endParaRPr>
          </a:p>
          <a:p>
            <a:pPr marL="227965">
              <a:lnSpc>
                <a:spcPct val="100000"/>
              </a:lnSpc>
              <a:spcBef>
                <a:spcPts val="825"/>
              </a:spcBef>
            </a:pP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.激光的特性与应用</a:t>
            </a:r>
            <a:endParaRPr sz="24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76600" y="2112962"/>
          <a:ext cx="5010785" cy="391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505"/>
                <a:gridCol w="2983230"/>
              </a:tblGrid>
              <a:tr h="613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 b="1">
                          <a:latin typeface="微软雅黑"/>
                          <a:cs typeface="微软雅黑"/>
                        </a:rPr>
                        <a:t>特性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01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2400" b="1">
                          <a:latin typeface="微软雅黑"/>
                          <a:cs typeface="微软雅黑"/>
                        </a:rPr>
                        <a:t>应用举例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7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微软雅黑"/>
                          <a:cs typeface="微软雅黑"/>
                        </a:rPr>
                        <a:t>相干性好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577215" marR="570230">
                        <a:lnSpc>
                          <a:spcPts val="2880"/>
                        </a:lnSpc>
                        <a:spcBef>
                          <a:spcPts val="35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激光通信技术 激光全息照相 激光散斑检测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2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微软雅黑"/>
                          <a:cs typeface="微软雅黑"/>
                        </a:rPr>
                        <a:t>平行度好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215" marR="570230" indent="304800">
                        <a:lnSpc>
                          <a:spcPts val="2880"/>
                        </a:lnSpc>
                        <a:spcBef>
                          <a:spcPts val="35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精准测距 光盘信息读写 激光照排技术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2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微软雅黑"/>
                          <a:cs typeface="微软雅黑"/>
                        </a:rPr>
                        <a:t>亮度高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015" marR="570230" indent="-304800">
                        <a:lnSpc>
                          <a:spcPts val="2880"/>
                        </a:lnSpc>
                        <a:spcBef>
                          <a:spcPts val="35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激光加工技术 激光治疗 激光武器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899144"/>
            <a:ext cx="2321560" cy="1175385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2800">
                <a:latin typeface="微软雅黑"/>
                <a:cs typeface="微软雅黑"/>
              </a:rPr>
              <a:t>三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激</a:t>
            </a:r>
            <a:r>
              <a:rPr dirty="0" sz="2800" spc="-5">
                <a:latin typeface="微软雅黑"/>
                <a:cs typeface="微软雅黑"/>
              </a:rPr>
              <a:t>光</a:t>
            </a:r>
            <a:endParaRPr sz="2800">
              <a:latin typeface="微软雅黑"/>
              <a:cs typeface="微软雅黑"/>
            </a:endParaRPr>
          </a:p>
          <a:p>
            <a:pPr marL="227965">
              <a:lnSpc>
                <a:spcPct val="100000"/>
              </a:lnSpc>
              <a:spcBef>
                <a:spcPts val="1300"/>
              </a:spcBef>
            </a:pPr>
            <a:r>
              <a:rPr dirty="0" sz="2400" spc="-5">
                <a:latin typeface="微软雅黑"/>
                <a:cs typeface="微软雅黑"/>
              </a:rPr>
              <a:t>3</a:t>
            </a:r>
            <a:r>
              <a:rPr dirty="0" sz="2400">
                <a:latin typeface="微软雅黑"/>
                <a:cs typeface="微软雅黑"/>
              </a:rPr>
              <a:t>.激光全息技术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" y="2130551"/>
            <a:ext cx="11576304" cy="361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22209" y="5901093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摄影原理（干涉）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2469" y="5901093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重显原理（衍射）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752" y="1147762"/>
            <a:ext cx="5266690" cy="411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39920" algn="l"/>
              </a:tabLst>
            </a:pPr>
            <a:r>
              <a:rPr dirty="0" sz="3200" b="1">
                <a:latin typeface="微软雅黑"/>
                <a:cs typeface="微软雅黑"/>
              </a:rPr>
              <a:t>总结：光的衍射与偏</a:t>
            </a:r>
            <a:r>
              <a:rPr dirty="0" sz="3200" spc="5" b="1">
                <a:latin typeface="微软雅黑"/>
                <a:cs typeface="微软雅黑"/>
              </a:rPr>
              <a:t>振</a:t>
            </a:r>
            <a:r>
              <a:rPr dirty="0" sz="3200" b="1">
                <a:latin typeface="微软雅黑"/>
                <a:cs typeface="微软雅黑"/>
              </a:rPr>
              <a:t>	</a:t>
            </a:r>
            <a:r>
              <a:rPr dirty="0" sz="3200" b="1">
                <a:latin typeface="微软雅黑"/>
                <a:cs typeface="微软雅黑"/>
              </a:rPr>
              <a:t>激</a:t>
            </a:r>
            <a:r>
              <a:rPr dirty="0" sz="3200" spc="5" b="1">
                <a:latin typeface="微软雅黑"/>
                <a:cs typeface="微软雅黑"/>
              </a:rPr>
              <a:t>光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1076960" indent="-336550">
              <a:lnSpc>
                <a:spcPct val="100000"/>
              </a:lnSpc>
              <a:buSzPct val="96875"/>
              <a:buAutoNum type="arabicPeriod"/>
              <a:tabLst>
                <a:tab pos="1077595" algn="l"/>
              </a:tabLst>
            </a:pPr>
            <a:r>
              <a:rPr dirty="0" sz="3200">
                <a:latin typeface="微软雅黑"/>
                <a:cs typeface="微软雅黑"/>
              </a:rPr>
              <a:t>光的衍</a:t>
            </a:r>
            <a:r>
              <a:rPr dirty="0" sz="3200" spc="5">
                <a:latin typeface="微软雅黑"/>
                <a:cs typeface="微软雅黑"/>
              </a:rPr>
              <a:t>射</a:t>
            </a:r>
            <a:endParaRPr sz="3200">
              <a:latin typeface="微软雅黑"/>
              <a:cs typeface="微软雅黑"/>
            </a:endParaRPr>
          </a:p>
          <a:p>
            <a:pPr marL="972819">
              <a:lnSpc>
                <a:spcPct val="100000"/>
              </a:lnSpc>
              <a:spcBef>
                <a:spcPts val="1400"/>
              </a:spcBef>
            </a:pPr>
            <a:r>
              <a:rPr dirty="0" sz="2400">
                <a:latin typeface="微软雅黑"/>
                <a:cs typeface="微软雅黑"/>
              </a:rPr>
              <a:t>*</a:t>
            </a:r>
            <a:r>
              <a:rPr dirty="0" sz="2400" spc="-15">
                <a:latin typeface="微软雅黑"/>
                <a:cs typeface="微软雅黑"/>
              </a:rPr>
              <a:t> </a:t>
            </a:r>
            <a:r>
              <a:rPr dirty="0" sz="2400">
                <a:latin typeface="微软雅黑"/>
                <a:cs typeface="微软雅黑"/>
              </a:rPr>
              <a:t>发生明显衍射的条件</a:t>
            </a:r>
            <a:endParaRPr sz="2400">
              <a:latin typeface="微软雅黑"/>
              <a:cs typeface="微软雅黑"/>
            </a:endParaRPr>
          </a:p>
          <a:p>
            <a:pPr marL="914400">
              <a:lnSpc>
                <a:spcPct val="100000"/>
              </a:lnSpc>
              <a:spcBef>
                <a:spcPts val="780"/>
              </a:spcBef>
            </a:pPr>
            <a:r>
              <a:rPr dirty="0" sz="2400">
                <a:latin typeface="微软雅黑"/>
                <a:cs typeface="微软雅黑"/>
              </a:rPr>
              <a:t>*</a:t>
            </a:r>
            <a:r>
              <a:rPr dirty="0" sz="2400" spc="-10">
                <a:latin typeface="微软雅黑"/>
                <a:cs typeface="微软雅黑"/>
              </a:rPr>
              <a:t> </a:t>
            </a:r>
            <a:r>
              <a:rPr dirty="0" sz="2400">
                <a:latin typeface="微软雅黑"/>
                <a:cs typeface="微软雅黑"/>
              </a:rPr>
              <a:t>常见的衍射图样</a:t>
            </a:r>
            <a:endParaRPr sz="2400">
              <a:latin typeface="微软雅黑"/>
              <a:cs typeface="微软雅黑"/>
            </a:endParaRPr>
          </a:p>
          <a:p>
            <a:pPr marL="1069340" indent="-336550">
              <a:lnSpc>
                <a:spcPct val="100000"/>
              </a:lnSpc>
              <a:spcBef>
                <a:spcPts val="1780"/>
              </a:spcBef>
              <a:buSzPct val="96875"/>
              <a:buAutoNum type="arabicPeriod" startAt="2"/>
              <a:tabLst>
                <a:tab pos="1069975" algn="l"/>
              </a:tabLst>
            </a:pPr>
            <a:r>
              <a:rPr dirty="0" sz="3200">
                <a:latin typeface="微软雅黑"/>
                <a:cs typeface="微软雅黑"/>
              </a:rPr>
              <a:t>光的偏</a:t>
            </a:r>
            <a:r>
              <a:rPr dirty="0" sz="3200" spc="5">
                <a:latin typeface="微软雅黑"/>
                <a:cs typeface="微软雅黑"/>
              </a:rPr>
              <a:t>振</a:t>
            </a:r>
            <a:endParaRPr sz="3200">
              <a:latin typeface="微软雅黑"/>
              <a:cs typeface="微软雅黑"/>
            </a:endParaRPr>
          </a:p>
          <a:p>
            <a:pPr marL="1069340" indent="-336550">
              <a:lnSpc>
                <a:spcPct val="100000"/>
              </a:lnSpc>
              <a:spcBef>
                <a:spcPts val="1800"/>
              </a:spcBef>
              <a:buSzPct val="96875"/>
              <a:buAutoNum type="arabicPeriod" startAt="2"/>
              <a:tabLst>
                <a:tab pos="1069975" algn="l"/>
              </a:tabLst>
            </a:pPr>
            <a:r>
              <a:rPr dirty="0" sz="3200">
                <a:latin typeface="微软雅黑"/>
                <a:cs typeface="微软雅黑"/>
              </a:rPr>
              <a:t>激光的特性和应</a:t>
            </a:r>
            <a:r>
              <a:rPr dirty="0" sz="3200" spc="5">
                <a:latin typeface="微软雅黑"/>
                <a:cs typeface="微软雅黑"/>
              </a:rPr>
              <a:t>用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4459" y="2366772"/>
            <a:ext cx="5279136" cy="2970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60792" y="992124"/>
            <a:ext cx="3576828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61332" y="1281683"/>
            <a:ext cx="2980943" cy="2488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249680"/>
            <a:ext cx="3008376" cy="2488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3552" y="3862628"/>
            <a:ext cx="11250295" cy="244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1225">
              <a:lnSpc>
                <a:spcPct val="100000"/>
              </a:lnSpc>
              <a:spcBef>
                <a:spcPts val="100"/>
              </a:spcBef>
              <a:tabLst>
                <a:tab pos="4705350" algn="l"/>
                <a:tab pos="8227059" algn="l"/>
              </a:tabLst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水波的干涉	水波的衍射	单色光的双缝干涉</a:t>
            </a:r>
            <a:endParaRPr sz="2400">
              <a:latin typeface="微软雅黑"/>
              <a:cs typeface="微软雅黑"/>
            </a:endParaRPr>
          </a:p>
          <a:p>
            <a:pPr marL="12700" marR="5080" indent="541020">
              <a:lnSpc>
                <a:spcPct val="125000"/>
              </a:lnSpc>
              <a:spcBef>
                <a:spcPts val="1135"/>
              </a:spcBef>
            </a:pPr>
            <a:r>
              <a:rPr dirty="0" sz="2400">
                <a:latin typeface="微软雅黑"/>
                <a:cs typeface="微软雅黑"/>
              </a:rPr>
              <a:t>干涉和衍射是波特有</a:t>
            </a:r>
            <a:r>
              <a:rPr dirty="0" sz="2400" spc="5">
                <a:latin typeface="微软雅黑"/>
                <a:cs typeface="微软雅黑"/>
              </a:rPr>
              <a:t>的现象。当缝、孔的宽度或障碍物的尺寸跟波长相差不多</a:t>
            </a:r>
            <a:r>
              <a:rPr dirty="0" sz="2400">
                <a:latin typeface="微软雅黑"/>
                <a:cs typeface="微软雅黑"/>
              </a:rPr>
              <a:t>， 或者比波长更小时，能观察到明显的衍射现象。</a:t>
            </a:r>
            <a:endParaRPr sz="2400">
              <a:latin typeface="微软雅黑"/>
              <a:cs typeface="微软雅黑"/>
            </a:endParaRPr>
          </a:p>
          <a:p>
            <a:pPr marL="12700" marR="5080" indent="541020">
              <a:lnSpc>
                <a:spcPct val="125000"/>
              </a:lnSpc>
              <a:spcBef>
                <a:spcPts val="600"/>
              </a:spcBef>
            </a:pPr>
            <a:r>
              <a:rPr dirty="0" sz="2400" spc="20">
                <a:latin typeface="微软雅黑"/>
                <a:cs typeface="微软雅黑"/>
              </a:rPr>
              <a:t>干涉现象证明了光的波</a:t>
            </a:r>
            <a:r>
              <a:rPr dirty="0" sz="2400" spc="25">
                <a:latin typeface="微软雅黑"/>
                <a:cs typeface="微软雅黑"/>
              </a:rPr>
              <a:t>动性。可见光的波长在</a:t>
            </a:r>
            <a:r>
              <a:rPr dirty="0" sz="2400" spc="25">
                <a:latin typeface="Times New Roman"/>
                <a:cs typeface="Times New Roman"/>
              </a:rPr>
              <a:t>0.4</a:t>
            </a:r>
            <a:r>
              <a:rPr dirty="0" sz="2400" spc="20">
                <a:latin typeface="Times New Roman"/>
                <a:cs typeface="Times New Roman"/>
              </a:rPr>
              <a:t>μm</a:t>
            </a:r>
            <a:r>
              <a:rPr dirty="0" sz="2400" spc="25">
                <a:latin typeface="Times New Roman"/>
                <a:cs typeface="Times New Roman"/>
              </a:rPr>
              <a:t>~0.7</a:t>
            </a:r>
            <a:r>
              <a:rPr dirty="0" sz="2400" spc="20">
                <a:latin typeface="Times New Roman"/>
                <a:cs typeface="Times New Roman"/>
              </a:rPr>
              <a:t>μm</a:t>
            </a:r>
            <a:r>
              <a:rPr dirty="0" sz="2400" spc="25">
                <a:latin typeface="微软雅黑"/>
                <a:cs typeface="微软雅黑"/>
              </a:rPr>
              <a:t>之间，如何设计实</a:t>
            </a:r>
            <a:r>
              <a:rPr dirty="0" sz="2400">
                <a:latin typeface="微软雅黑"/>
                <a:cs typeface="微软雅黑"/>
              </a:rPr>
              <a:t>验 才能观察到光的衍射现象？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6152" y="2741676"/>
            <a:ext cx="4572000" cy="257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077" y="934270"/>
            <a:ext cx="9215755" cy="161290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光的衍</a:t>
            </a:r>
            <a:r>
              <a:rPr dirty="0" sz="2800" spc="-5">
                <a:latin typeface="微软雅黑"/>
                <a:cs typeface="微软雅黑"/>
              </a:rPr>
              <a:t>射</a:t>
            </a:r>
            <a:endParaRPr sz="28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1065"/>
              </a:spcBef>
            </a:pPr>
            <a:r>
              <a:rPr dirty="0" sz="2400" spc="-5">
                <a:latin typeface="微软雅黑"/>
                <a:cs typeface="微软雅黑"/>
              </a:rPr>
              <a:t>1.</a:t>
            </a:r>
            <a:r>
              <a:rPr dirty="0" sz="2400">
                <a:latin typeface="微软雅黑"/>
                <a:cs typeface="微软雅黑"/>
              </a:rPr>
              <a:t>单缝衍射现象</a:t>
            </a:r>
            <a:endParaRPr sz="2400">
              <a:latin typeface="微软雅黑"/>
              <a:cs typeface="微软雅黑"/>
            </a:endParaRPr>
          </a:p>
          <a:p>
            <a:pPr marL="363220">
              <a:lnSpc>
                <a:spcPct val="100000"/>
              </a:lnSpc>
              <a:spcBef>
                <a:spcPts val="1080"/>
              </a:spcBef>
            </a:pPr>
            <a:r>
              <a:rPr dirty="0" sz="2400" b="1">
                <a:latin typeface="微软雅黑"/>
                <a:cs typeface="微软雅黑"/>
              </a:rPr>
              <a:t>实验装置：</a:t>
            </a:r>
            <a:r>
              <a:rPr dirty="0" sz="2400">
                <a:latin typeface="微软雅黑"/>
                <a:cs typeface="微软雅黑"/>
              </a:rPr>
              <a:t>挡板上安装宽度可调节的狭缝；单色平行光照射狭缝。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377" y="5197767"/>
            <a:ext cx="106934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实验现象：</a:t>
            </a:r>
            <a:r>
              <a:rPr dirty="0" sz="2400">
                <a:latin typeface="微软雅黑"/>
                <a:cs typeface="微软雅黑"/>
              </a:rPr>
              <a:t>当缝足够窄时，观察到衍射现象；屏上出现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明暗相间的不等距条纹</a:t>
            </a:r>
            <a:r>
              <a:rPr dirty="0" sz="2400">
                <a:latin typeface="微软雅黑"/>
                <a:cs typeface="微软雅黑"/>
              </a:rPr>
              <a:t>。 </a:t>
            </a:r>
            <a:r>
              <a:rPr dirty="0" sz="2400" b="1">
                <a:latin typeface="微软雅黑"/>
                <a:cs typeface="微软雅黑"/>
              </a:rPr>
              <a:t>光的衍射现象进一步证明了光的波动性。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488" y="3220211"/>
            <a:ext cx="4114800" cy="164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1091564"/>
            <a:ext cx="188848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光的衍</a:t>
            </a:r>
            <a:r>
              <a:rPr dirty="0" sz="2800" spc="-5">
                <a:latin typeface="微软雅黑"/>
                <a:cs typeface="微软雅黑"/>
              </a:rPr>
              <a:t>射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9522" y="5654789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单缝衍射图样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2791" y="1712976"/>
            <a:ext cx="9870948" cy="3863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32443" y="3098558"/>
            <a:ext cx="1490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缝宽</a:t>
            </a:r>
            <a:r>
              <a:rPr dirty="0" sz="2400">
                <a:latin typeface="Times New Roman"/>
                <a:cs typeface="Times New Roman"/>
              </a:rPr>
              <a:t>0.4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1264" y="3131032"/>
            <a:ext cx="1490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缝宽</a:t>
            </a:r>
            <a:r>
              <a:rPr dirty="0" sz="2400">
                <a:latin typeface="Times New Roman"/>
                <a:cs typeface="Times New Roman"/>
              </a:rPr>
              <a:t>0.8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4945" y="5124424"/>
            <a:ext cx="1490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缝宽</a:t>
            </a:r>
            <a:r>
              <a:rPr dirty="0" sz="2400">
                <a:latin typeface="Times New Roman"/>
                <a:cs typeface="Times New Roman"/>
              </a:rPr>
              <a:t>0.4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3766" y="5156911"/>
            <a:ext cx="1490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缝宽</a:t>
            </a:r>
            <a:r>
              <a:rPr dirty="0" sz="2400">
                <a:latin typeface="Times New Roman"/>
                <a:cs typeface="Times New Roman"/>
              </a:rPr>
              <a:t>0.4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934270"/>
            <a:ext cx="3105150" cy="110998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光的衍</a:t>
            </a:r>
            <a:r>
              <a:rPr dirty="0" sz="2800" spc="-5">
                <a:latin typeface="微软雅黑"/>
                <a:cs typeface="微软雅黑"/>
              </a:rPr>
              <a:t>射</a:t>
            </a:r>
            <a:endParaRPr sz="28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1065"/>
              </a:spcBef>
            </a:pP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.圆孔衍射与圆盘衍射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304" y="2281427"/>
            <a:ext cx="3654552" cy="25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5800" y="2282951"/>
            <a:ext cx="3799332" cy="2519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21777" y="4949939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圆孔衍射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1907" y="4949939"/>
            <a:ext cx="307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圆板衍射（泊松亮斑）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39911" y="1815083"/>
            <a:ext cx="3526790" cy="3630295"/>
          </a:xfrm>
          <a:custGeom>
            <a:avLst/>
            <a:gdLst/>
            <a:ahLst/>
            <a:cxnLst/>
            <a:rect l="l" t="t" r="r" b="b"/>
            <a:pathLst>
              <a:path w="3526790" h="3630295">
                <a:moveTo>
                  <a:pt x="0" y="0"/>
                </a:moveTo>
                <a:lnTo>
                  <a:pt x="3526536" y="0"/>
                </a:lnTo>
                <a:lnTo>
                  <a:pt x="3526536" y="3630168"/>
                </a:lnTo>
                <a:lnTo>
                  <a:pt x="0" y="3630168"/>
                </a:lnTo>
                <a:lnTo>
                  <a:pt x="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26450" y="1801812"/>
            <a:ext cx="3552825" cy="3656329"/>
          </a:xfrm>
          <a:custGeom>
            <a:avLst/>
            <a:gdLst/>
            <a:ahLst/>
            <a:cxnLst/>
            <a:rect l="l" t="t" r="r" b="b"/>
            <a:pathLst>
              <a:path w="3552825" h="3656329">
                <a:moveTo>
                  <a:pt x="3540125" y="3656012"/>
                </a:moveTo>
                <a:lnTo>
                  <a:pt x="12700" y="3656012"/>
                </a:lnTo>
                <a:lnTo>
                  <a:pt x="10223" y="3655771"/>
                </a:lnTo>
                <a:lnTo>
                  <a:pt x="0" y="3643312"/>
                </a:lnTo>
                <a:lnTo>
                  <a:pt x="0" y="12700"/>
                </a:lnTo>
                <a:lnTo>
                  <a:pt x="12700" y="0"/>
                </a:lnTo>
                <a:lnTo>
                  <a:pt x="3540125" y="0"/>
                </a:lnTo>
                <a:lnTo>
                  <a:pt x="355282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630612"/>
                </a:lnTo>
                <a:lnTo>
                  <a:pt x="12700" y="3630612"/>
                </a:lnTo>
                <a:lnTo>
                  <a:pt x="25400" y="3643312"/>
                </a:lnTo>
                <a:lnTo>
                  <a:pt x="3552825" y="3643312"/>
                </a:lnTo>
                <a:lnTo>
                  <a:pt x="3552583" y="3645789"/>
                </a:lnTo>
                <a:lnTo>
                  <a:pt x="3542601" y="3655771"/>
                </a:lnTo>
                <a:lnTo>
                  <a:pt x="3540125" y="3656012"/>
                </a:lnTo>
                <a:close/>
              </a:path>
              <a:path w="3552825" h="365632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3552825" h="3656329">
                <a:moveTo>
                  <a:pt x="352742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3527425" y="12700"/>
                </a:lnTo>
                <a:lnTo>
                  <a:pt x="3527425" y="25400"/>
                </a:lnTo>
                <a:close/>
              </a:path>
              <a:path w="3552825" h="3656329">
                <a:moveTo>
                  <a:pt x="3527425" y="3643312"/>
                </a:moveTo>
                <a:lnTo>
                  <a:pt x="3527425" y="12700"/>
                </a:lnTo>
                <a:lnTo>
                  <a:pt x="3540125" y="25400"/>
                </a:lnTo>
                <a:lnTo>
                  <a:pt x="3552825" y="25400"/>
                </a:lnTo>
                <a:lnTo>
                  <a:pt x="3552825" y="3630612"/>
                </a:lnTo>
                <a:lnTo>
                  <a:pt x="3540125" y="3630612"/>
                </a:lnTo>
                <a:lnTo>
                  <a:pt x="3527425" y="3643312"/>
                </a:lnTo>
                <a:close/>
              </a:path>
              <a:path w="3552825" h="3656329">
                <a:moveTo>
                  <a:pt x="3552825" y="25400"/>
                </a:moveTo>
                <a:lnTo>
                  <a:pt x="3540125" y="25400"/>
                </a:lnTo>
                <a:lnTo>
                  <a:pt x="3527425" y="12700"/>
                </a:lnTo>
                <a:lnTo>
                  <a:pt x="3552825" y="12700"/>
                </a:lnTo>
                <a:lnTo>
                  <a:pt x="3552825" y="25400"/>
                </a:lnTo>
                <a:close/>
              </a:path>
              <a:path w="3552825" h="3656329">
                <a:moveTo>
                  <a:pt x="25400" y="3643312"/>
                </a:moveTo>
                <a:lnTo>
                  <a:pt x="12700" y="3630612"/>
                </a:lnTo>
                <a:lnTo>
                  <a:pt x="25400" y="3630612"/>
                </a:lnTo>
                <a:lnTo>
                  <a:pt x="25400" y="3643312"/>
                </a:lnTo>
                <a:close/>
              </a:path>
              <a:path w="3552825" h="3656329">
                <a:moveTo>
                  <a:pt x="3527425" y="3643312"/>
                </a:moveTo>
                <a:lnTo>
                  <a:pt x="25400" y="3643312"/>
                </a:lnTo>
                <a:lnTo>
                  <a:pt x="25400" y="3630612"/>
                </a:lnTo>
                <a:lnTo>
                  <a:pt x="3527425" y="3630612"/>
                </a:lnTo>
                <a:lnTo>
                  <a:pt x="3527425" y="3643312"/>
                </a:lnTo>
                <a:close/>
              </a:path>
              <a:path w="3552825" h="3656329">
                <a:moveTo>
                  <a:pt x="3552825" y="3643312"/>
                </a:moveTo>
                <a:lnTo>
                  <a:pt x="3527425" y="3643312"/>
                </a:lnTo>
                <a:lnTo>
                  <a:pt x="3540125" y="3630612"/>
                </a:lnTo>
                <a:lnTo>
                  <a:pt x="3552825" y="3630612"/>
                </a:lnTo>
                <a:lnTo>
                  <a:pt x="3552825" y="36433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15984" y="1830387"/>
            <a:ext cx="3370579" cy="1004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黑体"/>
                <a:cs typeface="黑体"/>
              </a:rPr>
              <a:t>菲涅</a:t>
            </a:r>
            <a:r>
              <a:rPr dirty="0" sz="2400" spc="-10" b="1">
                <a:solidFill>
                  <a:srgbClr val="001F5F"/>
                </a:solidFill>
                <a:latin typeface="黑体"/>
                <a:cs typeface="黑体"/>
              </a:rPr>
              <a:t>尔</a:t>
            </a:r>
            <a:endParaRPr sz="2400">
              <a:latin typeface="黑体"/>
              <a:cs typeface="黑体"/>
            </a:endParaRPr>
          </a:p>
          <a:p>
            <a:pPr marL="12700" marR="5080" indent="254000">
              <a:lnSpc>
                <a:spcPct val="100000"/>
              </a:lnSpc>
              <a:spcBef>
                <a:spcPts val="25"/>
              </a:spcBef>
            </a:pPr>
            <a:r>
              <a:rPr dirty="0" sz="2000" spc="20">
                <a:latin typeface="黑体"/>
                <a:cs typeface="黑体"/>
              </a:rPr>
              <a:t>1818年，从波动理论</a:t>
            </a:r>
            <a:r>
              <a:rPr dirty="0" sz="2000" spc="30">
                <a:latin typeface="黑体"/>
                <a:cs typeface="黑体"/>
              </a:rPr>
              <a:t>出发</a:t>
            </a:r>
            <a:r>
              <a:rPr dirty="0" sz="2000">
                <a:latin typeface="黑体"/>
                <a:cs typeface="黑体"/>
              </a:rPr>
              <a:t>， </a:t>
            </a:r>
            <a:r>
              <a:rPr dirty="0" sz="2000" spc="25">
                <a:latin typeface="黑体"/>
                <a:cs typeface="黑体"/>
              </a:rPr>
              <a:t>用数学方法</a:t>
            </a:r>
            <a:r>
              <a:rPr dirty="0" sz="2000" spc="30">
                <a:latin typeface="黑体"/>
                <a:cs typeface="黑体"/>
              </a:rPr>
              <a:t>定量解释了圆孔</a:t>
            </a:r>
            <a:r>
              <a:rPr dirty="0" sz="2000" spc="5">
                <a:latin typeface="黑体"/>
                <a:cs typeface="黑体"/>
              </a:rPr>
              <a:t>、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5984" y="2808287"/>
            <a:ext cx="3582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黑体"/>
                <a:cs typeface="黑体"/>
              </a:rPr>
              <a:t>圆板等障碍物产生的衍射图样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5984" y="3126699"/>
            <a:ext cx="3380740" cy="222440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b="1">
                <a:solidFill>
                  <a:srgbClr val="001F5F"/>
                </a:solidFill>
                <a:latin typeface="黑体"/>
                <a:cs typeface="黑体"/>
              </a:rPr>
              <a:t>泊</a:t>
            </a:r>
            <a:r>
              <a:rPr dirty="0" sz="2400" spc="-10" b="1">
                <a:solidFill>
                  <a:srgbClr val="001F5F"/>
                </a:solidFill>
                <a:latin typeface="黑体"/>
                <a:cs typeface="黑体"/>
              </a:rPr>
              <a:t>松</a:t>
            </a:r>
            <a:endParaRPr sz="2400">
              <a:latin typeface="黑体"/>
              <a:cs typeface="黑体"/>
            </a:endParaRPr>
          </a:p>
          <a:p>
            <a:pPr algn="just" marL="12700" marR="15875" indent="304800">
              <a:lnSpc>
                <a:spcPct val="102200"/>
              </a:lnSpc>
              <a:spcBef>
                <a:spcPts val="350"/>
              </a:spcBef>
            </a:pPr>
            <a:r>
              <a:rPr dirty="0" sz="2000" spc="190">
                <a:latin typeface="黑体"/>
                <a:cs typeface="黑体"/>
              </a:rPr>
              <a:t>用菲涅</a:t>
            </a:r>
            <a:r>
              <a:rPr dirty="0" sz="2000" spc="195">
                <a:latin typeface="黑体"/>
                <a:cs typeface="黑体"/>
              </a:rPr>
              <a:t>尔的理论计算出</a:t>
            </a:r>
            <a:r>
              <a:rPr dirty="0" sz="2000">
                <a:latin typeface="黑体"/>
                <a:cs typeface="黑体"/>
              </a:rPr>
              <a:t>， </a:t>
            </a:r>
            <a:r>
              <a:rPr dirty="0" sz="2000" spc="25">
                <a:latin typeface="黑体"/>
                <a:cs typeface="黑体"/>
              </a:rPr>
              <a:t>圆盘后方一</a:t>
            </a:r>
            <a:r>
              <a:rPr dirty="0" sz="2000" spc="30">
                <a:latin typeface="黑体"/>
                <a:cs typeface="黑体"/>
              </a:rPr>
              <a:t>定距离的影子中</a:t>
            </a:r>
            <a:r>
              <a:rPr dirty="0" sz="2000">
                <a:latin typeface="黑体"/>
                <a:cs typeface="黑体"/>
              </a:rPr>
              <a:t>心 </a:t>
            </a:r>
            <a:r>
              <a:rPr dirty="0" sz="2000">
                <a:latin typeface="黑体"/>
                <a:cs typeface="黑体"/>
              </a:rPr>
              <a:t>存在亮斑。试图驳倒波动说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solidFill>
                  <a:srgbClr val="001F5F"/>
                </a:solidFill>
                <a:latin typeface="黑体"/>
                <a:cs typeface="黑体"/>
              </a:rPr>
              <a:t>阿拉</a:t>
            </a:r>
            <a:r>
              <a:rPr dirty="0" sz="2400" spc="-10" b="1">
                <a:solidFill>
                  <a:srgbClr val="001F5F"/>
                </a:solidFill>
                <a:latin typeface="黑体"/>
                <a:cs typeface="黑体"/>
              </a:rPr>
              <a:t>果</a:t>
            </a:r>
            <a:endParaRPr sz="2400">
              <a:latin typeface="黑体"/>
              <a:cs typeface="黑体"/>
            </a:endParaRPr>
          </a:p>
          <a:p>
            <a:pPr marL="319405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黑体"/>
                <a:cs typeface="黑体"/>
              </a:rPr>
              <a:t>用实验证实了亮斑的存在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934270"/>
            <a:ext cx="11261090" cy="4081779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光的衍</a:t>
            </a:r>
            <a:r>
              <a:rPr dirty="0" sz="2800" spc="-5">
                <a:latin typeface="微软雅黑"/>
                <a:cs typeface="微软雅黑"/>
              </a:rPr>
              <a:t>射</a:t>
            </a:r>
            <a:endParaRPr sz="28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1065"/>
              </a:spcBef>
            </a:pPr>
            <a:r>
              <a:rPr dirty="0" sz="2400" spc="-5">
                <a:latin typeface="微软雅黑"/>
                <a:cs typeface="微软雅黑"/>
              </a:rPr>
              <a:t>3.</a:t>
            </a:r>
            <a:r>
              <a:rPr dirty="0" sz="2400">
                <a:latin typeface="微软雅黑"/>
                <a:cs typeface="微软雅黑"/>
              </a:rPr>
              <a:t>对衍射现象的理解</a:t>
            </a:r>
            <a:endParaRPr sz="2400">
              <a:latin typeface="微软雅黑"/>
              <a:cs typeface="微软雅黑"/>
            </a:endParaRPr>
          </a:p>
          <a:p>
            <a:pPr marL="885190" indent="-788670">
              <a:lnSpc>
                <a:spcPct val="100000"/>
              </a:lnSpc>
              <a:spcBef>
                <a:spcPts val="1320"/>
              </a:spcBef>
              <a:buSzPct val="95833"/>
              <a:buAutoNum type="arabicPlain"/>
              <a:tabLst>
                <a:tab pos="885825" algn="l"/>
              </a:tabLst>
            </a:pPr>
            <a:r>
              <a:rPr dirty="0" sz="2400">
                <a:latin typeface="微软雅黑"/>
                <a:cs typeface="微软雅黑"/>
              </a:rPr>
              <a:t>衍射现象的成因：来自单缝或孔不同位置的光，通过缝或孔之后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叠加</a:t>
            </a:r>
            <a:r>
              <a:rPr dirty="0" sz="2400">
                <a:latin typeface="微软雅黑"/>
                <a:cs typeface="微软雅黑"/>
              </a:rPr>
              <a:t>的结果。</a:t>
            </a:r>
            <a:endParaRPr sz="2400">
              <a:latin typeface="微软雅黑"/>
              <a:cs typeface="微软雅黑"/>
            </a:endParaRPr>
          </a:p>
          <a:p>
            <a:pPr marL="885190" indent="-788670">
              <a:lnSpc>
                <a:spcPct val="100000"/>
              </a:lnSpc>
              <a:spcBef>
                <a:spcPts val="1320"/>
              </a:spcBef>
              <a:buSzPct val="95833"/>
              <a:buAutoNum type="arabicPlain"/>
              <a:tabLst>
                <a:tab pos="885825" algn="l"/>
              </a:tabLst>
            </a:pPr>
            <a:r>
              <a:rPr dirty="0" sz="2400">
                <a:latin typeface="微软雅黑"/>
                <a:cs typeface="微软雅黑"/>
              </a:rPr>
              <a:t>光的直线传播只是一种近似规律。</a:t>
            </a:r>
            <a:endParaRPr sz="2400">
              <a:latin typeface="微软雅黑"/>
              <a:cs typeface="微软雅黑"/>
            </a:endParaRPr>
          </a:p>
          <a:p>
            <a:pPr lvl="1" marL="661670" indent="-190500">
              <a:lnSpc>
                <a:spcPct val="100000"/>
              </a:lnSpc>
              <a:spcBef>
                <a:spcPts val="1230"/>
              </a:spcBef>
              <a:buChar char="*"/>
              <a:tabLst>
                <a:tab pos="662305" algn="l"/>
              </a:tabLst>
            </a:pPr>
            <a:r>
              <a:rPr dirty="0" sz="2000">
                <a:latin typeface="微软雅黑"/>
                <a:cs typeface="微软雅黑"/>
              </a:rPr>
              <a:t>光在没有障碍物的均匀介质中沿直线传播</a:t>
            </a:r>
            <a:r>
              <a:rPr dirty="0" sz="2000" spc="5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lvl="1" marL="661670" indent="-190500">
              <a:lnSpc>
                <a:spcPct val="100000"/>
              </a:lnSpc>
              <a:spcBef>
                <a:spcPts val="1200"/>
              </a:spcBef>
              <a:buChar char="*"/>
              <a:tabLst>
                <a:tab pos="662305" algn="l"/>
              </a:tabLst>
            </a:pPr>
            <a:r>
              <a:rPr dirty="0" sz="2000">
                <a:latin typeface="微软雅黑"/>
                <a:cs typeface="微软雅黑"/>
              </a:rPr>
              <a:t>在障碍物的尺寸比光的波长大得多的情况下，衍射现象不明显，光可以看成是直线传播</a:t>
            </a:r>
            <a:r>
              <a:rPr dirty="0" sz="2000" spc="5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lvl="1" marL="661670" indent="-190500">
              <a:lnSpc>
                <a:spcPct val="100000"/>
              </a:lnSpc>
              <a:spcBef>
                <a:spcPts val="1200"/>
              </a:spcBef>
              <a:buChar char="*"/>
              <a:tabLst>
                <a:tab pos="662305" algn="l"/>
              </a:tabLst>
            </a:pPr>
            <a:r>
              <a:rPr dirty="0" sz="2000">
                <a:latin typeface="微软雅黑"/>
                <a:cs typeface="微软雅黑"/>
              </a:rPr>
              <a:t>在障碍物的尺寸可以跟光的波长相比，甚至比波长还小时，发生明显的衍射现象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885190" indent="-788670">
              <a:lnSpc>
                <a:spcPct val="100000"/>
              </a:lnSpc>
              <a:spcBef>
                <a:spcPts val="1290"/>
              </a:spcBef>
              <a:buSzPct val="95833"/>
              <a:buAutoNum type="arabicPlain"/>
              <a:tabLst>
                <a:tab pos="885825" algn="l"/>
              </a:tabLst>
            </a:pPr>
            <a:r>
              <a:rPr dirty="0" sz="2400">
                <a:latin typeface="微软雅黑"/>
                <a:cs typeface="微软雅黑"/>
              </a:rPr>
              <a:t>衍射图样与障碍物的形状相对应。可以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应用</a:t>
            </a:r>
            <a:r>
              <a:rPr dirty="0" sz="2400">
                <a:latin typeface="微软雅黑"/>
                <a:cs typeface="微软雅黑"/>
              </a:rPr>
              <a:t>光的衍射来研究物质的微观结构。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9483" y="5006340"/>
            <a:ext cx="5295900" cy="160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939235"/>
            <a:ext cx="10073640" cy="226758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光的偏</a:t>
            </a:r>
            <a:r>
              <a:rPr dirty="0" sz="2800" spc="-5">
                <a:latin typeface="微软雅黑"/>
                <a:cs typeface="微软雅黑"/>
              </a:rPr>
              <a:t>振</a:t>
            </a:r>
            <a:endParaRPr sz="28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825"/>
              </a:spcBef>
            </a:pPr>
            <a:r>
              <a:rPr dirty="0" sz="2400" spc="-5">
                <a:latin typeface="微软雅黑"/>
                <a:cs typeface="微软雅黑"/>
              </a:rPr>
              <a:t>1. </a:t>
            </a:r>
            <a:r>
              <a:rPr dirty="0" sz="2400">
                <a:latin typeface="微软雅黑"/>
                <a:cs typeface="微软雅黑"/>
              </a:rPr>
              <a:t>横波的偏振现象</a:t>
            </a:r>
            <a:endParaRPr sz="2400">
              <a:latin typeface="微软雅黑"/>
              <a:cs typeface="微软雅黑"/>
            </a:endParaRPr>
          </a:p>
          <a:p>
            <a:pPr marL="457200">
              <a:lnSpc>
                <a:spcPct val="100000"/>
              </a:lnSpc>
              <a:spcBef>
                <a:spcPts val="1120"/>
              </a:spcBef>
            </a:pPr>
            <a:r>
              <a:rPr dirty="0" sz="2000">
                <a:latin typeface="微软雅黑"/>
                <a:cs typeface="微软雅黑"/>
              </a:rPr>
              <a:t>在纵波中，各点的振动方向与波的传播方向共线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471170" marR="5080">
              <a:lnSpc>
                <a:spcPct val="125000"/>
              </a:lnSpc>
              <a:spcBef>
                <a:spcPts val="110"/>
              </a:spcBef>
            </a:pPr>
            <a:r>
              <a:rPr dirty="0" sz="2000">
                <a:latin typeface="微软雅黑"/>
                <a:cs typeface="微软雅黑"/>
              </a:rPr>
              <a:t>在横波中，各点的振动方向与波的传播方向垂直。不同的横波，振动方向可能不同</a:t>
            </a:r>
            <a:r>
              <a:rPr dirty="0" sz="2000" spc="5">
                <a:latin typeface="微软雅黑"/>
                <a:cs typeface="微软雅黑"/>
              </a:rPr>
              <a:t>。 </a:t>
            </a:r>
            <a:r>
              <a:rPr dirty="0" sz="2000">
                <a:latin typeface="微软雅黑"/>
                <a:cs typeface="微软雅黑"/>
              </a:rPr>
              <a:t>横波只沿</a:t>
            </a:r>
            <a:r>
              <a:rPr dirty="0" sz="2000" b="1">
                <a:solidFill>
                  <a:srgbClr val="001F5F"/>
                </a:solidFill>
                <a:latin typeface="微软雅黑"/>
                <a:cs typeface="微软雅黑"/>
              </a:rPr>
              <a:t>某个特定方向</a:t>
            </a:r>
            <a:r>
              <a:rPr dirty="0" sz="2000">
                <a:latin typeface="微软雅黑"/>
                <a:cs typeface="微软雅黑"/>
              </a:rPr>
              <a:t>振动的现象，称为波的偏振。</a:t>
            </a:r>
            <a:r>
              <a:rPr dirty="0" sz="2000" spc="-5" b="1">
                <a:solidFill>
                  <a:srgbClr val="001F5F"/>
                </a:solidFill>
                <a:latin typeface="微软雅黑"/>
                <a:cs typeface="微软雅黑"/>
              </a:rPr>
              <a:t>偏振是横波特有的现象。----判</a:t>
            </a:r>
            <a:r>
              <a:rPr dirty="0" sz="2000" spc="5" b="1">
                <a:solidFill>
                  <a:srgbClr val="001F5F"/>
                </a:solidFill>
                <a:latin typeface="微软雅黑"/>
                <a:cs typeface="微软雅黑"/>
              </a:rPr>
              <a:t>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4796" y="3275076"/>
            <a:ext cx="9009888" cy="30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17864" y="452238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甲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0350" y="633907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乙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2264" y="453986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丙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6501" y="5182017"/>
            <a:ext cx="4906645" cy="112331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横波的检验原理</a:t>
            </a:r>
            <a:endParaRPr sz="2400">
              <a:latin typeface="微软雅黑"/>
              <a:cs typeface="微软雅黑"/>
            </a:endParaRPr>
          </a:p>
          <a:p>
            <a:pPr marL="575310" indent="-199390">
              <a:lnSpc>
                <a:spcPct val="100000"/>
              </a:lnSpc>
              <a:spcBef>
                <a:spcPts val="400"/>
              </a:spcBef>
              <a:buChar char="*"/>
              <a:tabLst>
                <a:tab pos="575310" algn="l"/>
              </a:tabLst>
            </a:pPr>
            <a:r>
              <a:rPr dirty="0" sz="2000" b="1">
                <a:solidFill>
                  <a:srgbClr val="001F5F"/>
                </a:solidFill>
                <a:latin typeface="微软雅黑"/>
                <a:cs typeface="微软雅黑"/>
              </a:rPr>
              <a:t>横波只能穿过与其振动方向平行的狭</a:t>
            </a:r>
            <a:r>
              <a:rPr dirty="0" sz="2000" spc="5" b="1">
                <a:solidFill>
                  <a:srgbClr val="001F5F"/>
                </a:solidFill>
                <a:latin typeface="微软雅黑"/>
                <a:cs typeface="微软雅黑"/>
              </a:rPr>
              <a:t>缝</a:t>
            </a:r>
            <a:endParaRPr sz="2000">
              <a:latin typeface="微软雅黑"/>
              <a:cs typeface="微软雅黑"/>
            </a:endParaRPr>
          </a:p>
          <a:p>
            <a:pPr marL="589915" indent="-199390">
              <a:lnSpc>
                <a:spcPct val="100000"/>
              </a:lnSpc>
              <a:spcBef>
                <a:spcPts val="90"/>
              </a:spcBef>
              <a:buChar char="*"/>
              <a:tabLst>
                <a:tab pos="589915" algn="l"/>
              </a:tabLst>
            </a:pPr>
            <a:r>
              <a:rPr dirty="0" sz="2000" b="1">
                <a:solidFill>
                  <a:srgbClr val="001F5F"/>
                </a:solidFill>
                <a:latin typeface="微软雅黑"/>
                <a:cs typeface="微软雅黑"/>
              </a:rPr>
              <a:t>纵波可以穿过不同方向的狭</a:t>
            </a:r>
            <a:r>
              <a:rPr dirty="0" sz="2000" spc="5" b="1">
                <a:solidFill>
                  <a:srgbClr val="001F5F"/>
                </a:solidFill>
                <a:latin typeface="微软雅黑"/>
                <a:cs typeface="微软雅黑"/>
              </a:rPr>
              <a:t>缝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934270"/>
            <a:ext cx="3554729" cy="159258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光的偏</a:t>
            </a:r>
            <a:r>
              <a:rPr dirty="0" sz="2800" spc="-5">
                <a:latin typeface="微软雅黑"/>
                <a:cs typeface="微软雅黑"/>
              </a:rPr>
              <a:t>振</a:t>
            </a:r>
            <a:endParaRPr sz="28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1065"/>
              </a:spcBef>
            </a:pPr>
            <a:r>
              <a:rPr dirty="0" sz="2400" spc="-5">
                <a:latin typeface="微软雅黑"/>
                <a:cs typeface="微软雅黑"/>
              </a:rPr>
              <a:t>2.</a:t>
            </a:r>
            <a:r>
              <a:rPr dirty="0" sz="2400">
                <a:latin typeface="微软雅黑"/>
                <a:cs typeface="微软雅黑"/>
              </a:rPr>
              <a:t>光是横波</a:t>
            </a:r>
            <a:endParaRPr sz="2400">
              <a:latin typeface="微软雅黑"/>
              <a:cs typeface="微软雅黑"/>
            </a:endParaRPr>
          </a:p>
          <a:p>
            <a:pPr marL="188595">
              <a:lnSpc>
                <a:spcPct val="100000"/>
              </a:lnSpc>
              <a:spcBef>
                <a:spcPts val="919"/>
              </a:spcBef>
            </a:pPr>
            <a:r>
              <a:rPr dirty="0" sz="2400" b="1">
                <a:latin typeface="微软雅黑"/>
                <a:cs typeface="微软雅黑"/>
              </a:rPr>
              <a:t>实验</a:t>
            </a:r>
            <a:r>
              <a:rPr dirty="0" sz="2400">
                <a:latin typeface="微软雅黑"/>
                <a:cs typeface="微软雅黑"/>
              </a:rPr>
              <a:t>：观察光的偏振现象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0035" y="1115567"/>
            <a:ext cx="7042404" cy="5727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09221" y="2784233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自然光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5088" y="2771749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线偏振光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590" y="2880825"/>
            <a:ext cx="3716654" cy="332105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400" b="1">
                <a:latin typeface="微软雅黑"/>
                <a:cs typeface="微软雅黑"/>
              </a:rPr>
              <a:t>实验现象</a:t>
            </a:r>
            <a:endParaRPr sz="2400">
              <a:latin typeface="微软雅黑"/>
              <a:cs typeface="微软雅黑"/>
            </a:endParaRPr>
          </a:p>
          <a:p>
            <a:pPr algn="just" marL="12700" marR="5080" indent="444500">
              <a:lnSpc>
                <a:spcPct val="125000"/>
              </a:lnSpc>
              <a:spcBef>
                <a:spcPts val="630"/>
              </a:spcBef>
            </a:pPr>
            <a:r>
              <a:rPr dirty="0" sz="2000" spc="140">
                <a:latin typeface="微软雅黑"/>
                <a:cs typeface="微软雅黑"/>
              </a:rPr>
              <a:t>以光的传播方向</a:t>
            </a:r>
            <a:r>
              <a:rPr dirty="0" sz="2000" spc="145">
                <a:latin typeface="微软雅黑"/>
                <a:cs typeface="微软雅黑"/>
              </a:rPr>
              <a:t>为轴，转</a:t>
            </a:r>
            <a:r>
              <a:rPr dirty="0" sz="2000">
                <a:latin typeface="微软雅黑"/>
                <a:cs typeface="微软雅黑"/>
              </a:rPr>
              <a:t>动 </a:t>
            </a:r>
            <a:r>
              <a:rPr dirty="0" sz="2000" spc="120">
                <a:latin typeface="微软雅黑"/>
                <a:cs typeface="微软雅黑"/>
              </a:rPr>
              <a:t>偏振</a:t>
            </a:r>
            <a:r>
              <a:rPr dirty="0" sz="2000" spc="125">
                <a:latin typeface="微软雅黑"/>
                <a:cs typeface="微软雅黑"/>
              </a:rPr>
              <a:t>片</a:t>
            </a:r>
            <a:r>
              <a:rPr dirty="0" sz="2000" spc="120">
                <a:latin typeface="Times New Roman"/>
                <a:cs typeface="Times New Roman"/>
              </a:rPr>
              <a:t>Q</a:t>
            </a:r>
            <a:r>
              <a:rPr dirty="0" sz="2000" spc="125">
                <a:latin typeface="微软雅黑"/>
                <a:cs typeface="微软雅黑"/>
              </a:rPr>
              <a:t>，通过两块偏振片的</a:t>
            </a:r>
            <a:r>
              <a:rPr dirty="0" sz="2000">
                <a:latin typeface="微软雅黑"/>
                <a:cs typeface="微软雅黑"/>
              </a:rPr>
              <a:t>透 </a:t>
            </a:r>
            <a:r>
              <a:rPr dirty="0" sz="2000">
                <a:latin typeface="微软雅黑"/>
                <a:cs typeface="微软雅黑"/>
              </a:rPr>
              <a:t>射光的强度发生变化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400" b="1">
                <a:latin typeface="微软雅黑"/>
                <a:cs typeface="微软雅黑"/>
              </a:rPr>
              <a:t>实验结论</a:t>
            </a:r>
            <a:endParaRPr sz="2400">
              <a:latin typeface="微软雅黑"/>
              <a:cs typeface="微软雅黑"/>
            </a:endParaRPr>
          </a:p>
          <a:p>
            <a:pPr marL="457200">
              <a:lnSpc>
                <a:spcPct val="100000"/>
              </a:lnSpc>
              <a:spcBef>
                <a:spcPts val="1230"/>
              </a:spcBef>
            </a:pPr>
            <a:r>
              <a:rPr dirty="0" sz="2000">
                <a:latin typeface="微软雅黑"/>
                <a:cs typeface="微软雅黑"/>
              </a:rPr>
              <a:t>光具有偏振现象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457200">
              <a:lnSpc>
                <a:spcPct val="100000"/>
              </a:lnSpc>
              <a:spcBef>
                <a:spcPts val="1290"/>
              </a:spcBef>
            </a:pPr>
            <a:r>
              <a:rPr dirty="0" sz="2000">
                <a:latin typeface="微软雅黑"/>
                <a:cs typeface="微软雅黑"/>
              </a:rPr>
              <a:t>这说明：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光是横波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452" y="940752"/>
            <a:ext cx="11400155" cy="281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光的偏</a:t>
            </a:r>
            <a:r>
              <a:rPr dirty="0" sz="2800" spc="-5">
                <a:latin typeface="微软雅黑"/>
                <a:cs typeface="微软雅黑"/>
              </a:rPr>
              <a:t>振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偏振现象的应用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>
                <a:latin typeface="微软雅黑"/>
                <a:cs typeface="微软雅黑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微软雅黑"/>
                <a:cs typeface="微软雅黑"/>
              </a:rPr>
              <a:t>）利用偏振片减弱物体表面的反射光</a:t>
            </a:r>
            <a:endParaRPr sz="2400">
              <a:latin typeface="微软雅黑"/>
              <a:cs typeface="微软雅黑"/>
            </a:endParaRPr>
          </a:p>
          <a:p>
            <a:pPr marL="12700" marR="5080" indent="508000">
              <a:lnSpc>
                <a:spcPct val="125000"/>
              </a:lnSpc>
              <a:spcBef>
                <a:spcPts val="30"/>
              </a:spcBef>
            </a:pPr>
            <a:r>
              <a:rPr dirty="0" sz="2000" spc="35">
                <a:latin typeface="微软雅黑"/>
                <a:cs typeface="微软雅黑"/>
              </a:rPr>
              <a:t>阳光、电灯等普通光源发出的光是自</a:t>
            </a:r>
            <a:r>
              <a:rPr dirty="0" sz="2000" spc="40">
                <a:latin typeface="微软雅黑"/>
                <a:cs typeface="微软雅黑"/>
              </a:rPr>
              <a:t>然光，包含着在垂直于传播方向上沿一切方向振动的光，</a:t>
            </a:r>
            <a:r>
              <a:rPr dirty="0" sz="2000">
                <a:latin typeface="微软雅黑"/>
                <a:cs typeface="微软雅黑"/>
              </a:rPr>
              <a:t>沿 </a:t>
            </a:r>
            <a:r>
              <a:rPr dirty="0" sz="2000">
                <a:latin typeface="微软雅黑"/>
                <a:cs typeface="微软雅黑"/>
              </a:rPr>
              <a:t>各方向振动的光波强度都相等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12700" marR="5080" indent="508000">
              <a:lnSpc>
                <a:spcPct val="125000"/>
              </a:lnSpc>
            </a:pPr>
            <a:r>
              <a:rPr dirty="0" sz="2000" spc="35">
                <a:latin typeface="微软雅黑"/>
                <a:cs typeface="微软雅黑"/>
              </a:rPr>
              <a:t>自然光在玻璃、水面等物体表面反射</a:t>
            </a:r>
            <a:r>
              <a:rPr dirty="0" sz="2000" spc="40">
                <a:latin typeface="微软雅黑"/>
                <a:cs typeface="微软雅黑"/>
              </a:rPr>
              <a:t>时，反射光和折射光都是偏振光。在照相机镜头前加装偏</a:t>
            </a:r>
            <a:r>
              <a:rPr dirty="0" sz="2000">
                <a:latin typeface="微软雅黑"/>
                <a:cs typeface="微软雅黑"/>
              </a:rPr>
              <a:t>振 </a:t>
            </a:r>
            <a:r>
              <a:rPr dirty="0" sz="2000">
                <a:latin typeface="微软雅黑"/>
                <a:cs typeface="微软雅黑"/>
              </a:rPr>
              <a:t>滤光片，使其透振方向与反射光的偏振方向垂直，可以减弱反射光的影响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776" y="3825240"/>
            <a:ext cx="5609844" cy="227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8469" y="6256007"/>
            <a:ext cx="180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1F5F"/>
                </a:solidFill>
                <a:latin typeface="微软雅黑"/>
                <a:cs typeface="微软雅黑"/>
              </a:rPr>
              <a:t>太阳光是自然</a:t>
            </a:r>
            <a:r>
              <a:rPr dirty="0" sz="2000" spc="5" b="1">
                <a:solidFill>
                  <a:srgbClr val="001F5F"/>
                </a:solidFill>
                <a:latin typeface="微软雅黑"/>
                <a:cs typeface="微软雅黑"/>
              </a:rPr>
              <a:t>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233" y="6258509"/>
            <a:ext cx="180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1F5F"/>
                </a:solidFill>
                <a:latin typeface="微软雅黑"/>
                <a:cs typeface="微软雅黑"/>
              </a:rPr>
              <a:t>反射光是偏振</a:t>
            </a:r>
            <a:r>
              <a:rPr dirty="0" sz="2000" spc="5" b="1">
                <a:solidFill>
                  <a:srgbClr val="001F5F"/>
                </a:solidFill>
                <a:latin typeface="微软雅黑"/>
                <a:cs typeface="微软雅黑"/>
              </a:rPr>
              <a:t>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7732" y="3701796"/>
            <a:ext cx="5480304" cy="2473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13916" y="6246012"/>
            <a:ext cx="307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1F5F"/>
                </a:solidFill>
                <a:latin typeface="微软雅黑"/>
                <a:cs typeface="微软雅黑"/>
              </a:rPr>
              <a:t>加装滤光片前后的照片对</a:t>
            </a:r>
            <a:r>
              <a:rPr dirty="0" sz="2000" spc="5" b="1">
                <a:solidFill>
                  <a:srgbClr val="001F5F"/>
                </a:solidFill>
                <a:latin typeface="微软雅黑"/>
                <a:cs typeface="微软雅黑"/>
              </a:rPr>
              <a:t>比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2025-04-19T15:35:18Z</dcterms:created>
  <dcterms:modified xsi:type="dcterms:W3CDTF">2025-04-19T15:35:18Z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