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Default Extension="png" ContentType="image/png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F1F1F1"/>
                </a:solidFill>
                <a:latin typeface="华文楷体"/>
                <a:cs typeface="华文楷体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微软雅黑"/>
                <a:cs typeface="微软雅黑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F1F1F1"/>
                </a:solidFill>
                <a:latin typeface="华文楷体"/>
                <a:cs typeface="华文楷体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F1F1F1"/>
                </a:solidFill>
                <a:latin typeface="华文楷体"/>
                <a:cs typeface="华文楷体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1840" y="-31432"/>
            <a:ext cx="10688319" cy="6343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rgbClr val="F1F1F1"/>
                </a:solidFill>
                <a:latin typeface="华文楷体"/>
                <a:cs typeface="华文楷体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23227" y="1545272"/>
            <a:ext cx="11176000" cy="1427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微软雅黑"/>
                <a:cs typeface="微软雅黑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g"/><Relationship Id="rId3" Type="http://schemas.openxmlformats.org/officeDocument/2006/relationships/image" Target="../media/image15.jp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jp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jpg"/><Relationship Id="rId3" Type="http://schemas.openxmlformats.org/officeDocument/2006/relationships/image" Target="../media/image20.jp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Relationship Id="rId3" Type="http://schemas.openxmlformats.org/officeDocument/2006/relationships/image" Target="../media/image4.jpg"/><Relationship Id="rId4" Type="http://schemas.openxmlformats.org/officeDocument/2006/relationships/image" Target="../media/image5.jp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Relationship Id="rId3" Type="http://schemas.openxmlformats.org/officeDocument/2006/relationships/image" Target="../media/image8.jpg"/><Relationship Id="rId4" Type="http://schemas.openxmlformats.org/officeDocument/2006/relationships/image" Target="../media/image9.jp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77627" y="2420937"/>
            <a:ext cx="1143635" cy="6972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b="1">
                <a:solidFill>
                  <a:srgbClr val="FFFFFF"/>
                </a:solidFill>
                <a:latin typeface="微软雅黑"/>
                <a:cs typeface="微软雅黑"/>
              </a:rPr>
              <a:t>单</a:t>
            </a:r>
            <a:r>
              <a:rPr dirty="0" sz="4400" spc="5" b="1">
                <a:solidFill>
                  <a:srgbClr val="FFFFFF"/>
                </a:solidFill>
                <a:latin typeface="微软雅黑"/>
                <a:cs typeface="微软雅黑"/>
              </a:rPr>
              <a:t>摆</a:t>
            </a:r>
            <a:endParaRPr sz="4400">
              <a:latin typeface="微软雅黑"/>
              <a:cs typeface="微软雅黑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141152" y="3585349"/>
          <a:ext cx="7404734" cy="8528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47110"/>
                <a:gridCol w="615950"/>
                <a:gridCol w="3242944"/>
              </a:tblGrid>
              <a:tr h="426237">
                <a:tc>
                  <a:txBody>
                    <a:bodyPr/>
                    <a:lstStyle/>
                    <a:p>
                      <a:pPr marL="31750">
                        <a:lnSpc>
                          <a:spcPts val="2845"/>
                        </a:lnSpc>
                      </a:pPr>
                      <a:r>
                        <a:rPr dirty="0" sz="2400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主讲人：王朝</a:t>
                      </a:r>
                      <a:r>
                        <a:rPr dirty="0" sz="2400" spc="-5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祥</a:t>
                      </a:r>
                      <a:endParaRPr sz="2400">
                        <a:latin typeface="华文楷体"/>
                        <a:cs typeface="华文楷体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8255">
                        <a:lnSpc>
                          <a:spcPts val="2845"/>
                        </a:lnSpc>
                      </a:pPr>
                      <a:r>
                        <a:rPr dirty="0" sz="2400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学</a:t>
                      </a:r>
                      <a:endParaRPr sz="2400">
                        <a:latin typeface="华文楷体"/>
                        <a:cs typeface="华文楷体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56210">
                        <a:lnSpc>
                          <a:spcPts val="2845"/>
                        </a:lnSpc>
                      </a:pPr>
                      <a:r>
                        <a:rPr dirty="0" sz="2400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校：北京市第八十中</a:t>
                      </a:r>
                      <a:r>
                        <a:rPr dirty="0" sz="2400" spc="-5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学</a:t>
                      </a:r>
                      <a:endParaRPr sz="2400">
                        <a:latin typeface="华文楷体"/>
                        <a:cs typeface="华文楷体"/>
                      </a:endParaRPr>
                    </a:p>
                  </a:txBody>
                  <a:tcPr marL="0" marR="0" marB="0" marT="0"/>
                </a:tc>
              </a:tr>
              <a:tr h="426237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00"/>
                        </a:spcBef>
                        <a:tabLst>
                          <a:tab pos="643890" algn="l"/>
                        </a:tabLst>
                      </a:pPr>
                      <a:r>
                        <a:rPr dirty="0" sz="2400" spc="-5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学	</a:t>
                      </a:r>
                      <a:r>
                        <a:rPr dirty="0" sz="2400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科：物理（人教版</a:t>
                      </a:r>
                      <a:r>
                        <a:rPr dirty="0" sz="2400" spc="-5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）</a:t>
                      </a:r>
                      <a:endParaRPr sz="2400">
                        <a:latin typeface="华文楷体"/>
                        <a:cs typeface="华文楷体"/>
                      </a:endParaRPr>
                    </a:p>
                  </a:txBody>
                  <a:tcPr marL="0" marR="0" marB="0" marT="254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2400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年</a:t>
                      </a:r>
                      <a:endParaRPr sz="2400">
                        <a:latin typeface="华文楷体"/>
                        <a:cs typeface="华文楷体"/>
                      </a:endParaRPr>
                    </a:p>
                  </a:txBody>
                  <a:tcPr marL="0" marR="0" marB="0" marT="25400"/>
                </a:tc>
                <a:tc>
                  <a:txBody>
                    <a:bodyPr/>
                    <a:lstStyle/>
                    <a:p>
                      <a:pPr marL="15049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2400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级：高二下学</a:t>
                      </a:r>
                      <a:r>
                        <a:rPr dirty="0" sz="2400" spc="-5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期</a:t>
                      </a:r>
                      <a:endParaRPr sz="2400">
                        <a:latin typeface="华文楷体"/>
                        <a:cs typeface="华文楷体"/>
                      </a:endParaRPr>
                    </a:p>
                  </a:txBody>
                  <a:tcPr marL="0" marR="0" marB="0" marT="25400"/>
                </a:tc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1840" y="0"/>
            <a:ext cx="2058670" cy="63436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高中物</a:t>
            </a:r>
            <a:r>
              <a:rPr dirty="0" spc="-10"/>
              <a:t>理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3077" y="912388"/>
            <a:ext cx="4967605" cy="2134870"/>
          </a:xfrm>
          <a:prstGeom prst="rect">
            <a:avLst/>
          </a:prstGeom>
        </p:spPr>
        <p:txBody>
          <a:bodyPr wrap="square" lIns="0" tIns="1898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95"/>
              </a:spcBef>
            </a:pPr>
            <a:r>
              <a:rPr dirty="0" sz="3200">
                <a:latin typeface="微软雅黑"/>
                <a:cs typeface="微软雅黑"/>
              </a:rPr>
              <a:t>三</a:t>
            </a:r>
            <a:r>
              <a:rPr dirty="0" sz="3200" spc="-5">
                <a:latin typeface="微软雅黑"/>
                <a:cs typeface="微软雅黑"/>
              </a:rPr>
              <a:t>.</a:t>
            </a:r>
            <a:r>
              <a:rPr dirty="0" sz="3200">
                <a:latin typeface="微软雅黑"/>
                <a:cs typeface="微软雅黑"/>
              </a:rPr>
              <a:t>单摆的周</a:t>
            </a:r>
            <a:r>
              <a:rPr dirty="0" sz="3200" spc="5">
                <a:latin typeface="微软雅黑"/>
                <a:cs typeface="微软雅黑"/>
              </a:rPr>
              <a:t>期</a:t>
            </a:r>
            <a:endParaRPr sz="3200">
              <a:latin typeface="微软雅黑"/>
              <a:cs typeface="微软雅黑"/>
            </a:endParaRPr>
          </a:p>
          <a:p>
            <a:pPr marL="155575">
              <a:lnSpc>
                <a:spcPct val="100000"/>
              </a:lnSpc>
              <a:spcBef>
                <a:spcPts val="1040"/>
              </a:spcBef>
            </a:pPr>
            <a:r>
              <a:rPr dirty="0" sz="2400" spc="-5">
                <a:latin typeface="微软雅黑"/>
                <a:cs typeface="微软雅黑"/>
              </a:rPr>
              <a:t>2.</a:t>
            </a:r>
            <a:r>
              <a:rPr dirty="0" sz="2400">
                <a:latin typeface="微软雅黑"/>
                <a:cs typeface="微软雅黑"/>
              </a:rPr>
              <a:t>单摆周期与摆长的关系</a:t>
            </a:r>
            <a:endParaRPr sz="2400">
              <a:latin typeface="微软雅黑"/>
              <a:cs typeface="微软雅黑"/>
            </a:endParaRPr>
          </a:p>
          <a:p>
            <a:pPr marL="229870">
              <a:lnSpc>
                <a:spcPct val="100000"/>
              </a:lnSpc>
              <a:spcBef>
                <a:spcPts val="894"/>
              </a:spcBef>
            </a:pPr>
            <a:r>
              <a:rPr dirty="0" sz="2400">
                <a:latin typeface="微软雅黑"/>
                <a:cs typeface="微软雅黑"/>
              </a:rPr>
              <a:t>实验</a:t>
            </a:r>
            <a:r>
              <a:rPr dirty="0" sz="2400">
                <a:latin typeface="Times New Roman"/>
                <a:cs typeface="Times New Roman"/>
              </a:rPr>
              <a:t>3</a:t>
            </a:r>
            <a:r>
              <a:rPr dirty="0" sz="2400">
                <a:latin typeface="微软雅黑"/>
                <a:cs typeface="微软雅黑"/>
              </a:rPr>
              <a:t>：探究单摆周期与摆长的关系</a:t>
            </a:r>
            <a:endParaRPr sz="2400">
              <a:latin typeface="微软雅黑"/>
              <a:cs typeface="微软雅黑"/>
            </a:endParaRPr>
          </a:p>
          <a:p>
            <a:pPr marL="247650">
              <a:lnSpc>
                <a:spcPct val="100000"/>
              </a:lnSpc>
              <a:spcBef>
                <a:spcPts val="795"/>
              </a:spcBef>
            </a:pPr>
            <a:r>
              <a:rPr dirty="0" sz="2400">
                <a:latin typeface="微软雅黑"/>
                <a:cs typeface="微软雅黑"/>
              </a:rPr>
              <a:t>（</a:t>
            </a:r>
            <a:r>
              <a:rPr dirty="0" sz="2400">
                <a:latin typeface="Times New Roman"/>
                <a:cs typeface="Times New Roman"/>
              </a:rPr>
              <a:t>4</a:t>
            </a:r>
            <a:r>
              <a:rPr dirty="0" sz="2400">
                <a:latin typeface="微软雅黑"/>
                <a:cs typeface="微软雅黑"/>
              </a:rPr>
              <a:t>）数据处理方案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28039" y="5692457"/>
            <a:ext cx="9398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001F5F"/>
                </a:solidFill>
                <a:latin typeface="微软雅黑"/>
                <a:cs typeface="微软雅黑"/>
              </a:rPr>
              <a:t>猜想：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42782" y="5602897"/>
            <a:ext cx="939800" cy="5581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500" spc="-5" i="1">
                <a:latin typeface="Times New Roman"/>
                <a:cs typeface="Times New Roman"/>
              </a:rPr>
              <a:t>T </a:t>
            </a:r>
            <a:r>
              <a:rPr dirty="0" sz="3500" spc="470">
                <a:latin typeface="Symbol"/>
                <a:cs typeface="Symbol"/>
              </a:rPr>
              <a:t></a:t>
            </a:r>
            <a:r>
              <a:rPr dirty="0" sz="3500" spc="-45">
                <a:latin typeface="Times New Roman"/>
                <a:cs typeface="Times New Roman"/>
              </a:rPr>
              <a:t> </a:t>
            </a:r>
            <a:r>
              <a:rPr dirty="0" sz="3500" spc="-5" i="1">
                <a:latin typeface="Times New Roman"/>
                <a:cs typeface="Times New Roman"/>
              </a:rPr>
              <a:t>l</a:t>
            </a:r>
            <a:endParaRPr sz="35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340854" y="5982627"/>
            <a:ext cx="45720" cy="26034"/>
          </a:xfrm>
          <a:custGeom>
            <a:avLst/>
            <a:gdLst/>
            <a:ahLst/>
            <a:cxnLst/>
            <a:rect l="l" t="t" r="r" b="b"/>
            <a:pathLst>
              <a:path w="45720" h="26035">
                <a:moveTo>
                  <a:pt x="0" y="25488"/>
                </a:moveTo>
                <a:lnTo>
                  <a:pt x="4511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385964" y="5982627"/>
            <a:ext cx="107950" cy="177800"/>
          </a:xfrm>
          <a:custGeom>
            <a:avLst/>
            <a:gdLst/>
            <a:ahLst/>
            <a:cxnLst/>
            <a:rect l="l" t="t" r="r" b="b"/>
            <a:pathLst>
              <a:path w="107950" h="177800">
                <a:moveTo>
                  <a:pt x="0" y="0"/>
                </a:moveTo>
                <a:lnTo>
                  <a:pt x="107569" y="17727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493533" y="5690641"/>
            <a:ext cx="118110" cy="469265"/>
          </a:xfrm>
          <a:custGeom>
            <a:avLst/>
            <a:gdLst/>
            <a:ahLst/>
            <a:cxnLst/>
            <a:rect l="l" t="t" r="r" b="b"/>
            <a:pathLst>
              <a:path w="118109" h="469264">
                <a:moveTo>
                  <a:pt x="0" y="469264"/>
                </a:moveTo>
                <a:lnTo>
                  <a:pt x="11798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611516" y="5690641"/>
            <a:ext cx="172720" cy="0"/>
          </a:xfrm>
          <a:custGeom>
            <a:avLst/>
            <a:gdLst/>
            <a:ahLst/>
            <a:cxnLst/>
            <a:rect l="l" t="t" r="r" b="b"/>
            <a:pathLst>
              <a:path w="172720" h="0">
                <a:moveTo>
                  <a:pt x="0" y="0"/>
                </a:moveTo>
                <a:lnTo>
                  <a:pt x="172351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7337387" y="5680214"/>
            <a:ext cx="447040" cy="480059"/>
          </a:xfrm>
          <a:custGeom>
            <a:avLst/>
            <a:gdLst/>
            <a:ahLst/>
            <a:cxnLst/>
            <a:rect l="l" t="t" r="r" b="b"/>
            <a:pathLst>
              <a:path w="447040" h="480060">
                <a:moveTo>
                  <a:pt x="179314" y="433336"/>
                </a:moveTo>
                <a:lnTo>
                  <a:pt x="157302" y="433336"/>
                </a:lnTo>
                <a:lnTo>
                  <a:pt x="266039" y="0"/>
                </a:lnTo>
                <a:lnTo>
                  <a:pt x="446481" y="0"/>
                </a:lnTo>
                <a:lnTo>
                  <a:pt x="446481" y="22021"/>
                </a:lnTo>
                <a:lnTo>
                  <a:pt x="282232" y="22021"/>
                </a:lnTo>
                <a:lnTo>
                  <a:pt x="179314" y="433336"/>
                </a:lnTo>
                <a:close/>
              </a:path>
              <a:path w="447040" h="480060">
                <a:moveTo>
                  <a:pt x="6934" y="334860"/>
                </a:moveTo>
                <a:lnTo>
                  <a:pt x="0" y="322110"/>
                </a:lnTo>
                <a:lnTo>
                  <a:pt x="61302" y="288505"/>
                </a:lnTo>
                <a:lnTo>
                  <a:pt x="79738" y="316318"/>
                </a:lnTo>
                <a:lnTo>
                  <a:pt x="37007" y="316318"/>
                </a:lnTo>
                <a:lnTo>
                  <a:pt x="6934" y="334860"/>
                </a:lnTo>
                <a:close/>
              </a:path>
              <a:path w="447040" h="480060">
                <a:moveTo>
                  <a:pt x="167716" y="479691"/>
                </a:moveTo>
                <a:lnTo>
                  <a:pt x="145745" y="479691"/>
                </a:lnTo>
                <a:lnTo>
                  <a:pt x="37007" y="316318"/>
                </a:lnTo>
                <a:lnTo>
                  <a:pt x="79738" y="316318"/>
                </a:lnTo>
                <a:lnTo>
                  <a:pt x="157302" y="433336"/>
                </a:lnTo>
                <a:lnTo>
                  <a:pt x="179314" y="433336"/>
                </a:lnTo>
                <a:lnTo>
                  <a:pt x="167716" y="4796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4382096" y="5639486"/>
            <a:ext cx="1108075" cy="5581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500" spc="-5" i="1">
                <a:latin typeface="Times New Roman"/>
                <a:cs typeface="Times New Roman"/>
              </a:rPr>
              <a:t>T </a:t>
            </a:r>
            <a:r>
              <a:rPr dirty="0" sz="3500" spc="470">
                <a:latin typeface="Symbol"/>
                <a:cs typeface="Symbol"/>
              </a:rPr>
              <a:t></a:t>
            </a:r>
            <a:r>
              <a:rPr dirty="0" sz="3500" spc="-605">
                <a:latin typeface="Times New Roman"/>
                <a:cs typeface="Times New Roman"/>
              </a:rPr>
              <a:t> </a:t>
            </a:r>
            <a:r>
              <a:rPr dirty="0" sz="3500" spc="-5" i="1">
                <a:latin typeface="Times New Roman"/>
                <a:cs typeface="Times New Roman"/>
              </a:rPr>
              <a:t>l </a:t>
            </a:r>
            <a:r>
              <a:rPr dirty="0" baseline="43055" sz="3000" spc="15">
                <a:latin typeface="Times New Roman"/>
                <a:cs typeface="Times New Roman"/>
              </a:rPr>
              <a:t>2</a:t>
            </a:r>
            <a:endParaRPr baseline="43055" sz="30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299972" y="3313176"/>
            <a:ext cx="6914388" cy="20025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1307464" y="3159594"/>
            <a:ext cx="222885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 i="1">
                <a:latin typeface="Times New Roman"/>
                <a:cs typeface="Times New Roman"/>
              </a:rPr>
              <a:t>T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783419" y="3132112"/>
            <a:ext cx="222885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 i="1">
                <a:latin typeface="Times New Roman"/>
                <a:cs typeface="Times New Roman"/>
              </a:rPr>
              <a:t>T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884608" y="3104629"/>
            <a:ext cx="222885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 i="1">
                <a:latin typeface="Times New Roman"/>
                <a:cs typeface="Times New Roman"/>
              </a:rPr>
              <a:t>T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362985" y="4940084"/>
            <a:ext cx="150495" cy="5638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500" spc="5" i="1">
                <a:latin typeface="Times New Roman"/>
                <a:cs typeface="Times New Roman"/>
              </a:rPr>
              <a:t>l</a:t>
            </a:r>
            <a:endParaRPr sz="35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984492" y="1469136"/>
            <a:ext cx="5207508" cy="34107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5672696" y="4752695"/>
            <a:ext cx="317500" cy="5581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baseline="-24603" sz="5250" spc="450" i="1">
                <a:solidFill>
                  <a:srgbClr val="FF0000"/>
                </a:solidFill>
                <a:latin typeface="Times New Roman"/>
                <a:cs typeface="Times New Roman"/>
              </a:rPr>
              <a:t>l</a:t>
            </a:r>
            <a:r>
              <a:rPr dirty="0" sz="2000" spc="2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7657541" y="5396484"/>
            <a:ext cx="43180" cy="22225"/>
          </a:xfrm>
          <a:custGeom>
            <a:avLst/>
            <a:gdLst/>
            <a:ahLst/>
            <a:cxnLst/>
            <a:rect l="l" t="t" r="r" b="b"/>
            <a:pathLst>
              <a:path w="43179" h="22225">
                <a:moveTo>
                  <a:pt x="0" y="21869"/>
                </a:moveTo>
                <a:lnTo>
                  <a:pt x="43154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7700695" y="5396484"/>
            <a:ext cx="103505" cy="152400"/>
          </a:xfrm>
          <a:custGeom>
            <a:avLst/>
            <a:gdLst/>
            <a:ahLst/>
            <a:cxnLst/>
            <a:rect l="l" t="t" r="r" b="b"/>
            <a:pathLst>
              <a:path w="103504" h="152400">
                <a:moveTo>
                  <a:pt x="0" y="0"/>
                </a:moveTo>
                <a:lnTo>
                  <a:pt x="102908" y="152145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7803603" y="5145900"/>
            <a:ext cx="113030" cy="403225"/>
          </a:xfrm>
          <a:custGeom>
            <a:avLst/>
            <a:gdLst/>
            <a:ahLst/>
            <a:cxnLst/>
            <a:rect l="l" t="t" r="r" b="b"/>
            <a:pathLst>
              <a:path w="113029" h="403225">
                <a:moveTo>
                  <a:pt x="0" y="402729"/>
                </a:moveTo>
                <a:lnTo>
                  <a:pt x="112877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7916481" y="5145900"/>
            <a:ext cx="165100" cy="0"/>
          </a:xfrm>
          <a:custGeom>
            <a:avLst/>
            <a:gdLst/>
            <a:ahLst/>
            <a:cxnLst/>
            <a:rect l="l" t="t" r="r" b="b"/>
            <a:pathLst>
              <a:path w="165100" h="0">
                <a:moveTo>
                  <a:pt x="0" y="0"/>
                </a:moveTo>
                <a:lnTo>
                  <a:pt x="164884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7654226" y="5136946"/>
            <a:ext cx="427355" cy="412115"/>
          </a:xfrm>
          <a:custGeom>
            <a:avLst/>
            <a:gdLst/>
            <a:ahLst/>
            <a:cxnLst/>
            <a:rect l="l" t="t" r="r" b="b"/>
            <a:pathLst>
              <a:path w="427354" h="412114">
                <a:moveTo>
                  <a:pt x="171545" y="371906"/>
                </a:moveTo>
                <a:lnTo>
                  <a:pt x="150482" y="371906"/>
                </a:lnTo>
                <a:lnTo>
                  <a:pt x="254507" y="0"/>
                </a:lnTo>
                <a:lnTo>
                  <a:pt x="427139" y="0"/>
                </a:lnTo>
                <a:lnTo>
                  <a:pt x="427139" y="18897"/>
                </a:lnTo>
                <a:lnTo>
                  <a:pt x="270001" y="18897"/>
                </a:lnTo>
                <a:lnTo>
                  <a:pt x="171545" y="371906"/>
                </a:lnTo>
                <a:close/>
              </a:path>
              <a:path w="427354" h="412114">
                <a:moveTo>
                  <a:pt x="6629" y="287375"/>
                </a:moveTo>
                <a:lnTo>
                  <a:pt x="0" y="276440"/>
                </a:lnTo>
                <a:lnTo>
                  <a:pt x="58635" y="247599"/>
                </a:lnTo>
                <a:lnTo>
                  <a:pt x="76267" y="271462"/>
                </a:lnTo>
                <a:lnTo>
                  <a:pt x="35407" y="271462"/>
                </a:lnTo>
                <a:lnTo>
                  <a:pt x="6629" y="287375"/>
                </a:lnTo>
                <a:close/>
              </a:path>
              <a:path w="427354" h="412114">
                <a:moveTo>
                  <a:pt x="160451" y="411683"/>
                </a:moveTo>
                <a:lnTo>
                  <a:pt x="139420" y="411683"/>
                </a:lnTo>
                <a:lnTo>
                  <a:pt x="35407" y="271462"/>
                </a:lnTo>
                <a:lnTo>
                  <a:pt x="76267" y="271462"/>
                </a:lnTo>
                <a:lnTo>
                  <a:pt x="150482" y="371906"/>
                </a:lnTo>
                <a:lnTo>
                  <a:pt x="171545" y="371906"/>
                </a:lnTo>
                <a:lnTo>
                  <a:pt x="160451" y="41168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6512699" y="5047298"/>
            <a:ext cx="1527810" cy="1174115"/>
          </a:xfrm>
          <a:prstGeom prst="rect">
            <a:avLst/>
          </a:prstGeom>
        </p:spPr>
        <p:txBody>
          <a:bodyPr wrap="square" lIns="0" tIns="85090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670"/>
              </a:spcBef>
            </a:pPr>
            <a:r>
              <a:rPr dirty="0" sz="3000" spc="-5" i="1">
                <a:solidFill>
                  <a:srgbClr val="FF0000"/>
                </a:solidFill>
                <a:latin typeface="Times New Roman"/>
                <a:cs typeface="Times New Roman"/>
              </a:rPr>
              <a:t>l</a:t>
            </a:r>
            <a:endParaRPr sz="3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  <a:tabLst>
                <a:tab pos="1102995" algn="l"/>
              </a:tabLst>
            </a:pPr>
            <a:r>
              <a:rPr dirty="0" sz="3500" spc="-5" i="1">
                <a:latin typeface="Times New Roman"/>
                <a:cs typeface="Times New Roman"/>
              </a:rPr>
              <a:t>T</a:t>
            </a:r>
            <a:r>
              <a:rPr dirty="0" sz="3500" spc="240" i="1">
                <a:latin typeface="Times New Roman"/>
                <a:cs typeface="Times New Roman"/>
              </a:rPr>
              <a:t> </a:t>
            </a:r>
            <a:r>
              <a:rPr dirty="0" sz="3500" spc="470">
                <a:latin typeface="Symbol"/>
                <a:cs typeface="Symbol"/>
              </a:rPr>
              <a:t></a:t>
            </a:r>
            <a:r>
              <a:rPr dirty="0" sz="3500" spc="470">
                <a:latin typeface="Times New Roman"/>
                <a:cs typeface="Times New Roman"/>
              </a:rPr>
              <a:t>	</a:t>
            </a:r>
            <a:r>
              <a:rPr dirty="0" sz="3500" spc="-5" i="1">
                <a:latin typeface="Times New Roman"/>
                <a:cs typeface="Times New Roman"/>
              </a:rPr>
              <a:t>l</a:t>
            </a:r>
            <a:endParaRPr sz="35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301708" y="5058879"/>
            <a:ext cx="185420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b="1">
                <a:solidFill>
                  <a:srgbClr val="001F5F"/>
                </a:solidFill>
                <a:latin typeface="微软雅黑"/>
                <a:cs typeface="微软雅黑"/>
              </a:rPr>
              <a:t>化曲为直</a:t>
            </a:r>
            <a:endParaRPr sz="36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1840" y="0"/>
            <a:ext cx="2058670" cy="63436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高中物</a:t>
            </a:r>
            <a:r>
              <a:rPr dirty="0" spc="-10"/>
              <a:t>理</a:t>
            </a:r>
          </a:p>
        </p:txBody>
      </p:sp>
      <p:sp>
        <p:nvSpPr>
          <p:cNvPr id="3" name="object 3"/>
          <p:cNvSpPr/>
          <p:nvPr/>
        </p:nvSpPr>
        <p:spPr>
          <a:xfrm>
            <a:off x="2695955" y="2729483"/>
            <a:ext cx="2746247" cy="23134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006175" y="5071655"/>
            <a:ext cx="35560" cy="20320"/>
          </a:xfrm>
          <a:custGeom>
            <a:avLst/>
            <a:gdLst/>
            <a:ahLst/>
            <a:cxnLst/>
            <a:rect l="l" t="t" r="r" b="b"/>
            <a:pathLst>
              <a:path w="35560" h="20320">
                <a:moveTo>
                  <a:pt x="0" y="20129"/>
                </a:moveTo>
                <a:lnTo>
                  <a:pt x="3528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041455" y="5071655"/>
            <a:ext cx="84455" cy="140335"/>
          </a:xfrm>
          <a:custGeom>
            <a:avLst/>
            <a:gdLst/>
            <a:ahLst/>
            <a:cxnLst/>
            <a:rect l="l" t="t" r="r" b="b"/>
            <a:pathLst>
              <a:path w="84454" h="140335">
                <a:moveTo>
                  <a:pt x="0" y="0"/>
                </a:moveTo>
                <a:lnTo>
                  <a:pt x="84124" y="13999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125580" y="4841062"/>
            <a:ext cx="92710" cy="370840"/>
          </a:xfrm>
          <a:custGeom>
            <a:avLst/>
            <a:gdLst/>
            <a:ahLst/>
            <a:cxnLst/>
            <a:rect l="l" t="t" r="r" b="b"/>
            <a:pathLst>
              <a:path w="92710" h="370839">
                <a:moveTo>
                  <a:pt x="0" y="370586"/>
                </a:moveTo>
                <a:lnTo>
                  <a:pt x="9227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217858" y="4841062"/>
            <a:ext cx="135255" cy="0"/>
          </a:xfrm>
          <a:custGeom>
            <a:avLst/>
            <a:gdLst/>
            <a:ahLst/>
            <a:cxnLst/>
            <a:rect l="l" t="t" r="r" b="b"/>
            <a:pathLst>
              <a:path w="135254" h="0">
                <a:moveTo>
                  <a:pt x="0" y="0"/>
                </a:moveTo>
                <a:lnTo>
                  <a:pt x="13479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003456" y="4832832"/>
            <a:ext cx="349250" cy="379095"/>
          </a:xfrm>
          <a:custGeom>
            <a:avLst/>
            <a:gdLst/>
            <a:ahLst/>
            <a:cxnLst/>
            <a:rect l="l" t="t" r="r" b="b"/>
            <a:pathLst>
              <a:path w="349250" h="379095">
                <a:moveTo>
                  <a:pt x="140247" y="342214"/>
                </a:moveTo>
                <a:lnTo>
                  <a:pt x="123037" y="342214"/>
                </a:lnTo>
                <a:lnTo>
                  <a:pt x="208064" y="0"/>
                </a:lnTo>
                <a:lnTo>
                  <a:pt x="349199" y="0"/>
                </a:lnTo>
                <a:lnTo>
                  <a:pt x="349199" y="17386"/>
                </a:lnTo>
                <a:lnTo>
                  <a:pt x="220738" y="17386"/>
                </a:lnTo>
                <a:lnTo>
                  <a:pt x="140247" y="342214"/>
                </a:lnTo>
                <a:close/>
              </a:path>
              <a:path w="349250" h="379095">
                <a:moveTo>
                  <a:pt x="5435" y="264439"/>
                </a:moveTo>
                <a:lnTo>
                  <a:pt x="0" y="254380"/>
                </a:lnTo>
                <a:lnTo>
                  <a:pt x="47942" y="227837"/>
                </a:lnTo>
                <a:lnTo>
                  <a:pt x="62359" y="249796"/>
                </a:lnTo>
                <a:lnTo>
                  <a:pt x="28955" y="249796"/>
                </a:lnTo>
                <a:lnTo>
                  <a:pt x="5435" y="264439"/>
                </a:lnTo>
                <a:close/>
              </a:path>
              <a:path w="349250" h="379095">
                <a:moveTo>
                  <a:pt x="131178" y="378815"/>
                </a:moveTo>
                <a:lnTo>
                  <a:pt x="113982" y="378815"/>
                </a:lnTo>
                <a:lnTo>
                  <a:pt x="28955" y="249796"/>
                </a:lnTo>
                <a:lnTo>
                  <a:pt x="62359" y="249796"/>
                </a:lnTo>
                <a:lnTo>
                  <a:pt x="123037" y="342214"/>
                </a:lnTo>
                <a:lnTo>
                  <a:pt x="140247" y="342214"/>
                </a:lnTo>
                <a:lnTo>
                  <a:pt x="131178" y="3788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179000" y="2992716"/>
            <a:ext cx="1809750" cy="1704975"/>
          </a:xfrm>
          <a:custGeom>
            <a:avLst/>
            <a:gdLst/>
            <a:ahLst/>
            <a:cxnLst/>
            <a:rect l="l" t="t" r="r" b="b"/>
            <a:pathLst>
              <a:path w="1809750" h="1704975">
                <a:moveTo>
                  <a:pt x="17399" y="1704416"/>
                </a:moveTo>
                <a:lnTo>
                  <a:pt x="0" y="1685925"/>
                </a:lnTo>
                <a:lnTo>
                  <a:pt x="1792287" y="0"/>
                </a:lnTo>
                <a:lnTo>
                  <a:pt x="1809686" y="18491"/>
                </a:lnTo>
                <a:lnTo>
                  <a:pt x="17399" y="170441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493077" y="912388"/>
            <a:ext cx="4967605" cy="2245995"/>
          </a:xfrm>
          <a:prstGeom prst="rect">
            <a:avLst/>
          </a:prstGeom>
        </p:spPr>
        <p:txBody>
          <a:bodyPr wrap="square" lIns="0" tIns="1898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95"/>
              </a:spcBef>
            </a:pPr>
            <a:r>
              <a:rPr dirty="0" sz="3200">
                <a:latin typeface="微软雅黑"/>
                <a:cs typeface="微软雅黑"/>
              </a:rPr>
              <a:t>二</a:t>
            </a:r>
            <a:r>
              <a:rPr dirty="0" sz="3200" spc="-5">
                <a:latin typeface="微软雅黑"/>
                <a:cs typeface="微软雅黑"/>
              </a:rPr>
              <a:t>.</a:t>
            </a:r>
            <a:r>
              <a:rPr dirty="0" sz="3200">
                <a:latin typeface="微软雅黑"/>
                <a:cs typeface="微软雅黑"/>
              </a:rPr>
              <a:t>单摆的运</a:t>
            </a:r>
            <a:r>
              <a:rPr dirty="0" sz="3200" spc="5">
                <a:latin typeface="微软雅黑"/>
                <a:cs typeface="微软雅黑"/>
              </a:rPr>
              <a:t>动</a:t>
            </a:r>
            <a:endParaRPr sz="3200">
              <a:latin typeface="微软雅黑"/>
              <a:cs typeface="微软雅黑"/>
            </a:endParaRPr>
          </a:p>
          <a:p>
            <a:pPr marL="155575">
              <a:lnSpc>
                <a:spcPct val="100000"/>
              </a:lnSpc>
              <a:spcBef>
                <a:spcPts val="1040"/>
              </a:spcBef>
            </a:pPr>
            <a:r>
              <a:rPr dirty="0" sz="2400" spc="-5">
                <a:latin typeface="微软雅黑"/>
                <a:cs typeface="微软雅黑"/>
              </a:rPr>
              <a:t>2.</a:t>
            </a:r>
            <a:r>
              <a:rPr dirty="0" sz="2400">
                <a:latin typeface="微软雅黑"/>
                <a:cs typeface="微软雅黑"/>
              </a:rPr>
              <a:t>单摆的周期与摆长的关系</a:t>
            </a:r>
            <a:endParaRPr sz="2400">
              <a:latin typeface="微软雅黑"/>
              <a:cs typeface="微软雅黑"/>
            </a:endParaRPr>
          </a:p>
          <a:p>
            <a:pPr marL="229870">
              <a:lnSpc>
                <a:spcPct val="100000"/>
              </a:lnSpc>
              <a:spcBef>
                <a:spcPts val="894"/>
              </a:spcBef>
            </a:pPr>
            <a:r>
              <a:rPr dirty="0" sz="2400">
                <a:latin typeface="微软雅黑"/>
                <a:cs typeface="微软雅黑"/>
              </a:rPr>
              <a:t>实验</a:t>
            </a:r>
            <a:r>
              <a:rPr dirty="0" sz="2400">
                <a:latin typeface="Times New Roman"/>
                <a:cs typeface="Times New Roman"/>
              </a:rPr>
              <a:t>3</a:t>
            </a:r>
            <a:r>
              <a:rPr dirty="0" sz="2400">
                <a:latin typeface="微软雅黑"/>
                <a:cs typeface="微软雅黑"/>
              </a:rPr>
              <a:t>：探究单摆周期与摆长的关系</a:t>
            </a:r>
            <a:endParaRPr sz="2400">
              <a:latin typeface="微软雅黑"/>
              <a:cs typeface="微软雅黑"/>
            </a:endParaRPr>
          </a:p>
          <a:p>
            <a:pPr algn="ctr" marR="223520">
              <a:lnSpc>
                <a:spcPct val="100000"/>
              </a:lnSpc>
              <a:spcBef>
                <a:spcPts val="1250"/>
              </a:spcBef>
            </a:pPr>
            <a:r>
              <a:rPr dirty="0" sz="2750" spc="5" i="1">
                <a:latin typeface="Times New Roman"/>
                <a:cs typeface="Times New Roman"/>
              </a:rPr>
              <a:t>T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05790" y="4649347"/>
            <a:ext cx="6121400" cy="1123950"/>
          </a:xfrm>
          <a:prstGeom prst="rect">
            <a:avLst/>
          </a:prstGeom>
        </p:spPr>
        <p:txBody>
          <a:bodyPr wrap="square" lIns="0" tIns="180975" rIns="0" bIns="0" rtlCol="0" vert="horz">
            <a:spAutoFit/>
          </a:bodyPr>
          <a:lstStyle/>
          <a:p>
            <a:pPr algn="r" marR="1399540">
              <a:lnSpc>
                <a:spcPct val="100000"/>
              </a:lnSpc>
              <a:spcBef>
                <a:spcPts val="1425"/>
              </a:spcBef>
            </a:pPr>
            <a:r>
              <a:rPr dirty="0" sz="2750" i="1">
                <a:latin typeface="Times New Roman"/>
                <a:cs typeface="Times New Roman"/>
              </a:rPr>
              <a:t>l</a:t>
            </a:r>
            <a:endParaRPr sz="2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40"/>
              </a:spcBef>
            </a:pPr>
            <a:r>
              <a:rPr dirty="0" sz="2400">
                <a:latin typeface="微软雅黑"/>
                <a:cs typeface="微软雅黑"/>
              </a:rPr>
              <a:t>结论：</a:t>
            </a:r>
            <a:r>
              <a:rPr dirty="0" sz="2400" b="1">
                <a:solidFill>
                  <a:srgbClr val="001F5F"/>
                </a:solidFill>
                <a:latin typeface="微软雅黑"/>
                <a:cs typeface="微软雅黑"/>
              </a:rPr>
              <a:t>单摆的周期与摆长的二次方根成正比。</a:t>
            </a:r>
            <a:endParaRPr sz="24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1840" y="0"/>
            <a:ext cx="2058670" cy="63436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高中物</a:t>
            </a:r>
            <a:r>
              <a:rPr dirty="0" spc="-10"/>
              <a:t>理</a:t>
            </a:r>
          </a:p>
        </p:txBody>
      </p:sp>
      <p:sp>
        <p:nvSpPr>
          <p:cNvPr id="3" name="object 3"/>
          <p:cNvSpPr/>
          <p:nvPr/>
        </p:nvSpPr>
        <p:spPr>
          <a:xfrm>
            <a:off x="4322457" y="4304893"/>
            <a:ext cx="321945" cy="0"/>
          </a:xfrm>
          <a:custGeom>
            <a:avLst/>
            <a:gdLst/>
            <a:ahLst/>
            <a:cxnLst/>
            <a:rect l="l" t="t" r="r" b="b"/>
            <a:pathLst>
              <a:path w="321945" h="0">
                <a:moveTo>
                  <a:pt x="0" y="0"/>
                </a:moveTo>
                <a:lnTo>
                  <a:pt x="321373" y="0"/>
                </a:lnTo>
              </a:path>
            </a:pathLst>
          </a:custGeom>
          <a:ln w="2212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025531" y="4444669"/>
            <a:ext cx="43180" cy="60960"/>
          </a:xfrm>
          <a:custGeom>
            <a:avLst/>
            <a:gdLst/>
            <a:ahLst/>
            <a:cxnLst/>
            <a:rect l="l" t="t" r="r" b="b"/>
            <a:pathLst>
              <a:path w="43179" h="60960">
                <a:moveTo>
                  <a:pt x="0" y="60579"/>
                </a:moveTo>
                <a:lnTo>
                  <a:pt x="43091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068622" y="4444669"/>
            <a:ext cx="108585" cy="454659"/>
          </a:xfrm>
          <a:custGeom>
            <a:avLst/>
            <a:gdLst/>
            <a:ahLst/>
            <a:cxnLst/>
            <a:rect l="l" t="t" r="r" b="b"/>
            <a:pathLst>
              <a:path w="108585" h="454660">
                <a:moveTo>
                  <a:pt x="0" y="0"/>
                </a:moveTo>
                <a:lnTo>
                  <a:pt x="108280" y="45430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176903" y="3704971"/>
            <a:ext cx="120014" cy="1194435"/>
          </a:xfrm>
          <a:custGeom>
            <a:avLst/>
            <a:gdLst/>
            <a:ahLst/>
            <a:cxnLst/>
            <a:rect l="l" t="t" r="r" b="b"/>
            <a:pathLst>
              <a:path w="120014" h="1194435">
                <a:moveTo>
                  <a:pt x="0" y="1194003"/>
                </a:moveTo>
                <a:lnTo>
                  <a:pt x="11993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296841" y="3704971"/>
            <a:ext cx="382270" cy="0"/>
          </a:xfrm>
          <a:custGeom>
            <a:avLst/>
            <a:gdLst/>
            <a:ahLst/>
            <a:cxnLst/>
            <a:rect l="l" t="t" r="r" b="b"/>
            <a:pathLst>
              <a:path w="382270" h="0">
                <a:moveTo>
                  <a:pt x="0" y="0"/>
                </a:moveTo>
                <a:lnTo>
                  <a:pt x="38192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019715" y="3694493"/>
            <a:ext cx="659130" cy="1204595"/>
          </a:xfrm>
          <a:custGeom>
            <a:avLst/>
            <a:gdLst/>
            <a:ahLst/>
            <a:cxnLst/>
            <a:rect l="l" t="t" r="r" b="b"/>
            <a:pathLst>
              <a:path w="659129" h="1204595">
                <a:moveTo>
                  <a:pt x="179365" y="1099642"/>
                </a:moveTo>
                <a:lnTo>
                  <a:pt x="157187" y="1099642"/>
                </a:lnTo>
                <a:lnTo>
                  <a:pt x="267804" y="0"/>
                </a:lnTo>
                <a:lnTo>
                  <a:pt x="659053" y="0"/>
                </a:lnTo>
                <a:lnTo>
                  <a:pt x="659053" y="22123"/>
                </a:lnTo>
                <a:lnTo>
                  <a:pt x="287604" y="22123"/>
                </a:lnTo>
                <a:lnTo>
                  <a:pt x="179365" y="1099642"/>
                </a:lnTo>
                <a:close/>
              </a:path>
              <a:path w="659129" h="1204595">
                <a:moveTo>
                  <a:pt x="11645" y="815416"/>
                </a:moveTo>
                <a:lnTo>
                  <a:pt x="0" y="807262"/>
                </a:lnTo>
                <a:lnTo>
                  <a:pt x="61709" y="723392"/>
                </a:lnTo>
                <a:lnTo>
                  <a:pt x="75602" y="778141"/>
                </a:lnTo>
                <a:lnTo>
                  <a:pt x="36093" y="778141"/>
                </a:lnTo>
                <a:lnTo>
                  <a:pt x="11645" y="815416"/>
                </a:lnTo>
                <a:close/>
              </a:path>
              <a:path w="659129" h="1204595">
                <a:moveTo>
                  <a:pt x="168833" y="1204480"/>
                </a:moveTo>
                <a:lnTo>
                  <a:pt x="146710" y="1204480"/>
                </a:lnTo>
                <a:lnTo>
                  <a:pt x="36093" y="778141"/>
                </a:lnTo>
                <a:lnTo>
                  <a:pt x="75602" y="778141"/>
                </a:lnTo>
                <a:lnTo>
                  <a:pt x="157187" y="1099642"/>
                </a:lnTo>
                <a:lnTo>
                  <a:pt x="179365" y="1099642"/>
                </a:lnTo>
                <a:lnTo>
                  <a:pt x="168833" y="12044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4393590" y="3674617"/>
            <a:ext cx="150495" cy="5638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500" spc="5" i="1">
                <a:latin typeface="Times New Roman"/>
                <a:cs typeface="Times New Roman"/>
              </a:rPr>
              <a:t>l</a:t>
            </a:r>
            <a:endParaRPr sz="35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358665" y="4305986"/>
            <a:ext cx="250190" cy="5638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500" spc="15" i="1">
                <a:latin typeface="Times New Roman"/>
                <a:cs typeface="Times New Roman"/>
              </a:rPr>
              <a:t>g</a:t>
            </a:r>
            <a:endParaRPr sz="35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721508" y="3933268"/>
            <a:ext cx="1376045" cy="59182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3500" spc="15" i="1">
                <a:latin typeface="Times New Roman"/>
                <a:cs typeface="Times New Roman"/>
              </a:rPr>
              <a:t>T </a:t>
            </a:r>
            <a:r>
              <a:rPr dirty="0" sz="3500" spc="15">
                <a:latin typeface="Symbol"/>
                <a:cs typeface="Symbol"/>
              </a:rPr>
              <a:t></a:t>
            </a:r>
            <a:r>
              <a:rPr dirty="0" sz="3500" spc="220">
                <a:latin typeface="Times New Roman"/>
                <a:cs typeface="Times New Roman"/>
              </a:rPr>
              <a:t> </a:t>
            </a:r>
            <a:r>
              <a:rPr dirty="0" sz="3500" spc="-254">
                <a:latin typeface="Times New Roman"/>
                <a:cs typeface="Times New Roman"/>
              </a:rPr>
              <a:t>2</a:t>
            </a:r>
            <a:r>
              <a:rPr dirty="0" sz="3700" spc="-254" i="1">
                <a:latin typeface="Symbol"/>
                <a:cs typeface="Symbol"/>
              </a:rPr>
              <a:t></a:t>
            </a:r>
            <a:endParaRPr sz="3700">
              <a:latin typeface="Symbol"/>
              <a:cs typeface="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93077" y="872108"/>
            <a:ext cx="7283450" cy="2788285"/>
          </a:xfrm>
          <a:prstGeom prst="rect">
            <a:avLst/>
          </a:prstGeom>
        </p:spPr>
        <p:txBody>
          <a:bodyPr wrap="square" lIns="0" tIns="2298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810"/>
              </a:spcBef>
            </a:pPr>
            <a:r>
              <a:rPr dirty="0" sz="3200">
                <a:latin typeface="微软雅黑"/>
                <a:cs typeface="微软雅黑"/>
              </a:rPr>
              <a:t>三</a:t>
            </a:r>
            <a:r>
              <a:rPr dirty="0" sz="3200" spc="-5">
                <a:latin typeface="微软雅黑"/>
                <a:cs typeface="微软雅黑"/>
              </a:rPr>
              <a:t>.</a:t>
            </a:r>
            <a:r>
              <a:rPr dirty="0" sz="3200">
                <a:latin typeface="微软雅黑"/>
                <a:cs typeface="微软雅黑"/>
              </a:rPr>
              <a:t>单摆的周</a:t>
            </a:r>
            <a:r>
              <a:rPr dirty="0" sz="3200" spc="5">
                <a:latin typeface="微软雅黑"/>
                <a:cs typeface="微软雅黑"/>
              </a:rPr>
              <a:t>期</a:t>
            </a:r>
            <a:endParaRPr sz="3200">
              <a:latin typeface="微软雅黑"/>
              <a:cs typeface="微软雅黑"/>
            </a:endParaRPr>
          </a:p>
          <a:p>
            <a:pPr marL="155575">
              <a:lnSpc>
                <a:spcPct val="100000"/>
              </a:lnSpc>
              <a:spcBef>
                <a:spcPts val="1280"/>
              </a:spcBef>
            </a:pPr>
            <a:r>
              <a:rPr dirty="0" sz="2400" spc="-5">
                <a:latin typeface="微软雅黑"/>
                <a:cs typeface="微软雅黑"/>
              </a:rPr>
              <a:t>3.</a:t>
            </a:r>
            <a:r>
              <a:rPr dirty="0" sz="2400">
                <a:latin typeface="微软雅黑"/>
                <a:cs typeface="微软雅黑"/>
              </a:rPr>
              <a:t>单摆做简谐运动的周期</a:t>
            </a:r>
            <a:endParaRPr sz="2400">
              <a:latin typeface="微软雅黑"/>
              <a:cs typeface="微软雅黑"/>
            </a:endParaRPr>
          </a:p>
          <a:p>
            <a:pPr algn="just" marL="350520" marR="5080" indent="635635">
              <a:lnSpc>
                <a:spcPct val="125000"/>
              </a:lnSpc>
              <a:spcBef>
                <a:spcPts val="1240"/>
              </a:spcBef>
            </a:pPr>
            <a:r>
              <a:rPr dirty="0" sz="2400" spc="75" b="1">
                <a:solidFill>
                  <a:srgbClr val="001F5F"/>
                </a:solidFill>
                <a:latin typeface="微软雅黑"/>
                <a:cs typeface="微软雅黑"/>
              </a:rPr>
              <a:t>单摆做简谐运动的</a:t>
            </a:r>
            <a:r>
              <a:rPr dirty="0" sz="2400" spc="80" b="1">
                <a:solidFill>
                  <a:srgbClr val="001F5F"/>
                </a:solidFill>
                <a:latin typeface="微软雅黑"/>
                <a:cs typeface="微软雅黑"/>
              </a:rPr>
              <a:t>周期与摆长的二次方根成</a:t>
            </a:r>
            <a:r>
              <a:rPr dirty="0" sz="2400" b="1">
                <a:solidFill>
                  <a:srgbClr val="001F5F"/>
                </a:solidFill>
                <a:latin typeface="微软雅黑"/>
                <a:cs typeface="微软雅黑"/>
              </a:rPr>
              <a:t>正 </a:t>
            </a:r>
            <a:r>
              <a:rPr dirty="0" sz="2400" spc="80" b="1">
                <a:solidFill>
                  <a:srgbClr val="001F5F"/>
                </a:solidFill>
                <a:latin typeface="微软雅黑"/>
                <a:cs typeface="微软雅黑"/>
              </a:rPr>
              <a:t>比，与重力加速度的二次方根成反比，而与振</a:t>
            </a:r>
            <a:r>
              <a:rPr dirty="0" sz="2400" spc="85" b="1">
                <a:solidFill>
                  <a:srgbClr val="001F5F"/>
                </a:solidFill>
                <a:latin typeface="微软雅黑"/>
                <a:cs typeface="微软雅黑"/>
              </a:rPr>
              <a:t>幅</a:t>
            </a:r>
            <a:r>
              <a:rPr dirty="0" sz="2400" b="1">
                <a:solidFill>
                  <a:srgbClr val="001F5F"/>
                </a:solidFill>
                <a:latin typeface="微软雅黑"/>
                <a:cs typeface="微软雅黑"/>
              </a:rPr>
              <a:t>、 摆球质量无关。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8322564" y="1153667"/>
            <a:ext cx="3590544" cy="41681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8863368" y="5511876"/>
            <a:ext cx="2869565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b="1">
                <a:latin typeface="微软雅黑"/>
                <a:cs typeface="微软雅黑"/>
              </a:rPr>
              <a:t>（荷兰，惠更斯</a:t>
            </a:r>
            <a:r>
              <a:rPr dirty="0" sz="2800" spc="-5" b="1">
                <a:latin typeface="微软雅黑"/>
                <a:cs typeface="微软雅黑"/>
              </a:rPr>
              <a:t>）</a:t>
            </a:r>
            <a:endParaRPr sz="2800">
              <a:latin typeface="微软雅黑"/>
              <a:cs typeface="微软雅黑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97840" y="5245734"/>
            <a:ext cx="7757795" cy="939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609600">
              <a:lnSpc>
                <a:spcPct val="125000"/>
              </a:lnSpc>
              <a:spcBef>
                <a:spcPts val="100"/>
              </a:spcBef>
            </a:pPr>
            <a:r>
              <a:rPr dirty="0" sz="2400" spc="40">
                <a:latin typeface="微软雅黑"/>
                <a:cs typeface="微软雅黑"/>
              </a:rPr>
              <a:t>单摆周期公式的发现，为人类利用简谐运动计时</a:t>
            </a:r>
            <a:r>
              <a:rPr dirty="0" sz="2400" spc="45">
                <a:latin typeface="微软雅黑"/>
                <a:cs typeface="微软雅黑"/>
              </a:rPr>
              <a:t>提</a:t>
            </a:r>
            <a:r>
              <a:rPr dirty="0" sz="2400">
                <a:latin typeface="微软雅黑"/>
                <a:cs typeface="微软雅黑"/>
              </a:rPr>
              <a:t>供 了可能，并以此为基础发明了真正可持续运转的时钟。</a:t>
            </a:r>
            <a:endParaRPr sz="24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1840" y="0"/>
            <a:ext cx="2058670" cy="63436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高中物</a:t>
            </a:r>
            <a:r>
              <a:rPr dirty="0" spc="-10"/>
              <a:t>理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59752" y="998537"/>
            <a:ext cx="6959600" cy="2616200"/>
          </a:xfrm>
          <a:prstGeom prst="rect">
            <a:avLst/>
          </a:prstGeom>
        </p:spPr>
        <p:txBody>
          <a:bodyPr wrap="square" lIns="0" tIns="165100" rIns="0" bIns="0" rtlCol="0" vert="horz">
            <a:spAutoFit/>
          </a:bodyPr>
          <a:lstStyle/>
          <a:p>
            <a:pPr marL="241935" indent="-229235">
              <a:lnSpc>
                <a:spcPct val="100000"/>
              </a:lnSpc>
              <a:spcBef>
                <a:spcPts val="1300"/>
              </a:spcBef>
              <a:buSzPct val="95833"/>
              <a:buFont typeface="Times New Roman"/>
              <a:buAutoNum type="arabicPeriod"/>
              <a:tabLst>
                <a:tab pos="241935" algn="l"/>
              </a:tabLst>
            </a:pPr>
            <a:r>
              <a:rPr dirty="0" sz="2400">
                <a:latin typeface="微软雅黑"/>
                <a:cs typeface="微软雅黑"/>
              </a:rPr>
              <a:t>下列有关单摆运动过程中受力情况的说法，正确的</a:t>
            </a:r>
            <a:endParaRPr sz="2400">
              <a:latin typeface="微软雅黑"/>
              <a:cs typeface="微软雅黑"/>
            </a:endParaRPr>
          </a:p>
          <a:p>
            <a:pPr lvl="1" marL="826135" indent="-525780">
              <a:lnSpc>
                <a:spcPct val="100000"/>
              </a:lnSpc>
              <a:spcBef>
                <a:spcPts val="1200"/>
              </a:spcBef>
              <a:buSzPct val="95833"/>
              <a:buFont typeface="Times New Roman"/>
              <a:buAutoNum type="alphaUcPeriod"/>
              <a:tabLst>
                <a:tab pos="826135" algn="l"/>
              </a:tabLst>
            </a:pPr>
            <a:r>
              <a:rPr dirty="0" sz="2400">
                <a:latin typeface="微软雅黑"/>
                <a:cs typeface="微软雅黑"/>
              </a:rPr>
              <a:t>回复力是重力和摆线拉力的合力</a:t>
            </a:r>
            <a:endParaRPr sz="2400">
              <a:latin typeface="微软雅黑"/>
              <a:cs typeface="微软雅黑"/>
            </a:endParaRPr>
          </a:p>
          <a:p>
            <a:pPr lvl="1" marL="826135" indent="-508634">
              <a:lnSpc>
                <a:spcPct val="100000"/>
              </a:lnSpc>
              <a:spcBef>
                <a:spcPts val="1200"/>
              </a:spcBef>
              <a:buSzPct val="95833"/>
              <a:buFont typeface="Times New Roman"/>
              <a:buAutoNum type="alphaUcPeriod"/>
              <a:tabLst>
                <a:tab pos="826135" algn="l"/>
              </a:tabLst>
            </a:pPr>
            <a:r>
              <a:rPr dirty="0" sz="2400">
                <a:latin typeface="微软雅黑"/>
                <a:cs typeface="微软雅黑"/>
              </a:rPr>
              <a:t>回复力是重力沿圆弧方向的一个分力</a:t>
            </a:r>
            <a:endParaRPr sz="2400">
              <a:latin typeface="微软雅黑"/>
              <a:cs typeface="微软雅黑"/>
            </a:endParaRPr>
          </a:p>
          <a:p>
            <a:pPr lvl="1" marL="826135" indent="-508634">
              <a:lnSpc>
                <a:spcPct val="100000"/>
              </a:lnSpc>
              <a:spcBef>
                <a:spcPts val="1200"/>
              </a:spcBef>
              <a:buSzPct val="95833"/>
              <a:buFont typeface="Times New Roman"/>
              <a:buAutoNum type="alphaUcPeriod"/>
              <a:tabLst>
                <a:tab pos="826135" algn="l"/>
              </a:tabLst>
            </a:pPr>
            <a:r>
              <a:rPr dirty="0" sz="2400">
                <a:latin typeface="微软雅黑"/>
                <a:cs typeface="微软雅黑"/>
              </a:rPr>
              <a:t>单摆过平衡位置时合力为零</a:t>
            </a:r>
            <a:endParaRPr sz="2400">
              <a:latin typeface="微软雅黑"/>
              <a:cs typeface="微软雅黑"/>
            </a:endParaRPr>
          </a:p>
          <a:p>
            <a:pPr lvl="1" marL="843280" indent="-525780">
              <a:lnSpc>
                <a:spcPct val="100000"/>
              </a:lnSpc>
              <a:spcBef>
                <a:spcPts val="1200"/>
              </a:spcBef>
              <a:buSzPct val="95833"/>
              <a:buFont typeface="Times New Roman"/>
              <a:buAutoNum type="alphaUcPeriod"/>
              <a:tabLst>
                <a:tab pos="843280" algn="l"/>
              </a:tabLst>
            </a:pPr>
            <a:r>
              <a:rPr dirty="0" sz="2400">
                <a:latin typeface="微软雅黑"/>
                <a:cs typeface="微软雅黑"/>
              </a:rPr>
              <a:t>回复力是摆线拉力的一个分力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124443" y="1341119"/>
            <a:ext cx="3087624" cy="37658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843914" y="5211762"/>
            <a:ext cx="11436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微软雅黑"/>
                <a:cs typeface="微软雅黑"/>
              </a:rPr>
              <a:t>答案：</a:t>
            </a:r>
            <a:r>
              <a:rPr dirty="0" sz="2400" b="1">
                <a:latin typeface="Times New Roman"/>
                <a:cs typeface="Times New Roman"/>
              </a:rPr>
              <a:t>B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1840" y="0"/>
            <a:ext cx="2058670" cy="63436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高中物</a:t>
            </a:r>
            <a:r>
              <a:rPr dirty="0" spc="-10"/>
              <a:t>理</a:t>
            </a:r>
          </a:p>
        </p:txBody>
      </p:sp>
      <p:sp>
        <p:nvSpPr>
          <p:cNvPr id="3" name="object 3"/>
          <p:cNvSpPr/>
          <p:nvPr/>
        </p:nvSpPr>
        <p:spPr>
          <a:xfrm>
            <a:off x="1859279" y="3171444"/>
            <a:ext cx="5935980" cy="20863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423227" y="1179512"/>
            <a:ext cx="64262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Times New Roman"/>
                <a:cs typeface="Times New Roman"/>
              </a:rPr>
              <a:t>2.</a:t>
            </a:r>
            <a:r>
              <a:rPr dirty="0" sz="2400" spc="-90">
                <a:latin typeface="Times New Roman"/>
                <a:cs typeface="Times New Roman"/>
              </a:rPr>
              <a:t> </a:t>
            </a:r>
            <a:r>
              <a:rPr dirty="0" sz="2400">
                <a:latin typeface="微软雅黑"/>
                <a:cs typeface="微软雅黑"/>
              </a:rPr>
              <a:t>如图所示为一单摆及其振动图象，由图回答：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65100" rIns="0" bIns="0" rtlCol="0" vert="horz">
            <a:spAutoFit/>
          </a:bodyPr>
          <a:lstStyle/>
          <a:p>
            <a:pPr marL="775335" indent="-762635">
              <a:lnSpc>
                <a:spcPct val="100000"/>
              </a:lnSpc>
              <a:spcBef>
                <a:spcPts val="1300"/>
              </a:spcBef>
              <a:buSzPct val="95833"/>
              <a:buAutoNum type="arabicPlain"/>
              <a:tabLst>
                <a:tab pos="775335" algn="l"/>
                <a:tab pos="3822065" algn="l"/>
                <a:tab pos="6260465" algn="l"/>
                <a:tab pos="9079865" algn="l"/>
              </a:tabLst>
            </a:pPr>
            <a:r>
              <a:rPr dirty="0"/>
              <a:t>单摆的振幅为</a:t>
            </a:r>
            <a:r>
              <a:rPr dirty="0" u="heavy">
                <a:uFill>
                  <a:solidFill>
                    <a:srgbClr val="000000"/>
                  </a:solidFill>
                </a:uFill>
              </a:rPr>
              <a:t> 	</a:t>
            </a:r>
            <a:r>
              <a:rPr dirty="0"/>
              <a:t>，频率为</a:t>
            </a:r>
            <a:r>
              <a:rPr dirty="0" u="heavy">
                <a:uFill>
                  <a:solidFill>
                    <a:srgbClr val="000000"/>
                  </a:solidFill>
                </a:uFill>
              </a:rPr>
              <a:t> 	</a:t>
            </a:r>
            <a:r>
              <a:rPr dirty="0"/>
              <a:t>，摆长为</a:t>
            </a:r>
            <a:r>
              <a:rPr dirty="0" u="heavy">
                <a:uFill>
                  <a:solidFill>
                    <a:srgbClr val="000000"/>
                  </a:solidFill>
                </a:uFill>
              </a:rPr>
              <a:t> 	</a:t>
            </a:r>
            <a:r>
              <a:rPr dirty="0" spc="-5"/>
              <a:t>；（</a:t>
            </a:r>
            <a:r>
              <a:rPr dirty="0" spc="-5" i="1">
                <a:latin typeface="Times New Roman"/>
                <a:cs typeface="Times New Roman"/>
              </a:rPr>
              <a:t>g</a:t>
            </a:r>
            <a:r>
              <a:rPr dirty="0" spc="-5">
                <a:latin typeface="Times New Roman"/>
                <a:cs typeface="Times New Roman"/>
              </a:rPr>
              <a:t>=10m/s</a:t>
            </a:r>
            <a:r>
              <a:rPr dirty="0" baseline="21505" sz="2325" spc="-7">
                <a:latin typeface="Times New Roman"/>
                <a:cs typeface="Times New Roman"/>
              </a:rPr>
              <a:t>2</a:t>
            </a:r>
            <a:r>
              <a:rPr dirty="0" sz="2400" spc="-5"/>
              <a:t>）</a:t>
            </a:r>
            <a:endParaRPr sz="2400">
              <a:latin typeface="Times New Roman"/>
              <a:cs typeface="Times New Roman"/>
            </a:endParaRPr>
          </a:p>
          <a:p>
            <a:pPr marL="12700" marR="106680">
              <a:lnSpc>
                <a:spcPct val="100000"/>
              </a:lnSpc>
              <a:spcBef>
                <a:spcPts val="1200"/>
              </a:spcBef>
              <a:buSzPct val="95833"/>
              <a:buAutoNum type="arabicPlain"/>
              <a:tabLst>
                <a:tab pos="775335" algn="l"/>
                <a:tab pos="6031865" algn="l"/>
                <a:tab pos="10146665" algn="l"/>
              </a:tabLst>
            </a:pPr>
            <a:r>
              <a:rPr dirty="0"/>
              <a:t>第一个周期内，速度、加速度都沿正方向的时间段是</a:t>
            </a:r>
            <a:r>
              <a:rPr dirty="0" u="heavy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dirty="0"/>
              <a:t>，势能 先减小后增大的时间段是</a:t>
            </a:r>
            <a:r>
              <a:rPr dirty="0" u="heavy">
                <a:uFill>
                  <a:solidFill>
                    <a:srgbClr val="000000"/>
                  </a:solidFill>
                </a:uFill>
              </a:rPr>
              <a:t> 	</a:t>
            </a:r>
            <a:r>
              <a:rPr dirty="0"/>
              <a:t>。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28002" y="5796407"/>
            <a:ext cx="699325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431030" algn="l"/>
              </a:tabLst>
            </a:pPr>
            <a:r>
              <a:rPr dirty="0" sz="2400" b="1">
                <a:latin typeface="微软雅黑"/>
                <a:cs typeface="微软雅黑"/>
              </a:rPr>
              <a:t>答案：</a:t>
            </a:r>
            <a:r>
              <a:rPr dirty="0" sz="2400">
                <a:latin typeface="Times New Roman"/>
                <a:cs typeface="Times New Roman"/>
              </a:rPr>
              <a:t>(1)</a:t>
            </a:r>
            <a:r>
              <a:rPr dirty="0" sz="2400" spc="1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3cm</a:t>
            </a:r>
            <a:r>
              <a:rPr dirty="0" sz="2400" spc="-5">
                <a:latin typeface="微软雅黑"/>
                <a:cs typeface="微软雅黑"/>
              </a:rPr>
              <a:t>，</a:t>
            </a:r>
            <a:r>
              <a:rPr dirty="0" sz="2400" spc="-5">
                <a:latin typeface="Times New Roman"/>
                <a:cs typeface="Times New Roman"/>
              </a:rPr>
              <a:t>0.5Hz</a:t>
            </a:r>
            <a:r>
              <a:rPr dirty="0" sz="2400" spc="-5">
                <a:latin typeface="微软雅黑"/>
                <a:cs typeface="微软雅黑"/>
              </a:rPr>
              <a:t>，</a:t>
            </a:r>
            <a:r>
              <a:rPr dirty="0" sz="2400" spc="-5">
                <a:latin typeface="Times New Roman"/>
                <a:cs typeface="Times New Roman"/>
              </a:rPr>
              <a:t>1m</a:t>
            </a:r>
            <a:r>
              <a:rPr dirty="0" sz="2400" spc="-5">
                <a:latin typeface="微软雅黑"/>
                <a:cs typeface="微软雅黑"/>
              </a:rPr>
              <a:t>；</a:t>
            </a:r>
            <a:r>
              <a:rPr dirty="0" sz="2400" spc="-5">
                <a:latin typeface="Times New Roman"/>
                <a:cs typeface="Times New Roman"/>
              </a:rPr>
              <a:t>(2)	</a:t>
            </a:r>
            <a:r>
              <a:rPr dirty="0" sz="2400">
                <a:latin typeface="Times New Roman"/>
                <a:cs typeface="Times New Roman"/>
              </a:rPr>
              <a:t>1.5~2s</a:t>
            </a:r>
            <a:r>
              <a:rPr dirty="0" sz="2400" spc="-80">
                <a:latin typeface="Times New Roman"/>
                <a:cs typeface="Times New Roman"/>
              </a:rPr>
              <a:t> </a:t>
            </a:r>
            <a:r>
              <a:rPr dirty="0" sz="2400">
                <a:latin typeface="微软雅黑"/>
                <a:cs typeface="微软雅黑"/>
              </a:rPr>
              <a:t>，</a:t>
            </a:r>
            <a:r>
              <a:rPr dirty="0" sz="2400">
                <a:latin typeface="Times New Roman"/>
                <a:cs typeface="Times New Roman"/>
              </a:rPr>
              <a:t>0.5~1.5s</a:t>
            </a:r>
            <a:r>
              <a:rPr dirty="0" sz="2400">
                <a:latin typeface="微软雅黑"/>
                <a:cs typeface="微软雅黑"/>
              </a:rPr>
              <a:t>；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0064597" y="4268266"/>
            <a:ext cx="325120" cy="0"/>
          </a:xfrm>
          <a:custGeom>
            <a:avLst/>
            <a:gdLst/>
            <a:ahLst/>
            <a:cxnLst/>
            <a:rect l="l" t="t" r="r" b="b"/>
            <a:pathLst>
              <a:path w="325120" h="0">
                <a:moveTo>
                  <a:pt x="0" y="0"/>
                </a:moveTo>
                <a:lnTo>
                  <a:pt x="324599" y="0"/>
                </a:lnTo>
              </a:path>
            </a:pathLst>
          </a:custGeom>
          <a:ln w="2236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9764686" y="4409592"/>
            <a:ext cx="43815" cy="61594"/>
          </a:xfrm>
          <a:custGeom>
            <a:avLst/>
            <a:gdLst/>
            <a:ahLst/>
            <a:cxnLst/>
            <a:rect l="l" t="t" r="r" b="b"/>
            <a:pathLst>
              <a:path w="43815" h="61595">
                <a:moveTo>
                  <a:pt x="0" y="61239"/>
                </a:moveTo>
                <a:lnTo>
                  <a:pt x="4352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9808209" y="4409592"/>
            <a:ext cx="109855" cy="459740"/>
          </a:xfrm>
          <a:custGeom>
            <a:avLst/>
            <a:gdLst/>
            <a:ahLst/>
            <a:cxnLst/>
            <a:rect l="l" t="t" r="r" b="b"/>
            <a:pathLst>
              <a:path w="109854" h="459739">
                <a:moveTo>
                  <a:pt x="0" y="0"/>
                </a:moveTo>
                <a:lnTo>
                  <a:pt x="109372" y="45932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9917582" y="3661714"/>
            <a:ext cx="121285" cy="1207770"/>
          </a:xfrm>
          <a:custGeom>
            <a:avLst/>
            <a:gdLst/>
            <a:ahLst/>
            <a:cxnLst/>
            <a:rect l="l" t="t" r="r" b="b"/>
            <a:pathLst>
              <a:path w="121284" h="1207770">
                <a:moveTo>
                  <a:pt x="0" y="1207198"/>
                </a:moveTo>
                <a:lnTo>
                  <a:pt x="12114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0038727" y="3661714"/>
            <a:ext cx="386080" cy="0"/>
          </a:xfrm>
          <a:custGeom>
            <a:avLst/>
            <a:gdLst/>
            <a:ahLst/>
            <a:cxnLst/>
            <a:rect l="l" t="t" r="r" b="b"/>
            <a:pathLst>
              <a:path w="386079" h="0">
                <a:moveTo>
                  <a:pt x="0" y="0"/>
                </a:moveTo>
                <a:lnTo>
                  <a:pt x="38574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9758806" y="3651122"/>
            <a:ext cx="666115" cy="1217930"/>
          </a:xfrm>
          <a:custGeom>
            <a:avLst/>
            <a:gdLst/>
            <a:ahLst/>
            <a:cxnLst/>
            <a:rect l="l" t="t" r="r" b="b"/>
            <a:pathLst>
              <a:path w="666115" h="1217929">
                <a:moveTo>
                  <a:pt x="181172" y="1111796"/>
                </a:moveTo>
                <a:lnTo>
                  <a:pt x="158775" y="1111796"/>
                </a:lnTo>
                <a:lnTo>
                  <a:pt x="270510" y="0"/>
                </a:lnTo>
                <a:lnTo>
                  <a:pt x="665670" y="0"/>
                </a:lnTo>
                <a:lnTo>
                  <a:pt x="665670" y="22377"/>
                </a:lnTo>
                <a:lnTo>
                  <a:pt x="290499" y="22377"/>
                </a:lnTo>
                <a:lnTo>
                  <a:pt x="181172" y="1111796"/>
                </a:lnTo>
                <a:close/>
              </a:path>
              <a:path w="666115" h="1217929">
                <a:moveTo>
                  <a:pt x="11760" y="824420"/>
                </a:moveTo>
                <a:lnTo>
                  <a:pt x="0" y="816178"/>
                </a:lnTo>
                <a:lnTo>
                  <a:pt x="62331" y="731380"/>
                </a:lnTo>
                <a:lnTo>
                  <a:pt x="76366" y="786739"/>
                </a:lnTo>
                <a:lnTo>
                  <a:pt x="36461" y="786739"/>
                </a:lnTo>
                <a:lnTo>
                  <a:pt x="11760" y="824420"/>
                </a:lnTo>
                <a:close/>
              </a:path>
              <a:path w="666115" h="1217929">
                <a:moveTo>
                  <a:pt x="170535" y="1217790"/>
                </a:moveTo>
                <a:lnTo>
                  <a:pt x="148196" y="1217790"/>
                </a:lnTo>
                <a:lnTo>
                  <a:pt x="36461" y="786739"/>
                </a:lnTo>
                <a:lnTo>
                  <a:pt x="76366" y="786739"/>
                </a:lnTo>
                <a:lnTo>
                  <a:pt x="158775" y="1111796"/>
                </a:lnTo>
                <a:lnTo>
                  <a:pt x="181172" y="1111796"/>
                </a:lnTo>
                <a:lnTo>
                  <a:pt x="170535" y="12177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10136581" y="3631247"/>
            <a:ext cx="151765" cy="57023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3550" spc="5" i="1">
                <a:latin typeface="Times New Roman"/>
                <a:cs typeface="Times New Roman"/>
              </a:rPr>
              <a:t>l</a:t>
            </a:r>
            <a:endParaRPr sz="35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101288" y="4269587"/>
            <a:ext cx="252729" cy="57023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3550" spc="10" i="1">
                <a:latin typeface="Times New Roman"/>
                <a:cs typeface="Times New Roman"/>
              </a:rPr>
              <a:t>g</a:t>
            </a:r>
            <a:endParaRPr sz="35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447696" y="3893247"/>
            <a:ext cx="1388745" cy="5975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550" spc="10" i="1">
                <a:latin typeface="Times New Roman"/>
                <a:cs typeface="Times New Roman"/>
              </a:rPr>
              <a:t>T </a:t>
            </a:r>
            <a:r>
              <a:rPr dirty="0" sz="3550" spc="10">
                <a:latin typeface="Symbol"/>
                <a:cs typeface="Symbol"/>
              </a:rPr>
              <a:t></a:t>
            </a:r>
            <a:r>
              <a:rPr dirty="0" sz="3550" spc="210">
                <a:latin typeface="Times New Roman"/>
                <a:cs typeface="Times New Roman"/>
              </a:rPr>
              <a:t> </a:t>
            </a:r>
            <a:r>
              <a:rPr dirty="0" sz="3550" spc="-260">
                <a:latin typeface="Times New Roman"/>
                <a:cs typeface="Times New Roman"/>
              </a:rPr>
              <a:t>2</a:t>
            </a:r>
            <a:r>
              <a:rPr dirty="0" sz="3750" spc="-260" i="1">
                <a:latin typeface="Symbol"/>
                <a:cs typeface="Symbol"/>
              </a:rPr>
              <a:t></a:t>
            </a:r>
            <a:endParaRPr sz="3750">
              <a:latin typeface="Symbol"/>
              <a:cs typeface="Symbo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386762" y="982027"/>
            <a:ext cx="93980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b="1">
                <a:solidFill>
                  <a:srgbClr val="001F5F"/>
                </a:solidFill>
                <a:latin typeface="微软雅黑"/>
                <a:cs typeface="微软雅黑"/>
              </a:rPr>
              <a:t>秒摆</a:t>
            </a:r>
            <a:endParaRPr sz="36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1840" y="0"/>
            <a:ext cx="2058670" cy="63436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高中物</a:t>
            </a:r>
            <a:r>
              <a:rPr dirty="0" spc="-10"/>
              <a:t>理</a:t>
            </a:r>
          </a:p>
        </p:txBody>
      </p:sp>
      <p:sp>
        <p:nvSpPr>
          <p:cNvPr id="3" name="object 3"/>
          <p:cNvSpPr/>
          <p:nvPr/>
        </p:nvSpPr>
        <p:spPr>
          <a:xfrm>
            <a:off x="9576816" y="2449067"/>
            <a:ext cx="2615183" cy="42077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8667546" y="4396384"/>
            <a:ext cx="321310" cy="0"/>
          </a:xfrm>
          <a:custGeom>
            <a:avLst/>
            <a:gdLst/>
            <a:ahLst/>
            <a:cxnLst/>
            <a:rect l="l" t="t" r="r" b="b"/>
            <a:pathLst>
              <a:path w="321309" h="0">
                <a:moveTo>
                  <a:pt x="0" y="0"/>
                </a:moveTo>
                <a:lnTo>
                  <a:pt x="321081" y="0"/>
                </a:lnTo>
              </a:path>
            </a:pathLst>
          </a:custGeom>
          <a:ln w="2212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8370887" y="4536160"/>
            <a:ext cx="43180" cy="60960"/>
          </a:xfrm>
          <a:custGeom>
            <a:avLst/>
            <a:gdLst/>
            <a:ahLst/>
            <a:cxnLst/>
            <a:rect l="l" t="t" r="r" b="b"/>
            <a:pathLst>
              <a:path w="43179" h="60960">
                <a:moveTo>
                  <a:pt x="0" y="60578"/>
                </a:moveTo>
                <a:lnTo>
                  <a:pt x="4305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8413940" y="4536160"/>
            <a:ext cx="108585" cy="454659"/>
          </a:xfrm>
          <a:custGeom>
            <a:avLst/>
            <a:gdLst/>
            <a:ahLst/>
            <a:cxnLst/>
            <a:rect l="l" t="t" r="r" b="b"/>
            <a:pathLst>
              <a:path w="108584" h="454660">
                <a:moveTo>
                  <a:pt x="0" y="0"/>
                </a:moveTo>
                <a:lnTo>
                  <a:pt x="108191" y="45430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8522131" y="3796461"/>
            <a:ext cx="120014" cy="1194435"/>
          </a:xfrm>
          <a:custGeom>
            <a:avLst/>
            <a:gdLst/>
            <a:ahLst/>
            <a:cxnLst/>
            <a:rect l="l" t="t" r="r" b="b"/>
            <a:pathLst>
              <a:path w="120015" h="1194435">
                <a:moveTo>
                  <a:pt x="0" y="1194003"/>
                </a:moveTo>
                <a:lnTo>
                  <a:pt x="11982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8641956" y="3796461"/>
            <a:ext cx="381635" cy="0"/>
          </a:xfrm>
          <a:custGeom>
            <a:avLst/>
            <a:gdLst/>
            <a:ahLst/>
            <a:cxnLst/>
            <a:rect l="l" t="t" r="r" b="b"/>
            <a:pathLst>
              <a:path w="381634" h="0">
                <a:moveTo>
                  <a:pt x="0" y="0"/>
                </a:moveTo>
                <a:lnTo>
                  <a:pt x="381571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8365070" y="3785984"/>
            <a:ext cx="658495" cy="1204595"/>
          </a:xfrm>
          <a:custGeom>
            <a:avLst/>
            <a:gdLst/>
            <a:ahLst/>
            <a:cxnLst/>
            <a:rect l="l" t="t" r="r" b="b"/>
            <a:pathLst>
              <a:path w="658495" h="1204595">
                <a:moveTo>
                  <a:pt x="179215" y="1099642"/>
                </a:moveTo>
                <a:lnTo>
                  <a:pt x="157060" y="1099642"/>
                </a:lnTo>
                <a:lnTo>
                  <a:pt x="267576" y="0"/>
                </a:lnTo>
                <a:lnTo>
                  <a:pt x="658456" y="0"/>
                </a:lnTo>
                <a:lnTo>
                  <a:pt x="658456" y="22136"/>
                </a:lnTo>
                <a:lnTo>
                  <a:pt x="287350" y="22136"/>
                </a:lnTo>
                <a:lnTo>
                  <a:pt x="179215" y="1099642"/>
                </a:lnTo>
                <a:close/>
              </a:path>
              <a:path w="658495" h="1204595">
                <a:moveTo>
                  <a:pt x="11633" y="815416"/>
                </a:moveTo>
                <a:lnTo>
                  <a:pt x="0" y="807262"/>
                </a:lnTo>
                <a:lnTo>
                  <a:pt x="61658" y="723392"/>
                </a:lnTo>
                <a:lnTo>
                  <a:pt x="75540" y="778141"/>
                </a:lnTo>
                <a:lnTo>
                  <a:pt x="36067" y="778141"/>
                </a:lnTo>
                <a:lnTo>
                  <a:pt x="11633" y="815416"/>
                </a:lnTo>
                <a:close/>
              </a:path>
              <a:path w="658495" h="1204595">
                <a:moveTo>
                  <a:pt x="168694" y="1204480"/>
                </a:moveTo>
                <a:lnTo>
                  <a:pt x="146583" y="1204480"/>
                </a:lnTo>
                <a:lnTo>
                  <a:pt x="36067" y="778141"/>
                </a:lnTo>
                <a:lnTo>
                  <a:pt x="75540" y="778141"/>
                </a:lnTo>
                <a:lnTo>
                  <a:pt x="157060" y="1099642"/>
                </a:lnTo>
                <a:lnTo>
                  <a:pt x="179215" y="1099642"/>
                </a:lnTo>
                <a:lnTo>
                  <a:pt x="168694" y="12044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8738603" y="3766108"/>
            <a:ext cx="150495" cy="5638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500" spc="5" i="1">
                <a:latin typeface="Times New Roman"/>
                <a:cs typeface="Times New Roman"/>
              </a:rPr>
              <a:t>l</a:t>
            </a:r>
            <a:endParaRPr sz="35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703703" y="4397476"/>
            <a:ext cx="250190" cy="5638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500" spc="15" i="1">
                <a:latin typeface="Times New Roman"/>
                <a:cs typeface="Times New Roman"/>
              </a:rPr>
              <a:t>g</a:t>
            </a:r>
            <a:endParaRPr sz="35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068045" y="4024759"/>
            <a:ext cx="1375410" cy="59182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3500" spc="15" i="1">
                <a:latin typeface="Times New Roman"/>
                <a:cs typeface="Times New Roman"/>
              </a:rPr>
              <a:t>T </a:t>
            </a:r>
            <a:r>
              <a:rPr dirty="0" sz="3500" spc="15">
                <a:latin typeface="Symbol"/>
                <a:cs typeface="Symbol"/>
              </a:rPr>
              <a:t></a:t>
            </a:r>
            <a:r>
              <a:rPr dirty="0" sz="3500" spc="204">
                <a:latin typeface="Times New Roman"/>
                <a:cs typeface="Times New Roman"/>
              </a:rPr>
              <a:t> </a:t>
            </a:r>
            <a:r>
              <a:rPr dirty="0" sz="3500" spc="-254">
                <a:latin typeface="Times New Roman"/>
                <a:cs typeface="Times New Roman"/>
              </a:rPr>
              <a:t>2</a:t>
            </a:r>
            <a:r>
              <a:rPr dirty="0" sz="3700" spc="-254" i="1">
                <a:latin typeface="Symbol"/>
                <a:cs typeface="Symbol"/>
              </a:rPr>
              <a:t></a:t>
            </a:r>
            <a:endParaRPr sz="3700">
              <a:latin typeface="Symbol"/>
              <a:cs typeface="Symbo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53427" y="6021933"/>
            <a:ext cx="19221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34465" algn="l"/>
              </a:tabLst>
            </a:pPr>
            <a:r>
              <a:rPr dirty="0" sz="2400" b="1">
                <a:latin typeface="微软雅黑"/>
                <a:cs typeface="微软雅黑"/>
              </a:rPr>
              <a:t>答案：</a:t>
            </a:r>
            <a:r>
              <a:rPr dirty="0" sz="2400">
                <a:latin typeface="Times New Roman"/>
                <a:cs typeface="Times New Roman"/>
              </a:rPr>
              <a:t>(1)	1</a:t>
            </a:r>
            <a:r>
              <a:rPr dirty="0" sz="2400" spc="-5">
                <a:latin typeface="Times New Roman"/>
                <a:cs typeface="Times New Roman"/>
              </a:rPr>
              <a:t>:</a:t>
            </a:r>
            <a:r>
              <a:rPr dirty="0" sz="2400">
                <a:latin typeface="Times New Roman"/>
                <a:cs typeface="Times New Roman"/>
              </a:rPr>
              <a:t>4;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954337" y="6021933"/>
            <a:ext cx="40386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Times New Roman"/>
                <a:cs typeface="Times New Roman"/>
              </a:rPr>
              <a:t>(2)</a:t>
            </a:r>
            <a:r>
              <a:rPr dirty="0" sz="2400">
                <a:latin typeface="微软雅黑"/>
                <a:cs typeface="微软雅黑"/>
              </a:rPr>
              <a:t>甲通过平衡位置向左运动。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59752" y="968375"/>
            <a:ext cx="10949940" cy="1945639"/>
          </a:xfrm>
          <a:prstGeom prst="rect">
            <a:avLst/>
          </a:prstGeom>
        </p:spPr>
        <p:txBody>
          <a:bodyPr wrap="square" lIns="0" tIns="1651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dirty="0" sz="2400">
                <a:latin typeface="Times New Roman"/>
                <a:cs typeface="Times New Roman"/>
              </a:rPr>
              <a:t>3</a:t>
            </a:r>
            <a:r>
              <a:rPr dirty="0" sz="2400">
                <a:latin typeface="微软雅黑"/>
                <a:cs typeface="微软雅黑"/>
              </a:rPr>
              <a:t>．如图所示是甲、乙两个单摆做简谐运动的图象。</a:t>
            </a:r>
            <a:endParaRPr sz="2400">
              <a:latin typeface="微软雅黑"/>
              <a:cs typeface="微软雅黑"/>
            </a:endParaRPr>
          </a:p>
          <a:p>
            <a:pPr marL="775335" indent="-762635">
              <a:lnSpc>
                <a:spcPct val="100000"/>
              </a:lnSpc>
              <a:spcBef>
                <a:spcPts val="1200"/>
              </a:spcBef>
              <a:buSzPct val="95833"/>
              <a:buAutoNum type="arabicPlain"/>
              <a:tabLst>
                <a:tab pos="775335" algn="l"/>
                <a:tab pos="6870065" algn="l"/>
              </a:tabLst>
            </a:pPr>
            <a:r>
              <a:rPr dirty="0" sz="2400">
                <a:latin typeface="微软雅黑"/>
                <a:cs typeface="微软雅黑"/>
              </a:rPr>
              <a:t>甲、乙两个单摆的摆长之比为</a:t>
            </a:r>
            <a:r>
              <a:rPr dirty="0" u="heavy" sz="2400">
                <a:uFill>
                  <a:solidFill>
                    <a:srgbClr val="000000"/>
                  </a:solidFill>
                </a:uFill>
                <a:latin typeface="微软雅黑"/>
                <a:cs typeface="微软雅黑"/>
              </a:rPr>
              <a:t> 	</a:t>
            </a:r>
            <a:r>
              <a:rPr dirty="0" sz="2400">
                <a:latin typeface="微软雅黑"/>
                <a:cs typeface="微软雅黑"/>
              </a:rPr>
              <a:t>；</a:t>
            </a:r>
            <a:endParaRPr sz="2400">
              <a:latin typeface="微软雅黑"/>
              <a:cs typeface="微软雅黑"/>
            </a:endParaRPr>
          </a:p>
          <a:p>
            <a:pPr marL="12700" marR="5080">
              <a:lnSpc>
                <a:spcPct val="100000"/>
              </a:lnSpc>
              <a:spcBef>
                <a:spcPts val="1200"/>
              </a:spcBef>
              <a:buSzPct val="95833"/>
              <a:buAutoNum type="arabicPlain"/>
              <a:tabLst>
                <a:tab pos="775335" algn="l"/>
              </a:tabLst>
            </a:pPr>
            <a:r>
              <a:rPr dirty="0" sz="2400">
                <a:latin typeface="微软雅黑"/>
                <a:cs typeface="微软雅黑"/>
              </a:rPr>
              <a:t>以向右的方向作为摆球偏离平衡位置的位移的正方向，从</a:t>
            </a:r>
            <a:r>
              <a:rPr dirty="0" sz="2400" spc="-5" i="1">
                <a:latin typeface="Times New Roman"/>
                <a:cs typeface="Times New Roman"/>
              </a:rPr>
              <a:t>t</a:t>
            </a:r>
            <a:r>
              <a:rPr dirty="0" sz="2400">
                <a:latin typeface="Times New Roman"/>
                <a:cs typeface="Times New Roman"/>
              </a:rPr>
              <a:t>=0</a:t>
            </a:r>
            <a:r>
              <a:rPr dirty="0" sz="2400">
                <a:latin typeface="微软雅黑"/>
                <a:cs typeface="微软雅黑"/>
              </a:rPr>
              <a:t>起，乙第一次到 达右方最大位移处时，甲振动到什么位置？速度方向如何？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870203" y="3092195"/>
            <a:ext cx="5696712" cy="23987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1840" y="0"/>
            <a:ext cx="2058670" cy="63436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高中物</a:t>
            </a:r>
            <a:r>
              <a:rPr dirty="0" spc="-10"/>
              <a:t>理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59752" y="998537"/>
            <a:ext cx="9474200" cy="1579880"/>
          </a:xfrm>
          <a:prstGeom prst="rect">
            <a:avLst/>
          </a:prstGeom>
        </p:spPr>
        <p:txBody>
          <a:bodyPr wrap="square" lIns="0" tIns="165100" rIns="0" bIns="0" rtlCol="0" vert="horz">
            <a:spAutoFit/>
          </a:bodyPr>
          <a:lstStyle/>
          <a:p>
            <a:pPr marL="317500" indent="-304800">
              <a:lnSpc>
                <a:spcPct val="100000"/>
              </a:lnSpc>
              <a:spcBef>
                <a:spcPts val="1300"/>
              </a:spcBef>
              <a:buFont typeface="Times New Roman"/>
              <a:buAutoNum type="arabicPeriod" startAt="4"/>
              <a:tabLst>
                <a:tab pos="317500" algn="l"/>
              </a:tabLst>
            </a:pPr>
            <a:r>
              <a:rPr dirty="0" sz="2400">
                <a:latin typeface="微软雅黑"/>
                <a:cs typeface="微软雅黑"/>
              </a:rPr>
              <a:t>一个单摆从甲地移至乙地，其振动变慢了，其原因和调整的方法应为</a:t>
            </a:r>
            <a:endParaRPr sz="2400">
              <a:latin typeface="微软雅黑"/>
              <a:cs typeface="微软雅黑"/>
            </a:endParaRPr>
          </a:p>
          <a:p>
            <a:pPr lvl="1" marL="826135" indent="-525780">
              <a:lnSpc>
                <a:spcPct val="100000"/>
              </a:lnSpc>
              <a:spcBef>
                <a:spcPts val="1200"/>
              </a:spcBef>
              <a:buSzPct val="95833"/>
              <a:buFont typeface="Times New Roman"/>
              <a:buAutoNum type="alphaUcPeriod"/>
              <a:tabLst>
                <a:tab pos="826135" algn="l"/>
              </a:tabLst>
            </a:pPr>
            <a:r>
              <a:rPr dirty="0" sz="2400" i="1">
                <a:latin typeface="Times New Roman"/>
                <a:cs typeface="Times New Roman"/>
              </a:rPr>
              <a:t>g</a:t>
            </a:r>
            <a:r>
              <a:rPr dirty="0" baseline="-17921" sz="2325" spc="15">
                <a:latin typeface="微软雅黑"/>
                <a:cs typeface="微软雅黑"/>
              </a:rPr>
              <a:t>甲</a:t>
            </a:r>
            <a:r>
              <a:rPr dirty="0" sz="2400" spc="10">
                <a:latin typeface="微软雅黑"/>
                <a:cs typeface="微软雅黑"/>
              </a:rPr>
              <a:t>＞</a:t>
            </a:r>
            <a:r>
              <a:rPr dirty="0" sz="2400" spc="10" i="1">
                <a:latin typeface="Times New Roman"/>
                <a:cs typeface="Times New Roman"/>
              </a:rPr>
              <a:t>g</a:t>
            </a:r>
            <a:r>
              <a:rPr dirty="0" baseline="-17921" sz="2325" spc="15">
                <a:latin typeface="微软雅黑"/>
                <a:cs typeface="微软雅黑"/>
              </a:rPr>
              <a:t>乙</a:t>
            </a:r>
            <a:r>
              <a:rPr dirty="0" sz="2400" spc="10">
                <a:latin typeface="微软雅黑"/>
                <a:cs typeface="微软雅黑"/>
              </a:rPr>
              <a:t>，将摆长缩短</a:t>
            </a:r>
            <a:endParaRPr sz="2400">
              <a:latin typeface="微软雅黑"/>
              <a:cs typeface="微软雅黑"/>
            </a:endParaRPr>
          </a:p>
          <a:p>
            <a:pPr lvl="1" marL="826135" indent="-508634">
              <a:lnSpc>
                <a:spcPct val="100000"/>
              </a:lnSpc>
              <a:spcBef>
                <a:spcPts val="1200"/>
              </a:spcBef>
              <a:buSzPct val="95833"/>
              <a:buFont typeface="Times New Roman"/>
              <a:buAutoNum type="alphaUcPeriod"/>
              <a:tabLst>
                <a:tab pos="826135" algn="l"/>
              </a:tabLst>
            </a:pPr>
            <a:r>
              <a:rPr dirty="0" sz="2400" i="1">
                <a:latin typeface="Times New Roman"/>
                <a:cs typeface="Times New Roman"/>
              </a:rPr>
              <a:t>g</a:t>
            </a:r>
            <a:r>
              <a:rPr dirty="0" baseline="-17921" sz="2325" spc="15">
                <a:latin typeface="微软雅黑"/>
                <a:cs typeface="微软雅黑"/>
              </a:rPr>
              <a:t>甲</a:t>
            </a:r>
            <a:r>
              <a:rPr dirty="0" sz="2400" spc="10">
                <a:latin typeface="微软雅黑"/>
                <a:cs typeface="微软雅黑"/>
              </a:rPr>
              <a:t>＞</a:t>
            </a:r>
            <a:r>
              <a:rPr dirty="0" sz="2400" spc="10" i="1">
                <a:latin typeface="Times New Roman"/>
                <a:cs typeface="Times New Roman"/>
              </a:rPr>
              <a:t>g</a:t>
            </a:r>
            <a:r>
              <a:rPr dirty="0" baseline="-17921" sz="2325" spc="15">
                <a:latin typeface="微软雅黑"/>
                <a:cs typeface="微软雅黑"/>
              </a:rPr>
              <a:t>乙</a:t>
            </a:r>
            <a:r>
              <a:rPr dirty="0" sz="2400" spc="10">
                <a:latin typeface="微软雅黑"/>
                <a:cs typeface="微软雅黑"/>
              </a:rPr>
              <a:t>，将摆长加长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64552" y="2553017"/>
            <a:ext cx="3385185" cy="1061720"/>
          </a:xfrm>
          <a:prstGeom prst="rect">
            <a:avLst/>
          </a:prstGeom>
        </p:spPr>
        <p:txBody>
          <a:bodyPr wrap="square" lIns="0" tIns="165100" rIns="0" bIns="0" rtlCol="0" vert="horz">
            <a:spAutoFit/>
          </a:bodyPr>
          <a:lstStyle/>
          <a:p>
            <a:pPr marL="521334" indent="-508634">
              <a:lnSpc>
                <a:spcPct val="100000"/>
              </a:lnSpc>
              <a:spcBef>
                <a:spcPts val="1300"/>
              </a:spcBef>
              <a:buSzPct val="95833"/>
              <a:buFont typeface="Times New Roman"/>
              <a:buAutoNum type="alphaUcPeriod" startAt="3"/>
              <a:tabLst>
                <a:tab pos="521334" algn="l"/>
              </a:tabLst>
            </a:pPr>
            <a:r>
              <a:rPr dirty="0" sz="2400" i="1">
                <a:latin typeface="Times New Roman"/>
                <a:cs typeface="Times New Roman"/>
              </a:rPr>
              <a:t>g</a:t>
            </a:r>
            <a:r>
              <a:rPr dirty="0" baseline="-17921" sz="2325" spc="15">
                <a:latin typeface="微软雅黑"/>
                <a:cs typeface="微软雅黑"/>
              </a:rPr>
              <a:t>甲</a:t>
            </a:r>
            <a:r>
              <a:rPr dirty="0" sz="2400" spc="10">
                <a:latin typeface="微软雅黑"/>
                <a:cs typeface="微软雅黑"/>
              </a:rPr>
              <a:t>＜</a:t>
            </a:r>
            <a:r>
              <a:rPr dirty="0" sz="2400" spc="10" i="1">
                <a:latin typeface="Times New Roman"/>
                <a:cs typeface="Times New Roman"/>
              </a:rPr>
              <a:t>g</a:t>
            </a:r>
            <a:r>
              <a:rPr dirty="0" baseline="-17921" sz="2325" spc="15">
                <a:latin typeface="微软雅黑"/>
                <a:cs typeface="微软雅黑"/>
              </a:rPr>
              <a:t>乙</a:t>
            </a:r>
            <a:r>
              <a:rPr dirty="0" sz="2400" spc="10">
                <a:latin typeface="微软雅黑"/>
                <a:cs typeface="微软雅黑"/>
              </a:rPr>
              <a:t>，将摆长加长</a:t>
            </a:r>
            <a:endParaRPr sz="2400">
              <a:latin typeface="微软雅黑"/>
              <a:cs typeface="微软雅黑"/>
            </a:endParaRPr>
          </a:p>
          <a:p>
            <a:pPr marL="538480" indent="-525780">
              <a:lnSpc>
                <a:spcPct val="100000"/>
              </a:lnSpc>
              <a:spcBef>
                <a:spcPts val="1200"/>
              </a:spcBef>
              <a:buSzPct val="95833"/>
              <a:buFont typeface="Times New Roman"/>
              <a:buAutoNum type="alphaUcPeriod" startAt="3"/>
              <a:tabLst>
                <a:tab pos="538480" algn="l"/>
              </a:tabLst>
            </a:pPr>
            <a:r>
              <a:rPr dirty="0" sz="2400" i="1">
                <a:latin typeface="Times New Roman"/>
                <a:cs typeface="Times New Roman"/>
              </a:rPr>
              <a:t>g</a:t>
            </a:r>
            <a:r>
              <a:rPr dirty="0" baseline="-17921" sz="2325" spc="15">
                <a:latin typeface="微软雅黑"/>
                <a:cs typeface="微软雅黑"/>
              </a:rPr>
              <a:t>甲</a:t>
            </a:r>
            <a:r>
              <a:rPr dirty="0" sz="2400" spc="10">
                <a:latin typeface="微软雅黑"/>
                <a:cs typeface="微软雅黑"/>
              </a:rPr>
              <a:t>＜</a:t>
            </a:r>
            <a:r>
              <a:rPr dirty="0" sz="2400" spc="10" i="1">
                <a:latin typeface="Times New Roman"/>
                <a:cs typeface="Times New Roman"/>
              </a:rPr>
              <a:t>g</a:t>
            </a:r>
            <a:r>
              <a:rPr dirty="0" baseline="-17921" sz="2325" spc="15">
                <a:latin typeface="微软雅黑"/>
                <a:cs typeface="微软雅黑"/>
              </a:rPr>
              <a:t>乙</a:t>
            </a:r>
            <a:r>
              <a:rPr dirty="0" sz="2400" spc="10">
                <a:latin typeface="微软雅黑"/>
                <a:cs typeface="微软雅黑"/>
              </a:rPr>
              <a:t>，将摆长缩短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3914" y="5211762"/>
            <a:ext cx="11601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微软雅黑"/>
                <a:cs typeface="微软雅黑"/>
              </a:rPr>
              <a:t>答案：</a:t>
            </a:r>
            <a:r>
              <a:rPr dirty="0" sz="2400" b="1"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993710" y="3376841"/>
            <a:ext cx="321945" cy="0"/>
          </a:xfrm>
          <a:custGeom>
            <a:avLst/>
            <a:gdLst/>
            <a:ahLst/>
            <a:cxnLst/>
            <a:rect l="l" t="t" r="r" b="b"/>
            <a:pathLst>
              <a:path w="321945" h="0">
                <a:moveTo>
                  <a:pt x="0" y="0"/>
                </a:moveTo>
                <a:lnTo>
                  <a:pt x="321373" y="0"/>
                </a:lnTo>
              </a:path>
            </a:pathLst>
          </a:custGeom>
          <a:ln w="2212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696784" y="3516617"/>
            <a:ext cx="43180" cy="60960"/>
          </a:xfrm>
          <a:custGeom>
            <a:avLst/>
            <a:gdLst/>
            <a:ahLst/>
            <a:cxnLst/>
            <a:rect l="l" t="t" r="r" b="b"/>
            <a:pathLst>
              <a:path w="43179" h="60960">
                <a:moveTo>
                  <a:pt x="0" y="60578"/>
                </a:moveTo>
                <a:lnTo>
                  <a:pt x="43091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739875" y="3516617"/>
            <a:ext cx="108585" cy="454659"/>
          </a:xfrm>
          <a:custGeom>
            <a:avLst/>
            <a:gdLst/>
            <a:ahLst/>
            <a:cxnLst/>
            <a:rect l="l" t="t" r="r" b="b"/>
            <a:pathLst>
              <a:path w="108584" h="454660">
                <a:moveTo>
                  <a:pt x="0" y="0"/>
                </a:moveTo>
                <a:lnTo>
                  <a:pt x="108280" y="45430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848155" y="2776918"/>
            <a:ext cx="120014" cy="1194435"/>
          </a:xfrm>
          <a:custGeom>
            <a:avLst/>
            <a:gdLst/>
            <a:ahLst/>
            <a:cxnLst/>
            <a:rect l="l" t="t" r="r" b="b"/>
            <a:pathLst>
              <a:path w="120015" h="1194435">
                <a:moveTo>
                  <a:pt x="0" y="1194003"/>
                </a:moveTo>
                <a:lnTo>
                  <a:pt x="11993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7968094" y="2776918"/>
            <a:ext cx="382270" cy="0"/>
          </a:xfrm>
          <a:custGeom>
            <a:avLst/>
            <a:gdLst/>
            <a:ahLst/>
            <a:cxnLst/>
            <a:rect l="l" t="t" r="r" b="b"/>
            <a:pathLst>
              <a:path w="382270" h="0">
                <a:moveTo>
                  <a:pt x="0" y="0"/>
                </a:moveTo>
                <a:lnTo>
                  <a:pt x="38192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7690967" y="2766441"/>
            <a:ext cx="659130" cy="1204595"/>
          </a:xfrm>
          <a:custGeom>
            <a:avLst/>
            <a:gdLst/>
            <a:ahLst/>
            <a:cxnLst/>
            <a:rect l="l" t="t" r="r" b="b"/>
            <a:pathLst>
              <a:path w="659129" h="1204595">
                <a:moveTo>
                  <a:pt x="179365" y="1099642"/>
                </a:moveTo>
                <a:lnTo>
                  <a:pt x="157187" y="1099642"/>
                </a:lnTo>
                <a:lnTo>
                  <a:pt x="267804" y="0"/>
                </a:lnTo>
                <a:lnTo>
                  <a:pt x="659053" y="0"/>
                </a:lnTo>
                <a:lnTo>
                  <a:pt x="659053" y="22123"/>
                </a:lnTo>
                <a:lnTo>
                  <a:pt x="287604" y="22123"/>
                </a:lnTo>
                <a:lnTo>
                  <a:pt x="179365" y="1099642"/>
                </a:lnTo>
                <a:close/>
              </a:path>
              <a:path w="659129" h="1204595">
                <a:moveTo>
                  <a:pt x="11645" y="815416"/>
                </a:moveTo>
                <a:lnTo>
                  <a:pt x="0" y="807262"/>
                </a:lnTo>
                <a:lnTo>
                  <a:pt x="61709" y="723391"/>
                </a:lnTo>
                <a:lnTo>
                  <a:pt x="75602" y="778141"/>
                </a:lnTo>
                <a:lnTo>
                  <a:pt x="36093" y="778141"/>
                </a:lnTo>
                <a:lnTo>
                  <a:pt x="11645" y="815416"/>
                </a:lnTo>
                <a:close/>
              </a:path>
              <a:path w="659129" h="1204595">
                <a:moveTo>
                  <a:pt x="168833" y="1204480"/>
                </a:moveTo>
                <a:lnTo>
                  <a:pt x="146710" y="1204480"/>
                </a:lnTo>
                <a:lnTo>
                  <a:pt x="36093" y="778141"/>
                </a:lnTo>
                <a:lnTo>
                  <a:pt x="75602" y="778141"/>
                </a:lnTo>
                <a:lnTo>
                  <a:pt x="157187" y="1099642"/>
                </a:lnTo>
                <a:lnTo>
                  <a:pt x="179365" y="1099642"/>
                </a:lnTo>
                <a:lnTo>
                  <a:pt x="168833" y="12044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8064842" y="2746565"/>
            <a:ext cx="150495" cy="5638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500" spc="5" i="1">
                <a:latin typeface="Times New Roman"/>
                <a:cs typeface="Times New Roman"/>
              </a:rPr>
              <a:t>l</a:t>
            </a:r>
            <a:endParaRPr sz="35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392760" y="3005216"/>
            <a:ext cx="1887220" cy="93662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ts val="3695"/>
              </a:lnSpc>
              <a:spcBef>
                <a:spcPts val="114"/>
              </a:spcBef>
            </a:pPr>
            <a:r>
              <a:rPr dirty="0" sz="3500" spc="15" i="1">
                <a:latin typeface="Times New Roman"/>
                <a:cs typeface="Times New Roman"/>
              </a:rPr>
              <a:t>T </a:t>
            </a:r>
            <a:r>
              <a:rPr dirty="0" sz="3500" spc="15">
                <a:latin typeface="Symbol"/>
                <a:cs typeface="Symbol"/>
              </a:rPr>
              <a:t></a:t>
            </a:r>
            <a:r>
              <a:rPr dirty="0" sz="3500" spc="245">
                <a:latin typeface="Times New Roman"/>
                <a:cs typeface="Times New Roman"/>
              </a:rPr>
              <a:t> </a:t>
            </a:r>
            <a:r>
              <a:rPr dirty="0" sz="3500" spc="-254">
                <a:latin typeface="Times New Roman"/>
                <a:cs typeface="Times New Roman"/>
              </a:rPr>
              <a:t>2</a:t>
            </a:r>
            <a:r>
              <a:rPr dirty="0" sz="3700" spc="-254" i="1">
                <a:latin typeface="Symbol"/>
                <a:cs typeface="Symbol"/>
              </a:rPr>
              <a:t></a:t>
            </a:r>
            <a:endParaRPr sz="3700">
              <a:latin typeface="Symbol"/>
              <a:cs typeface="Symbol"/>
            </a:endParaRPr>
          </a:p>
          <a:p>
            <a:pPr algn="r" marR="5080">
              <a:lnSpc>
                <a:spcPts val="3454"/>
              </a:lnSpc>
            </a:pPr>
            <a:r>
              <a:rPr dirty="0" sz="3500" spc="15" i="1">
                <a:latin typeface="Times New Roman"/>
                <a:cs typeface="Times New Roman"/>
              </a:rPr>
              <a:t>g</a:t>
            </a:r>
            <a:endParaRPr sz="35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1840" y="0"/>
            <a:ext cx="2058670" cy="63436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高中物</a:t>
            </a:r>
            <a:r>
              <a:rPr dirty="0" spc="-10"/>
              <a:t>理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59752" y="1147762"/>
            <a:ext cx="5838825" cy="44938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b="1">
                <a:latin typeface="微软雅黑"/>
                <a:cs typeface="微软雅黑"/>
              </a:rPr>
              <a:t>总结：单</a:t>
            </a:r>
            <a:r>
              <a:rPr dirty="0" sz="3200" spc="5" b="1">
                <a:latin typeface="微软雅黑"/>
                <a:cs typeface="微软雅黑"/>
              </a:rPr>
              <a:t>摆</a:t>
            </a:r>
            <a:endParaRPr sz="32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850">
              <a:latin typeface="Times New Roman"/>
              <a:cs typeface="Times New Roman"/>
            </a:endParaRPr>
          </a:p>
          <a:p>
            <a:pPr marL="497840">
              <a:lnSpc>
                <a:spcPct val="100000"/>
              </a:lnSpc>
            </a:pPr>
            <a:r>
              <a:rPr dirty="0" sz="3200" spc="-5">
                <a:latin typeface="微软雅黑"/>
                <a:cs typeface="微软雅黑"/>
              </a:rPr>
              <a:t>1.</a:t>
            </a:r>
            <a:r>
              <a:rPr dirty="0" sz="3200">
                <a:latin typeface="微软雅黑"/>
                <a:cs typeface="微软雅黑"/>
              </a:rPr>
              <a:t>单摆模</a:t>
            </a:r>
            <a:r>
              <a:rPr dirty="0" sz="3200" spc="5">
                <a:latin typeface="微软雅黑"/>
                <a:cs typeface="微软雅黑"/>
              </a:rPr>
              <a:t>型</a:t>
            </a:r>
            <a:endParaRPr sz="3200">
              <a:latin typeface="微软雅黑"/>
              <a:cs typeface="微软雅黑"/>
            </a:endParaRPr>
          </a:p>
          <a:p>
            <a:pPr marL="692150" indent="-228600">
              <a:lnSpc>
                <a:spcPct val="100000"/>
              </a:lnSpc>
              <a:spcBef>
                <a:spcPts val="620"/>
              </a:spcBef>
              <a:buChar char="*"/>
              <a:tabLst>
                <a:tab pos="692150" algn="l"/>
              </a:tabLst>
            </a:pPr>
            <a:r>
              <a:rPr dirty="0" sz="2400">
                <a:latin typeface="微软雅黑"/>
                <a:cs typeface="微软雅黑"/>
              </a:rPr>
              <a:t>理想化条件</a:t>
            </a:r>
            <a:endParaRPr sz="2400">
              <a:latin typeface="微软雅黑"/>
              <a:cs typeface="微软雅黑"/>
            </a:endParaRPr>
          </a:p>
          <a:p>
            <a:pPr marL="692150" indent="-228600">
              <a:lnSpc>
                <a:spcPct val="100000"/>
              </a:lnSpc>
              <a:spcBef>
                <a:spcPts val="600"/>
              </a:spcBef>
              <a:buChar char="*"/>
              <a:tabLst>
                <a:tab pos="692150" algn="l"/>
              </a:tabLst>
            </a:pPr>
            <a:r>
              <a:rPr dirty="0" sz="2400">
                <a:latin typeface="微软雅黑"/>
                <a:cs typeface="微软雅黑"/>
              </a:rPr>
              <a:t>简谐条件、周期公式</a:t>
            </a:r>
            <a:endParaRPr sz="2400">
              <a:latin typeface="微软雅黑"/>
              <a:cs typeface="微软雅黑"/>
            </a:endParaRPr>
          </a:p>
          <a:p>
            <a:pPr marL="612775">
              <a:lnSpc>
                <a:spcPct val="100000"/>
              </a:lnSpc>
              <a:spcBef>
                <a:spcPts val="1780"/>
              </a:spcBef>
            </a:pPr>
            <a:r>
              <a:rPr dirty="0" sz="3200" spc="-5">
                <a:latin typeface="微软雅黑"/>
                <a:cs typeface="微软雅黑"/>
              </a:rPr>
              <a:t>2.探究实验中体现的思想方</a:t>
            </a:r>
            <a:r>
              <a:rPr dirty="0" sz="3200" spc="5">
                <a:latin typeface="微软雅黑"/>
                <a:cs typeface="微软雅黑"/>
              </a:rPr>
              <a:t>法</a:t>
            </a:r>
            <a:endParaRPr sz="3200">
              <a:latin typeface="微软雅黑"/>
              <a:cs typeface="微软雅黑"/>
            </a:endParaRPr>
          </a:p>
          <a:p>
            <a:pPr marL="872490" indent="-228600">
              <a:lnSpc>
                <a:spcPct val="100000"/>
              </a:lnSpc>
              <a:spcBef>
                <a:spcPts val="620"/>
              </a:spcBef>
              <a:buChar char="*"/>
              <a:tabLst>
                <a:tab pos="872490" algn="l"/>
              </a:tabLst>
            </a:pPr>
            <a:r>
              <a:rPr dirty="0" sz="2400">
                <a:latin typeface="微软雅黑"/>
                <a:cs typeface="微软雅黑"/>
              </a:rPr>
              <a:t>实验设计：控制变量法</a:t>
            </a:r>
            <a:endParaRPr sz="2400">
              <a:latin typeface="微软雅黑"/>
              <a:cs typeface="微软雅黑"/>
            </a:endParaRPr>
          </a:p>
          <a:p>
            <a:pPr marL="872490" indent="-228600">
              <a:lnSpc>
                <a:spcPct val="100000"/>
              </a:lnSpc>
              <a:spcBef>
                <a:spcPts val="600"/>
              </a:spcBef>
              <a:buChar char="*"/>
              <a:tabLst>
                <a:tab pos="872490" algn="l"/>
              </a:tabLst>
            </a:pPr>
            <a:r>
              <a:rPr dirty="0" sz="2400">
                <a:latin typeface="微软雅黑"/>
                <a:cs typeface="微软雅黑"/>
              </a:rPr>
              <a:t>数据测量：累积法</a:t>
            </a:r>
            <a:endParaRPr sz="2400">
              <a:latin typeface="微软雅黑"/>
              <a:cs typeface="微软雅黑"/>
            </a:endParaRPr>
          </a:p>
          <a:p>
            <a:pPr marL="872490" indent="-228600">
              <a:lnSpc>
                <a:spcPct val="100000"/>
              </a:lnSpc>
              <a:spcBef>
                <a:spcPts val="600"/>
              </a:spcBef>
              <a:buChar char="*"/>
              <a:tabLst>
                <a:tab pos="872490" algn="l"/>
                <a:tab pos="4336415" algn="l"/>
              </a:tabLst>
            </a:pPr>
            <a:r>
              <a:rPr dirty="0" sz="2400">
                <a:latin typeface="微软雅黑"/>
                <a:cs typeface="微软雅黑"/>
              </a:rPr>
              <a:t>数据处理：化曲为直	</a:t>
            </a:r>
            <a:r>
              <a:rPr dirty="0" sz="2400" spc="-5">
                <a:latin typeface="微软雅黑"/>
                <a:cs typeface="微软雅黑"/>
              </a:rPr>
              <a:t>……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789164" y="1271016"/>
            <a:ext cx="2898648" cy="36469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1840" y="0"/>
            <a:ext cx="2058670" cy="63436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高中物</a:t>
            </a:r>
            <a:r>
              <a:rPr dirty="0" spc="-10"/>
              <a:t>理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8290" y="1027112"/>
            <a:ext cx="838835" cy="514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b="1">
                <a:latin typeface="微软雅黑"/>
                <a:cs typeface="微软雅黑"/>
              </a:rPr>
              <a:t>附</a:t>
            </a:r>
            <a:r>
              <a:rPr dirty="0" sz="3200" spc="5" b="1">
                <a:latin typeface="微软雅黑"/>
                <a:cs typeface="微软雅黑"/>
              </a:rPr>
              <a:t>表</a:t>
            </a:r>
            <a:endParaRPr sz="3200">
              <a:latin typeface="微软雅黑"/>
              <a:cs typeface="微软雅黑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350962" y="1163637"/>
          <a:ext cx="9740265" cy="55143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30145"/>
                <a:gridCol w="2430780"/>
                <a:gridCol w="2430145"/>
                <a:gridCol w="2430145"/>
              </a:tblGrid>
              <a:tr h="50037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dirty="0" sz="2400">
                          <a:latin typeface="微软雅黑"/>
                          <a:cs typeface="微软雅黑"/>
                        </a:rPr>
                        <a:t>摆角</a:t>
                      </a:r>
                      <a:r>
                        <a:rPr dirty="0" sz="2400" i="1">
                          <a:latin typeface="Times New Roman"/>
                          <a:cs typeface="Times New Roman"/>
                        </a:rPr>
                        <a:t>θ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969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dirty="0" sz="2400">
                          <a:latin typeface="微软雅黑"/>
                          <a:cs typeface="微软雅黑"/>
                        </a:rPr>
                        <a:t>弧度值</a:t>
                      </a:r>
                      <a:endParaRPr sz="2400">
                        <a:latin typeface="微软雅黑"/>
                        <a:cs typeface="微软雅黑"/>
                      </a:endParaRPr>
                    </a:p>
                  </a:txBody>
                  <a:tcPr marL="0" marR="0" marB="0" marT="5969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dirty="0" sz="2400">
                          <a:latin typeface="微软雅黑"/>
                          <a:cs typeface="微软雅黑"/>
                        </a:rPr>
                        <a:t>正弦值</a:t>
                      </a:r>
                      <a:r>
                        <a:rPr dirty="0" sz="2400" spc="-5">
                          <a:latin typeface="Times New Roman"/>
                          <a:cs typeface="Times New Roman"/>
                        </a:rPr>
                        <a:t>sin</a:t>
                      </a:r>
                      <a:r>
                        <a:rPr dirty="0" sz="2400" spc="-5" i="1">
                          <a:latin typeface="Times New Roman"/>
                          <a:cs typeface="Times New Roman"/>
                        </a:rPr>
                        <a:t>θ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969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2400" spc="-5">
                          <a:latin typeface="Times New Roman"/>
                          <a:cs typeface="Times New Roman"/>
                        </a:rPr>
                        <a:t>|</a:t>
                      </a:r>
                      <a:r>
                        <a:rPr dirty="0" sz="2400" spc="-5" i="1">
                          <a:latin typeface="Times New Roman"/>
                          <a:cs typeface="Times New Roman"/>
                        </a:rPr>
                        <a:t>θ</a:t>
                      </a:r>
                      <a:r>
                        <a:rPr dirty="0" sz="2400" spc="-5">
                          <a:latin typeface="Times New Roman"/>
                          <a:cs typeface="Times New Roman"/>
                        </a:rPr>
                        <a:t>-sin</a:t>
                      </a:r>
                      <a:r>
                        <a:rPr dirty="0" sz="2400" spc="-5" i="1">
                          <a:latin typeface="Times New Roman"/>
                          <a:cs typeface="Times New Roman"/>
                        </a:rPr>
                        <a:t>θ</a:t>
                      </a:r>
                      <a:r>
                        <a:rPr dirty="0" sz="2400" spc="-5">
                          <a:latin typeface="Times New Roman"/>
                          <a:cs typeface="Times New Roman"/>
                        </a:rPr>
                        <a:t>|/</a:t>
                      </a:r>
                      <a:r>
                        <a:rPr dirty="0" sz="2400" spc="-5" i="1">
                          <a:latin typeface="Times New Roman"/>
                          <a:cs typeface="Times New Roman"/>
                        </a:rPr>
                        <a:t>θ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889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97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64"/>
                        </a:spcBef>
                      </a:pPr>
                      <a:r>
                        <a:rPr dirty="0" sz="240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dirty="0" sz="2400">
                          <a:latin typeface="微软雅黑"/>
                          <a:cs typeface="微软雅黑"/>
                        </a:rPr>
                        <a:t>°</a:t>
                      </a:r>
                      <a:endParaRPr sz="2400">
                        <a:latin typeface="微软雅黑"/>
                        <a:cs typeface="微软雅黑"/>
                      </a:endParaRPr>
                    </a:p>
                  </a:txBody>
                  <a:tcPr marL="0" marR="0" marB="0" marT="59054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dirty="0" sz="2400" spc="-5">
                          <a:latin typeface="Calibri"/>
                          <a:cs typeface="Calibri"/>
                        </a:rPr>
                        <a:t>0.01745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4953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dirty="0" sz="2400" spc="-5">
                          <a:latin typeface="Calibri"/>
                          <a:cs typeface="Calibri"/>
                        </a:rPr>
                        <a:t>0.01745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4953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2400">
                          <a:latin typeface="Times New Roman"/>
                          <a:cs typeface="Times New Roman"/>
                        </a:rPr>
                        <a:t>0.005%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826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0037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dirty="0" sz="240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dirty="0" sz="2400">
                          <a:latin typeface="微软雅黑"/>
                          <a:cs typeface="微软雅黑"/>
                        </a:rPr>
                        <a:t>°</a:t>
                      </a:r>
                      <a:endParaRPr sz="2400">
                        <a:latin typeface="微软雅黑"/>
                        <a:cs typeface="微软雅黑"/>
                      </a:endParaRPr>
                    </a:p>
                  </a:txBody>
                  <a:tcPr marL="0" marR="0" marB="0" marT="5969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dirty="0" sz="2400" spc="-5">
                          <a:latin typeface="Calibri"/>
                          <a:cs typeface="Calibri"/>
                        </a:rPr>
                        <a:t>0.03491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5016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dirty="0" sz="2400" spc="-5">
                          <a:latin typeface="Calibri"/>
                          <a:cs typeface="Calibri"/>
                        </a:rPr>
                        <a:t>0.03490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5016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2400">
                          <a:latin typeface="Times New Roman"/>
                          <a:cs typeface="Times New Roman"/>
                        </a:rPr>
                        <a:t>0.029%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889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97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64"/>
                        </a:spcBef>
                      </a:pPr>
                      <a:r>
                        <a:rPr dirty="0" sz="2400">
                          <a:latin typeface="Times New Roman"/>
                          <a:cs typeface="Times New Roman"/>
                        </a:rPr>
                        <a:t>3</a:t>
                      </a:r>
                      <a:r>
                        <a:rPr dirty="0" sz="2400">
                          <a:latin typeface="微软雅黑"/>
                          <a:cs typeface="微软雅黑"/>
                        </a:rPr>
                        <a:t>°</a:t>
                      </a:r>
                      <a:endParaRPr sz="2400">
                        <a:latin typeface="微软雅黑"/>
                        <a:cs typeface="微软雅黑"/>
                      </a:endParaRPr>
                    </a:p>
                  </a:txBody>
                  <a:tcPr marL="0" marR="0" marB="0" marT="59054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dirty="0" sz="2400" spc="-5">
                          <a:latin typeface="Calibri"/>
                          <a:cs typeface="Calibri"/>
                        </a:rPr>
                        <a:t>0.05236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4953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dirty="0" sz="2400" spc="-5">
                          <a:latin typeface="Calibri"/>
                          <a:cs typeface="Calibri"/>
                        </a:rPr>
                        <a:t>0.05234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4953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2400">
                          <a:latin typeface="Times New Roman"/>
                          <a:cs typeface="Times New Roman"/>
                        </a:rPr>
                        <a:t>0.038%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826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0037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dirty="0" sz="2400">
                          <a:latin typeface="Times New Roman"/>
                          <a:cs typeface="Times New Roman"/>
                        </a:rPr>
                        <a:t>4</a:t>
                      </a:r>
                      <a:r>
                        <a:rPr dirty="0" sz="2400">
                          <a:latin typeface="微软雅黑"/>
                          <a:cs typeface="微软雅黑"/>
                        </a:rPr>
                        <a:t>°</a:t>
                      </a:r>
                      <a:endParaRPr sz="2400">
                        <a:latin typeface="微软雅黑"/>
                        <a:cs typeface="微软雅黑"/>
                      </a:endParaRPr>
                    </a:p>
                  </a:txBody>
                  <a:tcPr marL="0" marR="0" marB="0" marT="5969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dirty="0" sz="2400" spc="-5">
                          <a:latin typeface="Calibri"/>
                          <a:cs typeface="Calibri"/>
                        </a:rPr>
                        <a:t>0.06981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5016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dirty="0" sz="2400" spc="-5">
                          <a:latin typeface="Calibri"/>
                          <a:cs typeface="Calibri"/>
                        </a:rPr>
                        <a:t>0.06976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5016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2400">
                          <a:latin typeface="Times New Roman"/>
                          <a:cs typeface="Times New Roman"/>
                        </a:rPr>
                        <a:t>0.072%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889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003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dirty="0" sz="2400">
                          <a:latin typeface="Times New Roman"/>
                          <a:cs typeface="Times New Roman"/>
                        </a:rPr>
                        <a:t>5</a:t>
                      </a:r>
                      <a:r>
                        <a:rPr dirty="0" sz="2400">
                          <a:latin typeface="微软雅黑"/>
                          <a:cs typeface="微软雅黑"/>
                        </a:rPr>
                        <a:t>°</a:t>
                      </a:r>
                      <a:endParaRPr sz="2400">
                        <a:latin typeface="微软雅黑"/>
                        <a:cs typeface="微软雅黑"/>
                      </a:endParaRPr>
                    </a:p>
                  </a:txBody>
                  <a:tcPr marL="0" marR="0" marB="0" marT="5969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dirty="0" sz="2400" spc="-5">
                          <a:latin typeface="Calibri"/>
                          <a:cs typeface="Calibri"/>
                        </a:rPr>
                        <a:t>0.08727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5016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dirty="0" sz="2400" spc="-5">
                          <a:latin typeface="Calibri"/>
                          <a:cs typeface="Calibri"/>
                        </a:rPr>
                        <a:t>0.08716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5016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2400">
                          <a:latin typeface="Times New Roman"/>
                          <a:cs typeface="Times New Roman"/>
                        </a:rPr>
                        <a:t>0.126%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889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974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64"/>
                        </a:spcBef>
                      </a:pPr>
                      <a:r>
                        <a:rPr dirty="0" sz="2400">
                          <a:latin typeface="Times New Roman"/>
                          <a:cs typeface="Times New Roman"/>
                        </a:rPr>
                        <a:t>6</a:t>
                      </a:r>
                      <a:r>
                        <a:rPr dirty="0" sz="2400">
                          <a:latin typeface="微软雅黑"/>
                          <a:cs typeface="微软雅黑"/>
                        </a:rPr>
                        <a:t>°</a:t>
                      </a:r>
                      <a:endParaRPr sz="2400">
                        <a:latin typeface="微软雅黑"/>
                        <a:cs typeface="微软雅黑"/>
                      </a:endParaRPr>
                    </a:p>
                  </a:txBody>
                  <a:tcPr marL="0" marR="0" marB="0" marT="59054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dirty="0" sz="2400" spc="-5">
                          <a:latin typeface="Calibri"/>
                          <a:cs typeface="Calibri"/>
                        </a:rPr>
                        <a:t>0.10472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4953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dirty="0" sz="2400" spc="-5">
                          <a:latin typeface="Calibri"/>
                          <a:cs typeface="Calibri"/>
                        </a:rPr>
                        <a:t>0.10453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4953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dirty="0" sz="2400" spc="-5">
                          <a:latin typeface="Calibri"/>
                          <a:cs typeface="Calibri"/>
                        </a:rPr>
                        <a:t>0.181%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4953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003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dirty="0" sz="2400">
                          <a:latin typeface="Times New Roman"/>
                          <a:cs typeface="Times New Roman"/>
                        </a:rPr>
                        <a:t>7</a:t>
                      </a:r>
                      <a:r>
                        <a:rPr dirty="0" sz="2400">
                          <a:latin typeface="微软雅黑"/>
                          <a:cs typeface="微软雅黑"/>
                        </a:rPr>
                        <a:t>°</a:t>
                      </a:r>
                      <a:endParaRPr sz="2400">
                        <a:latin typeface="微软雅黑"/>
                        <a:cs typeface="微软雅黑"/>
                      </a:endParaRPr>
                    </a:p>
                  </a:txBody>
                  <a:tcPr marL="0" marR="0" marB="0" marT="5969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dirty="0" sz="2400" spc="-5">
                          <a:latin typeface="Calibri"/>
                          <a:cs typeface="Calibri"/>
                        </a:rPr>
                        <a:t>0.12217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5016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dirty="0" sz="2400" spc="-5">
                          <a:latin typeface="Calibri"/>
                          <a:cs typeface="Calibri"/>
                        </a:rPr>
                        <a:t>012187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5016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dirty="0" sz="2400" spc="-5">
                          <a:latin typeface="Calibri"/>
                          <a:cs typeface="Calibri"/>
                        </a:rPr>
                        <a:t>0.246%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5016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974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64"/>
                        </a:spcBef>
                      </a:pPr>
                      <a:r>
                        <a:rPr dirty="0" sz="2400">
                          <a:latin typeface="Times New Roman"/>
                          <a:cs typeface="Times New Roman"/>
                        </a:rPr>
                        <a:t>8</a:t>
                      </a:r>
                      <a:r>
                        <a:rPr dirty="0" sz="2400">
                          <a:latin typeface="微软雅黑"/>
                          <a:cs typeface="微软雅黑"/>
                        </a:rPr>
                        <a:t>°</a:t>
                      </a:r>
                      <a:endParaRPr sz="2400">
                        <a:latin typeface="微软雅黑"/>
                        <a:cs typeface="微软雅黑"/>
                      </a:endParaRPr>
                    </a:p>
                  </a:txBody>
                  <a:tcPr marL="0" marR="0" marB="0" marT="59054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dirty="0" sz="2400" spc="-5">
                          <a:latin typeface="Calibri"/>
                          <a:cs typeface="Calibri"/>
                        </a:rPr>
                        <a:t>0.13963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4953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dirty="0" sz="2400" spc="-5">
                          <a:latin typeface="Calibri"/>
                          <a:cs typeface="Calibri"/>
                        </a:rPr>
                        <a:t>0.13917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4953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dirty="0" sz="2400" spc="-5">
                          <a:latin typeface="Calibri"/>
                          <a:cs typeface="Calibri"/>
                        </a:rPr>
                        <a:t>0.329%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4953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003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dirty="0" sz="2400">
                          <a:latin typeface="Times New Roman"/>
                          <a:cs typeface="Times New Roman"/>
                        </a:rPr>
                        <a:t>9</a:t>
                      </a:r>
                      <a:r>
                        <a:rPr dirty="0" sz="2400">
                          <a:latin typeface="微软雅黑"/>
                          <a:cs typeface="微软雅黑"/>
                        </a:rPr>
                        <a:t>°</a:t>
                      </a:r>
                      <a:endParaRPr sz="2400">
                        <a:latin typeface="微软雅黑"/>
                        <a:cs typeface="微软雅黑"/>
                      </a:endParaRPr>
                    </a:p>
                  </a:txBody>
                  <a:tcPr marL="0" marR="0" marB="0" marT="5969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dirty="0" sz="2400" spc="-5">
                          <a:latin typeface="Calibri"/>
                          <a:cs typeface="Calibri"/>
                        </a:rPr>
                        <a:t>0.15708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5016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dirty="0" sz="2400" spc="-5">
                          <a:latin typeface="Calibri"/>
                          <a:cs typeface="Calibri"/>
                        </a:rPr>
                        <a:t>0.15643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5016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dirty="0" sz="2400" spc="-5">
                          <a:latin typeface="Calibri"/>
                          <a:cs typeface="Calibri"/>
                        </a:rPr>
                        <a:t>0.414%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5016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003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dirty="0" sz="2400">
                          <a:latin typeface="Times New Roman"/>
                          <a:cs typeface="Times New Roman"/>
                        </a:rPr>
                        <a:t>10</a:t>
                      </a:r>
                      <a:r>
                        <a:rPr dirty="0" sz="2400">
                          <a:latin typeface="微软雅黑"/>
                          <a:cs typeface="微软雅黑"/>
                        </a:rPr>
                        <a:t>°</a:t>
                      </a:r>
                      <a:endParaRPr sz="2400">
                        <a:latin typeface="微软雅黑"/>
                        <a:cs typeface="微软雅黑"/>
                      </a:endParaRPr>
                    </a:p>
                  </a:txBody>
                  <a:tcPr marL="0" marR="0" marB="0" marT="5969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dirty="0" sz="2400" spc="-5">
                          <a:latin typeface="Calibri"/>
                          <a:cs typeface="Calibri"/>
                        </a:rPr>
                        <a:t>0.17453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5016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dirty="0" sz="2400" spc="-5">
                          <a:latin typeface="Calibri"/>
                          <a:cs typeface="Calibri"/>
                        </a:rPr>
                        <a:t>0.17365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5016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dirty="0" sz="2400" spc="-5">
                          <a:latin typeface="Calibri"/>
                          <a:cs typeface="Calibri"/>
                        </a:rPr>
                        <a:t>0.504%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5016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11152631" y="5876544"/>
            <a:ext cx="1039494" cy="981710"/>
          </a:xfrm>
          <a:custGeom>
            <a:avLst/>
            <a:gdLst/>
            <a:ahLst/>
            <a:cxnLst/>
            <a:rect l="l" t="t" r="r" b="b"/>
            <a:pathLst>
              <a:path w="1039495" h="981709">
                <a:moveTo>
                  <a:pt x="1039368" y="981455"/>
                </a:moveTo>
                <a:lnTo>
                  <a:pt x="0" y="981455"/>
                </a:lnTo>
                <a:lnTo>
                  <a:pt x="0" y="0"/>
                </a:lnTo>
                <a:lnTo>
                  <a:pt x="1039368" y="0"/>
                </a:lnTo>
                <a:lnTo>
                  <a:pt x="1039368" y="123443"/>
                </a:lnTo>
                <a:lnTo>
                  <a:pt x="519684" y="123443"/>
                </a:lnTo>
                <a:lnTo>
                  <a:pt x="150875" y="490727"/>
                </a:lnTo>
                <a:lnTo>
                  <a:pt x="243840" y="490727"/>
                </a:lnTo>
                <a:lnTo>
                  <a:pt x="243840" y="859535"/>
                </a:lnTo>
                <a:lnTo>
                  <a:pt x="1039368" y="859535"/>
                </a:lnTo>
                <a:lnTo>
                  <a:pt x="1039368" y="981455"/>
                </a:lnTo>
                <a:close/>
              </a:path>
              <a:path w="1039495" h="981709">
                <a:moveTo>
                  <a:pt x="656844" y="260603"/>
                </a:moveTo>
                <a:lnTo>
                  <a:pt x="519684" y="123443"/>
                </a:lnTo>
                <a:lnTo>
                  <a:pt x="1039368" y="123443"/>
                </a:lnTo>
                <a:lnTo>
                  <a:pt x="1039368" y="169163"/>
                </a:lnTo>
                <a:lnTo>
                  <a:pt x="656844" y="169163"/>
                </a:lnTo>
                <a:lnTo>
                  <a:pt x="656844" y="260603"/>
                </a:lnTo>
                <a:close/>
              </a:path>
              <a:path w="1039495" h="981709">
                <a:moveTo>
                  <a:pt x="1039368" y="859535"/>
                </a:moveTo>
                <a:lnTo>
                  <a:pt x="795527" y="859535"/>
                </a:lnTo>
                <a:lnTo>
                  <a:pt x="795527" y="490727"/>
                </a:lnTo>
                <a:lnTo>
                  <a:pt x="886968" y="490727"/>
                </a:lnTo>
                <a:lnTo>
                  <a:pt x="749808" y="353567"/>
                </a:lnTo>
                <a:lnTo>
                  <a:pt x="749808" y="169163"/>
                </a:lnTo>
                <a:lnTo>
                  <a:pt x="1039368" y="169163"/>
                </a:lnTo>
                <a:lnTo>
                  <a:pt x="1039368" y="859535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1393423" y="6042659"/>
            <a:ext cx="557783" cy="6964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1300459" y="5996940"/>
            <a:ext cx="742188" cy="7421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1288865" y="5990577"/>
            <a:ext cx="767080" cy="751205"/>
          </a:xfrm>
          <a:custGeom>
            <a:avLst/>
            <a:gdLst/>
            <a:ahLst/>
            <a:cxnLst/>
            <a:rect l="l" t="t" r="r" b="b"/>
            <a:pathLst>
              <a:path w="767079" h="751204">
                <a:moveTo>
                  <a:pt x="100952" y="383235"/>
                </a:moveTo>
                <a:lnTo>
                  <a:pt x="0" y="383235"/>
                </a:lnTo>
                <a:lnTo>
                  <a:pt x="383222" y="0"/>
                </a:lnTo>
                <a:lnTo>
                  <a:pt x="396697" y="13474"/>
                </a:lnTo>
                <a:lnTo>
                  <a:pt x="378739" y="13474"/>
                </a:lnTo>
                <a:lnTo>
                  <a:pt x="383228" y="17964"/>
                </a:lnTo>
                <a:lnTo>
                  <a:pt x="30657" y="370535"/>
                </a:lnTo>
                <a:lnTo>
                  <a:pt x="15328" y="370535"/>
                </a:lnTo>
                <a:lnTo>
                  <a:pt x="19812" y="381380"/>
                </a:lnTo>
                <a:lnTo>
                  <a:pt x="100952" y="381380"/>
                </a:lnTo>
                <a:lnTo>
                  <a:pt x="100952" y="383235"/>
                </a:lnTo>
                <a:close/>
              </a:path>
              <a:path w="767079" h="751204">
                <a:moveTo>
                  <a:pt x="383228" y="17964"/>
                </a:moveTo>
                <a:lnTo>
                  <a:pt x="378739" y="13474"/>
                </a:lnTo>
                <a:lnTo>
                  <a:pt x="387718" y="13474"/>
                </a:lnTo>
                <a:lnTo>
                  <a:pt x="383228" y="17964"/>
                </a:lnTo>
                <a:close/>
              </a:path>
              <a:path w="767079" h="751204">
                <a:moveTo>
                  <a:pt x="516699" y="151434"/>
                </a:moveTo>
                <a:lnTo>
                  <a:pt x="383228" y="17964"/>
                </a:lnTo>
                <a:lnTo>
                  <a:pt x="387718" y="13474"/>
                </a:lnTo>
                <a:lnTo>
                  <a:pt x="396697" y="13474"/>
                </a:lnTo>
                <a:lnTo>
                  <a:pt x="514845" y="131622"/>
                </a:lnTo>
                <a:lnTo>
                  <a:pt x="514845" y="146951"/>
                </a:lnTo>
                <a:lnTo>
                  <a:pt x="521182" y="146951"/>
                </a:lnTo>
                <a:lnTo>
                  <a:pt x="516699" y="151434"/>
                </a:lnTo>
                <a:close/>
              </a:path>
              <a:path w="767079" h="751204">
                <a:moveTo>
                  <a:pt x="527545" y="144322"/>
                </a:moveTo>
                <a:lnTo>
                  <a:pt x="514845" y="131622"/>
                </a:lnTo>
                <a:lnTo>
                  <a:pt x="514845" y="48615"/>
                </a:lnTo>
                <a:lnTo>
                  <a:pt x="619518" y="48615"/>
                </a:lnTo>
                <a:lnTo>
                  <a:pt x="619518" y="54965"/>
                </a:lnTo>
                <a:lnTo>
                  <a:pt x="527545" y="54965"/>
                </a:lnTo>
                <a:lnTo>
                  <a:pt x="521195" y="61315"/>
                </a:lnTo>
                <a:lnTo>
                  <a:pt x="527545" y="61315"/>
                </a:lnTo>
                <a:lnTo>
                  <a:pt x="527545" y="144322"/>
                </a:lnTo>
                <a:close/>
              </a:path>
              <a:path w="767079" h="751204">
                <a:moveTo>
                  <a:pt x="527545" y="61315"/>
                </a:moveTo>
                <a:lnTo>
                  <a:pt x="521195" y="61315"/>
                </a:lnTo>
                <a:lnTo>
                  <a:pt x="527545" y="54965"/>
                </a:lnTo>
                <a:lnTo>
                  <a:pt x="527545" y="61315"/>
                </a:lnTo>
                <a:close/>
              </a:path>
              <a:path w="767079" h="751204">
                <a:moveTo>
                  <a:pt x="606818" y="61315"/>
                </a:moveTo>
                <a:lnTo>
                  <a:pt x="527545" y="61315"/>
                </a:lnTo>
                <a:lnTo>
                  <a:pt x="527545" y="54965"/>
                </a:lnTo>
                <a:lnTo>
                  <a:pt x="606818" y="54965"/>
                </a:lnTo>
                <a:lnTo>
                  <a:pt x="606818" y="61315"/>
                </a:lnTo>
                <a:close/>
              </a:path>
              <a:path w="767079" h="751204">
                <a:moveTo>
                  <a:pt x="619518" y="236283"/>
                </a:moveTo>
                <a:lnTo>
                  <a:pt x="606818" y="223584"/>
                </a:lnTo>
                <a:lnTo>
                  <a:pt x="606818" y="54965"/>
                </a:lnTo>
                <a:lnTo>
                  <a:pt x="613168" y="61315"/>
                </a:lnTo>
                <a:lnTo>
                  <a:pt x="619518" y="61315"/>
                </a:lnTo>
                <a:lnTo>
                  <a:pt x="619518" y="236283"/>
                </a:lnTo>
                <a:close/>
              </a:path>
              <a:path w="767079" h="751204">
                <a:moveTo>
                  <a:pt x="619518" y="61315"/>
                </a:moveTo>
                <a:lnTo>
                  <a:pt x="613168" y="61315"/>
                </a:lnTo>
                <a:lnTo>
                  <a:pt x="606818" y="54965"/>
                </a:lnTo>
                <a:lnTo>
                  <a:pt x="619518" y="54965"/>
                </a:lnTo>
                <a:lnTo>
                  <a:pt x="619518" y="61315"/>
                </a:lnTo>
                <a:close/>
              </a:path>
              <a:path w="767079" h="751204">
                <a:moveTo>
                  <a:pt x="514845" y="146951"/>
                </a:moveTo>
                <a:lnTo>
                  <a:pt x="514845" y="131622"/>
                </a:lnTo>
                <a:lnTo>
                  <a:pt x="525678" y="142455"/>
                </a:lnTo>
                <a:lnTo>
                  <a:pt x="514845" y="146951"/>
                </a:lnTo>
                <a:close/>
              </a:path>
              <a:path w="767079" h="751204">
                <a:moveTo>
                  <a:pt x="521182" y="146951"/>
                </a:moveTo>
                <a:lnTo>
                  <a:pt x="514845" y="146951"/>
                </a:lnTo>
                <a:lnTo>
                  <a:pt x="525678" y="142455"/>
                </a:lnTo>
                <a:lnTo>
                  <a:pt x="521182" y="146951"/>
                </a:lnTo>
                <a:close/>
              </a:path>
              <a:path w="767079" h="751204">
                <a:moveTo>
                  <a:pt x="527545" y="162280"/>
                </a:moveTo>
                <a:lnTo>
                  <a:pt x="516699" y="151434"/>
                </a:lnTo>
                <a:lnTo>
                  <a:pt x="525678" y="142455"/>
                </a:lnTo>
                <a:lnTo>
                  <a:pt x="527545" y="144322"/>
                </a:lnTo>
                <a:lnTo>
                  <a:pt x="527545" y="162280"/>
                </a:lnTo>
                <a:close/>
              </a:path>
              <a:path w="767079" h="751204">
                <a:moveTo>
                  <a:pt x="606818" y="241553"/>
                </a:moveTo>
                <a:lnTo>
                  <a:pt x="527545" y="162280"/>
                </a:lnTo>
                <a:lnTo>
                  <a:pt x="527545" y="144322"/>
                </a:lnTo>
                <a:lnTo>
                  <a:pt x="606818" y="223584"/>
                </a:lnTo>
                <a:lnTo>
                  <a:pt x="606818" y="241553"/>
                </a:lnTo>
                <a:close/>
              </a:path>
              <a:path w="767079" h="751204">
                <a:moveTo>
                  <a:pt x="608672" y="243408"/>
                </a:moveTo>
                <a:lnTo>
                  <a:pt x="606818" y="241553"/>
                </a:lnTo>
                <a:lnTo>
                  <a:pt x="606818" y="223584"/>
                </a:lnTo>
                <a:lnTo>
                  <a:pt x="617664" y="234429"/>
                </a:lnTo>
                <a:lnTo>
                  <a:pt x="608672" y="243408"/>
                </a:lnTo>
                <a:close/>
              </a:path>
              <a:path w="767079" h="751204">
                <a:moveTo>
                  <a:pt x="746645" y="381380"/>
                </a:moveTo>
                <a:lnTo>
                  <a:pt x="608672" y="243408"/>
                </a:lnTo>
                <a:lnTo>
                  <a:pt x="617664" y="234429"/>
                </a:lnTo>
                <a:lnTo>
                  <a:pt x="619518" y="238925"/>
                </a:lnTo>
                <a:lnTo>
                  <a:pt x="622159" y="238925"/>
                </a:lnTo>
                <a:lnTo>
                  <a:pt x="753758" y="370535"/>
                </a:lnTo>
                <a:lnTo>
                  <a:pt x="751128" y="370535"/>
                </a:lnTo>
                <a:lnTo>
                  <a:pt x="746645" y="381380"/>
                </a:lnTo>
                <a:close/>
              </a:path>
              <a:path w="767079" h="751204">
                <a:moveTo>
                  <a:pt x="619518" y="238925"/>
                </a:moveTo>
                <a:lnTo>
                  <a:pt x="617664" y="234429"/>
                </a:lnTo>
                <a:lnTo>
                  <a:pt x="619518" y="236283"/>
                </a:lnTo>
                <a:lnTo>
                  <a:pt x="619518" y="238925"/>
                </a:lnTo>
                <a:close/>
              </a:path>
              <a:path w="767079" h="751204">
                <a:moveTo>
                  <a:pt x="622159" y="238925"/>
                </a:moveTo>
                <a:lnTo>
                  <a:pt x="619518" y="238925"/>
                </a:lnTo>
                <a:lnTo>
                  <a:pt x="619518" y="236283"/>
                </a:lnTo>
                <a:lnTo>
                  <a:pt x="622159" y="238925"/>
                </a:lnTo>
                <a:close/>
              </a:path>
              <a:path w="767079" h="751204">
                <a:moveTo>
                  <a:pt x="19812" y="381380"/>
                </a:moveTo>
                <a:lnTo>
                  <a:pt x="15328" y="370535"/>
                </a:lnTo>
                <a:lnTo>
                  <a:pt x="30657" y="370535"/>
                </a:lnTo>
                <a:lnTo>
                  <a:pt x="19812" y="381380"/>
                </a:lnTo>
                <a:close/>
              </a:path>
              <a:path w="767079" h="751204">
                <a:moveTo>
                  <a:pt x="100952" y="381380"/>
                </a:moveTo>
                <a:lnTo>
                  <a:pt x="19812" y="381380"/>
                </a:lnTo>
                <a:lnTo>
                  <a:pt x="30657" y="370535"/>
                </a:lnTo>
                <a:lnTo>
                  <a:pt x="107302" y="370535"/>
                </a:lnTo>
                <a:lnTo>
                  <a:pt x="107302" y="376885"/>
                </a:lnTo>
                <a:lnTo>
                  <a:pt x="100952" y="376885"/>
                </a:lnTo>
                <a:lnTo>
                  <a:pt x="100952" y="381380"/>
                </a:lnTo>
                <a:close/>
              </a:path>
              <a:path w="767079" h="751204">
                <a:moveTo>
                  <a:pt x="113652" y="383235"/>
                </a:moveTo>
                <a:lnTo>
                  <a:pt x="107302" y="383235"/>
                </a:lnTo>
                <a:lnTo>
                  <a:pt x="107302" y="370535"/>
                </a:lnTo>
                <a:lnTo>
                  <a:pt x="113652" y="370535"/>
                </a:lnTo>
                <a:lnTo>
                  <a:pt x="113652" y="383235"/>
                </a:lnTo>
                <a:close/>
              </a:path>
              <a:path w="767079" h="751204">
                <a:moveTo>
                  <a:pt x="652805" y="383235"/>
                </a:moveTo>
                <a:lnTo>
                  <a:pt x="113652" y="383235"/>
                </a:lnTo>
                <a:lnTo>
                  <a:pt x="113652" y="370535"/>
                </a:lnTo>
                <a:lnTo>
                  <a:pt x="652805" y="370535"/>
                </a:lnTo>
                <a:lnTo>
                  <a:pt x="652805" y="383235"/>
                </a:lnTo>
                <a:close/>
              </a:path>
              <a:path w="767079" h="751204">
                <a:moveTo>
                  <a:pt x="652805" y="744791"/>
                </a:moveTo>
                <a:lnTo>
                  <a:pt x="652805" y="370535"/>
                </a:lnTo>
                <a:lnTo>
                  <a:pt x="659155" y="370535"/>
                </a:lnTo>
                <a:lnTo>
                  <a:pt x="659155" y="383235"/>
                </a:lnTo>
                <a:lnTo>
                  <a:pt x="665505" y="383235"/>
                </a:lnTo>
                <a:lnTo>
                  <a:pt x="665505" y="738441"/>
                </a:lnTo>
                <a:lnTo>
                  <a:pt x="659155" y="738441"/>
                </a:lnTo>
                <a:lnTo>
                  <a:pt x="652805" y="744791"/>
                </a:lnTo>
                <a:close/>
              </a:path>
              <a:path w="767079" h="751204">
                <a:moveTo>
                  <a:pt x="659155" y="383235"/>
                </a:moveTo>
                <a:lnTo>
                  <a:pt x="659155" y="370535"/>
                </a:lnTo>
                <a:lnTo>
                  <a:pt x="735799" y="370535"/>
                </a:lnTo>
                <a:lnTo>
                  <a:pt x="742149" y="376885"/>
                </a:lnTo>
                <a:lnTo>
                  <a:pt x="665505" y="376885"/>
                </a:lnTo>
                <a:lnTo>
                  <a:pt x="659155" y="383235"/>
                </a:lnTo>
                <a:close/>
              </a:path>
              <a:path w="767079" h="751204">
                <a:moveTo>
                  <a:pt x="764603" y="381380"/>
                </a:moveTo>
                <a:lnTo>
                  <a:pt x="746645" y="381380"/>
                </a:lnTo>
                <a:lnTo>
                  <a:pt x="751128" y="370535"/>
                </a:lnTo>
                <a:lnTo>
                  <a:pt x="753758" y="370535"/>
                </a:lnTo>
                <a:lnTo>
                  <a:pt x="764603" y="381380"/>
                </a:lnTo>
                <a:close/>
              </a:path>
              <a:path w="767079" h="751204">
                <a:moveTo>
                  <a:pt x="665505" y="751141"/>
                </a:moveTo>
                <a:lnTo>
                  <a:pt x="100952" y="751141"/>
                </a:lnTo>
                <a:lnTo>
                  <a:pt x="100952" y="376885"/>
                </a:lnTo>
                <a:lnTo>
                  <a:pt x="107302" y="383235"/>
                </a:lnTo>
                <a:lnTo>
                  <a:pt x="113652" y="383235"/>
                </a:lnTo>
                <a:lnTo>
                  <a:pt x="113652" y="738441"/>
                </a:lnTo>
                <a:lnTo>
                  <a:pt x="107302" y="738441"/>
                </a:lnTo>
                <a:lnTo>
                  <a:pt x="113652" y="744791"/>
                </a:lnTo>
                <a:lnTo>
                  <a:pt x="665505" y="744791"/>
                </a:lnTo>
                <a:lnTo>
                  <a:pt x="665505" y="751141"/>
                </a:lnTo>
                <a:close/>
              </a:path>
              <a:path w="767079" h="751204">
                <a:moveTo>
                  <a:pt x="107302" y="383235"/>
                </a:moveTo>
                <a:lnTo>
                  <a:pt x="100952" y="376885"/>
                </a:lnTo>
                <a:lnTo>
                  <a:pt x="107302" y="376885"/>
                </a:lnTo>
                <a:lnTo>
                  <a:pt x="107302" y="383235"/>
                </a:lnTo>
                <a:close/>
              </a:path>
              <a:path w="767079" h="751204">
                <a:moveTo>
                  <a:pt x="665505" y="383235"/>
                </a:moveTo>
                <a:lnTo>
                  <a:pt x="659155" y="383235"/>
                </a:lnTo>
                <a:lnTo>
                  <a:pt x="665505" y="376885"/>
                </a:lnTo>
                <a:lnTo>
                  <a:pt x="665505" y="383235"/>
                </a:lnTo>
                <a:close/>
              </a:path>
              <a:path w="767079" h="751204">
                <a:moveTo>
                  <a:pt x="766457" y="383235"/>
                </a:moveTo>
                <a:lnTo>
                  <a:pt x="665505" y="383235"/>
                </a:lnTo>
                <a:lnTo>
                  <a:pt x="665505" y="376885"/>
                </a:lnTo>
                <a:lnTo>
                  <a:pt x="742149" y="376885"/>
                </a:lnTo>
                <a:lnTo>
                  <a:pt x="746645" y="381380"/>
                </a:lnTo>
                <a:lnTo>
                  <a:pt x="764603" y="381380"/>
                </a:lnTo>
                <a:lnTo>
                  <a:pt x="766457" y="383235"/>
                </a:lnTo>
                <a:close/>
              </a:path>
              <a:path w="767079" h="751204">
                <a:moveTo>
                  <a:pt x="343585" y="744791"/>
                </a:moveTo>
                <a:lnTo>
                  <a:pt x="330885" y="744791"/>
                </a:lnTo>
                <a:lnTo>
                  <a:pt x="330885" y="554482"/>
                </a:lnTo>
                <a:lnTo>
                  <a:pt x="435571" y="554482"/>
                </a:lnTo>
                <a:lnTo>
                  <a:pt x="435571" y="560832"/>
                </a:lnTo>
                <a:lnTo>
                  <a:pt x="343585" y="560832"/>
                </a:lnTo>
                <a:lnTo>
                  <a:pt x="337235" y="567182"/>
                </a:lnTo>
                <a:lnTo>
                  <a:pt x="343585" y="567182"/>
                </a:lnTo>
                <a:lnTo>
                  <a:pt x="343585" y="744791"/>
                </a:lnTo>
                <a:close/>
              </a:path>
              <a:path w="767079" h="751204">
                <a:moveTo>
                  <a:pt x="343585" y="567182"/>
                </a:moveTo>
                <a:lnTo>
                  <a:pt x="337235" y="567182"/>
                </a:lnTo>
                <a:lnTo>
                  <a:pt x="343585" y="560832"/>
                </a:lnTo>
                <a:lnTo>
                  <a:pt x="343585" y="567182"/>
                </a:lnTo>
                <a:close/>
              </a:path>
              <a:path w="767079" h="751204">
                <a:moveTo>
                  <a:pt x="422871" y="567182"/>
                </a:moveTo>
                <a:lnTo>
                  <a:pt x="343585" y="567182"/>
                </a:lnTo>
                <a:lnTo>
                  <a:pt x="343585" y="560832"/>
                </a:lnTo>
                <a:lnTo>
                  <a:pt x="422871" y="560832"/>
                </a:lnTo>
                <a:lnTo>
                  <a:pt x="422871" y="567182"/>
                </a:lnTo>
                <a:close/>
              </a:path>
              <a:path w="767079" h="751204">
                <a:moveTo>
                  <a:pt x="435571" y="744791"/>
                </a:moveTo>
                <a:lnTo>
                  <a:pt x="422871" y="744791"/>
                </a:lnTo>
                <a:lnTo>
                  <a:pt x="422871" y="560832"/>
                </a:lnTo>
                <a:lnTo>
                  <a:pt x="429221" y="567182"/>
                </a:lnTo>
                <a:lnTo>
                  <a:pt x="435571" y="567182"/>
                </a:lnTo>
                <a:lnTo>
                  <a:pt x="435571" y="744791"/>
                </a:lnTo>
                <a:close/>
              </a:path>
              <a:path w="767079" h="751204">
                <a:moveTo>
                  <a:pt x="435571" y="567182"/>
                </a:moveTo>
                <a:lnTo>
                  <a:pt x="429221" y="567182"/>
                </a:lnTo>
                <a:lnTo>
                  <a:pt x="422871" y="560832"/>
                </a:lnTo>
                <a:lnTo>
                  <a:pt x="435571" y="560832"/>
                </a:lnTo>
                <a:lnTo>
                  <a:pt x="435571" y="567182"/>
                </a:lnTo>
                <a:close/>
              </a:path>
              <a:path w="767079" h="751204">
                <a:moveTo>
                  <a:pt x="113652" y="744791"/>
                </a:moveTo>
                <a:lnTo>
                  <a:pt x="107302" y="738441"/>
                </a:lnTo>
                <a:lnTo>
                  <a:pt x="113652" y="738441"/>
                </a:lnTo>
                <a:lnTo>
                  <a:pt x="113652" y="744791"/>
                </a:lnTo>
                <a:close/>
              </a:path>
              <a:path w="767079" h="751204">
                <a:moveTo>
                  <a:pt x="330885" y="744791"/>
                </a:moveTo>
                <a:lnTo>
                  <a:pt x="113652" y="744791"/>
                </a:lnTo>
                <a:lnTo>
                  <a:pt x="113652" y="738441"/>
                </a:lnTo>
                <a:lnTo>
                  <a:pt x="330885" y="738441"/>
                </a:lnTo>
                <a:lnTo>
                  <a:pt x="330885" y="744791"/>
                </a:lnTo>
                <a:close/>
              </a:path>
              <a:path w="767079" h="751204">
                <a:moveTo>
                  <a:pt x="422871" y="744791"/>
                </a:moveTo>
                <a:lnTo>
                  <a:pt x="343585" y="744791"/>
                </a:lnTo>
                <a:lnTo>
                  <a:pt x="343585" y="738441"/>
                </a:lnTo>
                <a:lnTo>
                  <a:pt x="422871" y="738441"/>
                </a:lnTo>
                <a:lnTo>
                  <a:pt x="422871" y="744791"/>
                </a:lnTo>
                <a:close/>
              </a:path>
              <a:path w="767079" h="751204">
                <a:moveTo>
                  <a:pt x="652805" y="744791"/>
                </a:moveTo>
                <a:lnTo>
                  <a:pt x="435571" y="744791"/>
                </a:lnTo>
                <a:lnTo>
                  <a:pt x="435571" y="738441"/>
                </a:lnTo>
                <a:lnTo>
                  <a:pt x="652805" y="738441"/>
                </a:lnTo>
                <a:lnTo>
                  <a:pt x="652805" y="744791"/>
                </a:lnTo>
                <a:close/>
              </a:path>
              <a:path w="767079" h="751204">
                <a:moveTo>
                  <a:pt x="665505" y="744791"/>
                </a:moveTo>
                <a:lnTo>
                  <a:pt x="652805" y="744791"/>
                </a:lnTo>
                <a:lnTo>
                  <a:pt x="659155" y="738441"/>
                </a:lnTo>
                <a:lnTo>
                  <a:pt x="665505" y="738441"/>
                </a:lnTo>
                <a:lnTo>
                  <a:pt x="665505" y="744791"/>
                </a:lnTo>
                <a:close/>
              </a:path>
            </a:pathLst>
          </a:custGeom>
          <a:solidFill>
            <a:srgbClr val="4170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1145837" y="5870575"/>
            <a:ext cx="1046480" cy="987425"/>
          </a:xfrm>
          <a:custGeom>
            <a:avLst/>
            <a:gdLst/>
            <a:ahLst/>
            <a:cxnLst/>
            <a:rect l="l" t="t" r="r" b="b"/>
            <a:pathLst>
              <a:path w="1046479" h="987425">
                <a:moveTo>
                  <a:pt x="12700" y="987425"/>
                </a:moveTo>
                <a:lnTo>
                  <a:pt x="0" y="987425"/>
                </a:lnTo>
                <a:lnTo>
                  <a:pt x="0" y="0"/>
                </a:lnTo>
                <a:lnTo>
                  <a:pt x="1046162" y="0"/>
                </a:lnTo>
                <a:lnTo>
                  <a:pt x="1046162" y="6350"/>
                </a:lnTo>
                <a:lnTo>
                  <a:pt x="12700" y="6350"/>
                </a:lnTo>
                <a:lnTo>
                  <a:pt x="6350" y="12700"/>
                </a:lnTo>
                <a:lnTo>
                  <a:pt x="12700" y="12700"/>
                </a:lnTo>
                <a:lnTo>
                  <a:pt x="12700" y="981075"/>
                </a:lnTo>
                <a:lnTo>
                  <a:pt x="6350" y="981075"/>
                </a:lnTo>
                <a:lnTo>
                  <a:pt x="12700" y="987425"/>
                </a:lnTo>
                <a:close/>
              </a:path>
              <a:path w="1046479" h="987425">
                <a:moveTo>
                  <a:pt x="12700" y="12700"/>
                </a:moveTo>
                <a:lnTo>
                  <a:pt x="6350" y="12700"/>
                </a:lnTo>
                <a:lnTo>
                  <a:pt x="12700" y="6350"/>
                </a:lnTo>
                <a:lnTo>
                  <a:pt x="12700" y="12700"/>
                </a:lnTo>
                <a:close/>
              </a:path>
              <a:path w="1046479" h="987425">
                <a:moveTo>
                  <a:pt x="1039812" y="12700"/>
                </a:moveTo>
                <a:lnTo>
                  <a:pt x="12700" y="12700"/>
                </a:lnTo>
                <a:lnTo>
                  <a:pt x="12700" y="6350"/>
                </a:lnTo>
                <a:lnTo>
                  <a:pt x="1039812" y="6350"/>
                </a:lnTo>
                <a:lnTo>
                  <a:pt x="1039812" y="12700"/>
                </a:lnTo>
                <a:close/>
              </a:path>
              <a:path w="1046479" h="987425">
                <a:moveTo>
                  <a:pt x="1039812" y="987425"/>
                </a:moveTo>
                <a:lnTo>
                  <a:pt x="1039812" y="6350"/>
                </a:lnTo>
                <a:lnTo>
                  <a:pt x="1046162" y="12700"/>
                </a:lnTo>
                <a:lnTo>
                  <a:pt x="1046162" y="981075"/>
                </a:lnTo>
                <a:lnTo>
                  <a:pt x="1039812" y="987425"/>
                </a:lnTo>
                <a:close/>
              </a:path>
              <a:path w="1046479" h="987425">
                <a:moveTo>
                  <a:pt x="1046162" y="12700"/>
                </a:moveTo>
                <a:lnTo>
                  <a:pt x="1039812" y="6350"/>
                </a:lnTo>
                <a:lnTo>
                  <a:pt x="1046162" y="6350"/>
                </a:lnTo>
                <a:lnTo>
                  <a:pt x="1046162" y="12700"/>
                </a:lnTo>
                <a:close/>
              </a:path>
              <a:path w="1046479" h="987425">
                <a:moveTo>
                  <a:pt x="12700" y="987425"/>
                </a:moveTo>
                <a:lnTo>
                  <a:pt x="6350" y="981075"/>
                </a:lnTo>
                <a:lnTo>
                  <a:pt x="12700" y="981075"/>
                </a:lnTo>
                <a:lnTo>
                  <a:pt x="12700" y="987425"/>
                </a:lnTo>
                <a:close/>
              </a:path>
              <a:path w="1046479" h="987425">
                <a:moveTo>
                  <a:pt x="1039812" y="987425"/>
                </a:moveTo>
                <a:lnTo>
                  <a:pt x="12700" y="987425"/>
                </a:lnTo>
                <a:lnTo>
                  <a:pt x="12700" y="981075"/>
                </a:lnTo>
                <a:lnTo>
                  <a:pt x="1039812" y="981075"/>
                </a:lnTo>
                <a:lnTo>
                  <a:pt x="1039812" y="987425"/>
                </a:lnTo>
                <a:close/>
              </a:path>
              <a:path w="1046479" h="987425">
                <a:moveTo>
                  <a:pt x="1046162" y="987425"/>
                </a:moveTo>
                <a:lnTo>
                  <a:pt x="1039812" y="987425"/>
                </a:lnTo>
                <a:lnTo>
                  <a:pt x="1046162" y="981075"/>
                </a:lnTo>
                <a:lnTo>
                  <a:pt x="1046162" y="987425"/>
                </a:lnTo>
                <a:close/>
              </a:path>
            </a:pathLst>
          </a:custGeom>
          <a:solidFill>
            <a:srgbClr val="41709C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1840" y="0"/>
            <a:ext cx="2058670" cy="63436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高中物</a:t>
            </a:r>
            <a:r>
              <a:rPr dirty="0" spc="-10"/>
              <a:t>理</a:t>
            </a:r>
          </a:p>
        </p:txBody>
      </p:sp>
      <p:sp>
        <p:nvSpPr>
          <p:cNvPr id="3" name="object 3"/>
          <p:cNvSpPr/>
          <p:nvPr/>
        </p:nvSpPr>
        <p:spPr>
          <a:xfrm>
            <a:off x="9518904" y="1304544"/>
            <a:ext cx="2673096" cy="44805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006340" y="1379219"/>
            <a:ext cx="3777996" cy="30281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50520" y="1331975"/>
            <a:ext cx="3502152" cy="502462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4275988" y="4863960"/>
            <a:ext cx="5140960" cy="1122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543560">
              <a:lnSpc>
                <a:spcPct val="100000"/>
              </a:lnSpc>
              <a:spcBef>
                <a:spcPts val="100"/>
              </a:spcBef>
            </a:pPr>
            <a:r>
              <a:rPr dirty="0" sz="3600" b="1">
                <a:solidFill>
                  <a:srgbClr val="001F5F"/>
                </a:solidFill>
                <a:latin typeface="微软雅黑"/>
                <a:cs typeface="微软雅黑"/>
              </a:rPr>
              <a:t>悬挂物体在竖直面内的 往复运动——摆动。</a:t>
            </a:r>
            <a:endParaRPr sz="36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1840" y="0"/>
            <a:ext cx="2058670" cy="63436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高中物</a:t>
            </a:r>
            <a:r>
              <a:rPr dirty="0" spc="-10"/>
              <a:t>理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3077" y="878468"/>
            <a:ext cx="10388600" cy="5440680"/>
          </a:xfrm>
          <a:prstGeom prst="rect">
            <a:avLst/>
          </a:prstGeom>
        </p:spPr>
        <p:txBody>
          <a:bodyPr wrap="square" lIns="0" tIns="223520" rIns="0" bIns="0" rtlCol="0" vert="horz">
            <a:spAutoFit/>
          </a:bodyPr>
          <a:lstStyle/>
          <a:p>
            <a:pPr algn="ctr" marR="8225790">
              <a:lnSpc>
                <a:spcPct val="100000"/>
              </a:lnSpc>
              <a:spcBef>
                <a:spcPts val="1760"/>
              </a:spcBef>
            </a:pPr>
            <a:r>
              <a:rPr dirty="0" sz="3200" spc="-5">
                <a:latin typeface="微软雅黑"/>
                <a:cs typeface="微软雅黑"/>
              </a:rPr>
              <a:t>一.单摆模</a:t>
            </a:r>
            <a:r>
              <a:rPr dirty="0" sz="3200" spc="5">
                <a:latin typeface="微软雅黑"/>
                <a:cs typeface="微软雅黑"/>
              </a:rPr>
              <a:t>型</a:t>
            </a:r>
            <a:endParaRPr sz="3200">
              <a:latin typeface="微软雅黑"/>
              <a:cs typeface="微软雅黑"/>
            </a:endParaRPr>
          </a:p>
          <a:p>
            <a:pPr marL="317500">
              <a:lnSpc>
                <a:spcPct val="100000"/>
              </a:lnSpc>
              <a:spcBef>
                <a:spcPts val="1245"/>
              </a:spcBef>
            </a:pPr>
            <a:r>
              <a:rPr dirty="0" sz="2400">
                <a:latin typeface="微软雅黑"/>
                <a:cs typeface="微软雅黑"/>
              </a:rPr>
              <a:t>用一根很轻的细线悬挂一个有质量的点，这样的装置叫做单摆。（惠更斯）</a:t>
            </a:r>
            <a:endParaRPr sz="2400">
              <a:latin typeface="微软雅黑"/>
              <a:cs typeface="微软雅黑"/>
            </a:endParaRPr>
          </a:p>
          <a:p>
            <a:pPr marL="407670">
              <a:lnSpc>
                <a:spcPct val="100000"/>
              </a:lnSpc>
              <a:spcBef>
                <a:spcPts val="1320"/>
              </a:spcBef>
            </a:pPr>
            <a:r>
              <a:rPr dirty="0" sz="2400" spc="-5">
                <a:latin typeface="微软雅黑"/>
                <a:cs typeface="微软雅黑"/>
              </a:rPr>
              <a:t>1.</a:t>
            </a:r>
            <a:r>
              <a:rPr dirty="0" sz="2400">
                <a:latin typeface="微软雅黑"/>
                <a:cs typeface="微软雅黑"/>
              </a:rPr>
              <a:t>理想化条件：</a:t>
            </a:r>
            <a:endParaRPr sz="2400">
              <a:latin typeface="微软雅黑"/>
              <a:cs typeface="微软雅黑"/>
            </a:endParaRPr>
          </a:p>
          <a:p>
            <a:pPr marL="1196340" indent="-78867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95833"/>
              <a:buFont typeface="΢"/>
              <a:buAutoNum type="arabicPlain"/>
              <a:tabLst>
                <a:tab pos="1196340" algn="l"/>
              </a:tabLst>
            </a:pPr>
            <a:r>
              <a:rPr dirty="0" sz="2400" b="1">
                <a:solidFill>
                  <a:srgbClr val="001F5F"/>
                </a:solidFill>
                <a:latin typeface="微软雅黑"/>
                <a:cs typeface="微软雅黑"/>
              </a:rPr>
              <a:t>细线的质量和伸缩可忽略</a:t>
            </a:r>
            <a:r>
              <a:rPr dirty="0" sz="2400">
                <a:latin typeface="微软雅黑"/>
                <a:cs typeface="微软雅黑"/>
              </a:rPr>
              <a:t>;</a:t>
            </a:r>
            <a:endParaRPr sz="2400">
              <a:latin typeface="微软雅黑"/>
              <a:cs typeface="微软雅黑"/>
            </a:endParaRPr>
          </a:p>
          <a:p>
            <a:pPr marL="1196340" indent="-78867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95833"/>
              <a:buFont typeface="΢"/>
              <a:buAutoNum type="arabicPlain"/>
              <a:tabLst>
                <a:tab pos="1196340" algn="l"/>
              </a:tabLst>
            </a:pPr>
            <a:r>
              <a:rPr dirty="0" sz="2400" b="1">
                <a:solidFill>
                  <a:srgbClr val="001F5F"/>
                </a:solidFill>
                <a:latin typeface="微软雅黑"/>
                <a:cs typeface="微软雅黑"/>
              </a:rPr>
              <a:t>小球的直径</a:t>
            </a:r>
            <a:r>
              <a:rPr dirty="0" sz="2400">
                <a:latin typeface="微软雅黑"/>
                <a:cs typeface="微软雅黑"/>
              </a:rPr>
              <a:t>远小于细线长，</a:t>
            </a:r>
            <a:r>
              <a:rPr dirty="0" sz="2400" b="1">
                <a:solidFill>
                  <a:srgbClr val="001F5F"/>
                </a:solidFill>
                <a:latin typeface="微软雅黑"/>
                <a:cs typeface="微软雅黑"/>
              </a:rPr>
              <a:t>可忽略</a:t>
            </a:r>
            <a:r>
              <a:rPr dirty="0" sz="2400">
                <a:latin typeface="微软雅黑"/>
                <a:cs typeface="微软雅黑"/>
              </a:rPr>
              <a:t>；</a:t>
            </a:r>
            <a:endParaRPr sz="2400">
              <a:latin typeface="微软雅黑"/>
              <a:cs typeface="微软雅黑"/>
            </a:endParaRPr>
          </a:p>
          <a:p>
            <a:pPr marL="1196340" indent="-78867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95833"/>
              <a:buFont typeface="΢"/>
              <a:buAutoNum type="arabicPlain"/>
              <a:tabLst>
                <a:tab pos="1196340" algn="l"/>
              </a:tabLst>
            </a:pPr>
            <a:r>
              <a:rPr dirty="0" sz="2400" b="1">
                <a:solidFill>
                  <a:srgbClr val="001F5F"/>
                </a:solidFill>
                <a:latin typeface="微软雅黑"/>
                <a:cs typeface="微软雅黑"/>
              </a:rPr>
              <a:t>空气阻力</a:t>
            </a:r>
            <a:r>
              <a:rPr dirty="0" sz="2400">
                <a:latin typeface="微软雅黑"/>
                <a:cs typeface="微软雅黑"/>
              </a:rPr>
              <a:t>远小于小球重力、细线拉力，</a:t>
            </a:r>
            <a:r>
              <a:rPr dirty="0" sz="2400" b="1">
                <a:solidFill>
                  <a:srgbClr val="001F5F"/>
                </a:solidFill>
                <a:latin typeface="微软雅黑"/>
                <a:cs typeface="微软雅黑"/>
              </a:rPr>
              <a:t>可忽略</a:t>
            </a:r>
            <a:r>
              <a:rPr dirty="0" sz="2400">
                <a:latin typeface="微软雅黑"/>
                <a:cs typeface="微软雅黑"/>
              </a:rPr>
              <a:t>。</a:t>
            </a:r>
            <a:endParaRPr sz="2400">
              <a:latin typeface="微软雅黑"/>
              <a:cs typeface="微软雅黑"/>
            </a:endParaRPr>
          </a:p>
          <a:p>
            <a:pPr marL="615950" indent="-252729">
              <a:lnSpc>
                <a:spcPct val="100000"/>
              </a:lnSpc>
              <a:spcBef>
                <a:spcPts val="2530"/>
              </a:spcBef>
              <a:buSzPct val="95833"/>
              <a:buAutoNum type="arabicPeriod" startAt="2"/>
              <a:tabLst>
                <a:tab pos="616585" algn="l"/>
              </a:tabLst>
            </a:pPr>
            <a:r>
              <a:rPr dirty="0" sz="2400">
                <a:latin typeface="微软雅黑"/>
                <a:cs typeface="微软雅黑"/>
              </a:rPr>
              <a:t>特征参量</a:t>
            </a:r>
            <a:endParaRPr sz="2400">
              <a:latin typeface="微软雅黑"/>
              <a:cs typeface="微软雅黑"/>
            </a:endParaRPr>
          </a:p>
          <a:p>
            <a:pPr lvl="1" marL="906780" indent="-228600">
              <a:lnSpc>
                <a:spcPct val="100000"/>
              </a:lnSpc>
              <a:spcBef>
                <a:spcPts val="1320"/>
              </a:spcBef>
              <a:buChar char="*"/>
              <a:tabLst>
                <a:tab pos="907415" algn="l"/>
              </a:tabLst>
            </a:pPr>
            <a:r>
              <a:rPr dirty="0" sz="2400">
                <a:latin typeface="微软雅黑"/>
                <a:cs typeface="微软雅黑"/>
              </a:rPr>
              <a:t>摆球质量</a:t>
            </a:r>
            <a:r>
              <a:rPr dirty="0" sz="2400" b="1" i="1">
                <a:solidFill>
                  <a:srgbClr val="001F5F"/>
                </a:solidFill>
                <a:latin typeface="Times New Roman"/>
                <a:cs typeface="Times New Roman"/>
              </a:rPr>
              <a:t>m</a:t>
            </a:r>
            <a:endParaRPr sz="2400">
              <a:latin typeface="Times New Roman"/>
              <a:cs typeface="Times New Roman"/>
            </a:endParaRPr>
          </a:p>
          <a:p>
            <a:pPr lvl="1" marL="892810" indent="-228600">
              <a:lnSpc>
                <a:spcPct val="100000"/>
              </a:lnSpc>
              <a:spcBef>
                <a:spcPts val="1320"/>
              </a:spcBef>
              <a:buChar char="*"/>
              <a:tabLst>
                <a:tab pos="893444" algn="l"/>
              </a:tabLst>
            </a:pPr>
            <a:r>
              <a:rPr dirty="0" sz="2400">
                <a:latin typeface="微软雅黑"/>
                <a:cs typeface="微软雅黑"/>
              </a:rPr>
              <a:t>摆长</a:t>
            </a:r>
            <a:r>
              <a:rPr dirty="0" sz="2400" spc="-5" b="1" i="1">
                <a:solidFill>
                  <a:srgbClr val="001F5F"/>
                </a:solidFill>
                <a:latin typeface="Times New Roman"/>
                <a:cs typeface="Times New Roman"/>
              </a:rPr>
              <a:t>l</a:t>
            </a:r>
            <a:r>
              <a:rPr dirty="0" sz="2400" spc="-5">
                <a:latin typeface="微软雅黑"/>
                <a:cs typeface="微软雅黑"/>
              </a:rPr>
              <a:t>——</a:t>
            </a:r>
            <a:r>
              <a:rPr dirty="0" sz="2400">
                <a:latin typeface="微软雅黑"/>
                <a:cs typeface="微软雅黑"/>
              </a:rPr>
              <a:t>悬挂点到摆球重心的距离</a:t>
            </a:r>
            <a:endParaRPr sz="2400">
              <a:latin typeface="微软雅黑"/>
              <a:cs typeface="微软雅黑"/>
            </a:endParaRPr>
          </a:p>
          <a:p>
            <a:pPr lvl="1" marL="862330" indent="-228600">
              <a:lnSpc>
                <a:spcPct val="100000"/>
              </a:lnSpc>
              <a:spcBef>
                <a:spcPts val="1320"/>
              </a:spcBef>
              <a:buChar char="*"/>
              <a:tabLst>
                <a:tab pos="862965" algn="l"/>
              </a:tabLst>
            </a:pPr>
            <a:r>
              <a:rPr dirty="0" sz="2400">
                <a:latin typeface="微软雅黑"/>
                <a:cs typeface="微软雅黑"/>
              </a:rPr>
              <a:t>摆角</a:t>
            </a:r>
            <a:r>
              <a:rPr dirty="0" sz="2400" b="1" i="1">
                <a:solidFill>
                  <a:srgbClr val="001F5F"/>
                </a:solidFill>
                <a:latin typeface="Times New Roman"/>
                <a:cs typeface="Times New Roman"/>
              </a:rPr>
              <a:t>θ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135111" y="2231135"/>
            <a:ext cx="2898648" cy="36469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1840" y="0"/>
            <a:ext cx="2058670" cy="63436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高中物</a:t>
            </a:r>
            <a:r>
              <a:rPr dirty="0" spc="-10"/>
              <a:t>理</a:t>
            </a:r>
          </a:p>
        </p:txBody>
      </p:sp>
      <p:sp>
        <p:nvSpPr>
          <p:cNvPr id="3" name="object 3"/>
          <p:cNvSpPr/>
          <p:nvPr/>
        </p:nvSpPr>
        <p:spPr>
          <a:xfrm>
            <a:off x="757427" y="2319527"/>
            <a:ext cx="3587496" cy="28834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480047" y="4690871"/>
            <a:ext cx="3742944" cy="7650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493077" y="812749"/>
            <a:ext cx="11415395" cy="5015865"/>
          </a:xfrm>
          <a:prstGeom prst="rect">
            <a:avLst/>
          </a:prstGeom>
        </p:spPr>
        <p:txBody>
          <a:bodyPr wrap="square" lIns="0" tIns="2895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80"/>
              </a:spcBef>
            </a:pPr>
            <a:r>
              <a:rPr dirty="0" sz="3200">
                <a:latin typeface="微软雅黑"/>
                <a:cs typeface="微软雅黑"/>
              </a:rPr>
              <a:t>二</a:t>
            </a:r>
            <a:r>
              <a:rPr dirty="0" sz="3200" spc="-5">
                <a:latin typeface="微软雅黑"/>
                <a:cs typeface="微软雅黑"/>
              </a:rPr>
              <a:t>.</a:t>
            </a:r>
            <a:r>
              <a:rPr dirty="0" sz="3200">
                <a:latin typeface="微软雅黑"/>
                <a:cs typeface="微软雅黑"/>
              </a:rPr>
              <a:t>单摆的运</a:t>
            </a:r>
            <a:r>
              <a:rPr dirty="0" sz="3200" spc="5">
                <a:latin typeface="微软雅黑"/>
                <a:cs typeface="微软雅黑"/>
              </a:rPr>
              <a:t>动</a:t>
            </a:r>
            <a:endParaRPr sz="3200">
              <a:latin typeface="微软雅黑"/>
              <a:cs typeface="微软雅黑"/>
            </a:endParaRPr>
          </a:p>
          <a:p>
            <a:pPr marL="290195">
              <a:lnSpc>
                <a:spcPct val="100000"/>
              </a:lnSpc>
              <a:spcBef>
                <a:spcPts val="1630"/>
              </a:spcBef>
            </a:pPr>
            <a:r>
              <a:rPr dirty="0" sz="2400" spc="-5">
                <a:latin typeface="微软雅黑"/>
                <a:cs typeface="微软雅黑"/>
              </a:rPr>
              <a:t>1.</a:t>
            </a:r>
            <a:r>
              <a:rPr dirty="0" sz="2400">
                <a:latin typeface="微软雅黑"/>
                <a:cs typeface="微软雅黑"/>
              </a:rPr>
              <a:t>单摆的运动：机械振动</a:t>
            </a:r>
            <a:endParaRPr sz="2400">
              <a:latin typeface="微软雅黑"/>
              <a:cs typeface="微软雅黑"/>
            </a:endParaRPr>
          </a:p>
          <a:p>
            <a:pPr marL="4214495">
              <a:lnSpc>
                <a:spcPct val="100000"/>
              </a:lnSpc>
              <a:spcBef>
                <a:spcPts val="270"/>
              </a:spcBef>
            </a:pPr>
            <a:r>
              <a:rPr dirty="0" sz="2400" b="1">
                <a:latin typeface="微软雅黑"/>
                <a:cs typeface="微软雅黑"/>
              </a:rPr>
              <a:t>思考：</a:t>
            </a:r>
            <a:r>
              <a:rPr dirty="0" sz="2400">
                <a:latin typeface="微软雅黑"/>
                <a:cs typeface="微软雅黑"/>
              </a:rPr>
              <a:t>用什么方法探究单摆的振动是否为简谐运动？</a:t>
            </a:r>
            <a:endParaRPr sz="2400">
              <a:latin typeface="微软雅黑"/>
              <a:cs typeface="微软雅黑"/>
            </a:endParaRPr>
          </a:p>
          <a:p>
            <a:pPr marL="4352925" marR="37465">
              <a:lnSpc>
                <a:spcPct val="100000"/>
              </a:lnSpc>
              <a:spcBef>
                <a:spcPts val="1855"/>
              </a:spcBef>
            </a:pPr>
            <a:r>
              <a:rPr dirty="0" sz="2400">
                <a:latin typeface="微软雅黑"/>
                <a:cs typeface="微软雅黑"/>
              </a:rPr>
              <a:t>判据</a:t>
            </a:r>
            <a:r>
              <a:rPr dirty="0" sz="2400" spc="-5">
                <a:latin typeface="微软雅黑"/>
                <a:cs typeface="微软雅黑"/>
              </a:rPr>
              <a:t>&lt;</a:t>
            </a:r>
            <a:r>
              <a:rPr dirty="0" sz="2400">
                <a:latin typeface="微软雅黑"/>
                <a:cs typeface="微软雅黑"/>
              </a:rPr>
              <a:t>一</a:t>
            </a:r>
            <a:r>
              <a:rPr dirty="0" sz="2400" spc="-5">
                <a:latin typeface="微软雅黑"/>
                <a:cs typeface="微软雅黑"/>
              </a:rPr>
              <a:t>&gt;.</a:t>
            </a:r>
            <a:r>
              <a:rPr dirty="0" sz="2400" spc="-95">
                <a:latin typeface="微软雅黑"/>
                <a:cs typeface="微软雅黑"/>
              </a:rPr>
              <a:t> </a:t>
            </a:r>
            <a:r>
              <a:rPr dirty="0" sz="2400" b="1">
                <a:solidFill>
                  <a:srgbClr val="001F5F"/>
                </a:solidFill>
                <a:latin typeface="微软雅黑"/>
                <a:cs typeface="微软雅黑"/>
              </a:rPr>
              <a:t>单摆的回复力与摆球的位移成正比且方向 相反</a:t>
            </a:r>
            <a:r>
              <a:rPr dirty="0" sz="2400">
                <a:latin typeface="微软雅黑"/>
                <a:cs typeface="微软雅黑"/>
              </a:rPr>
              <a:t>。</a:t>
            </a:r>
            <a:endParaRPr sz="24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</a:pPr>
            <a:endParaRPr sz="4450">
              <a:latin typeface="Times New Roman"/>
              <a:cs typeface="Times New Roman"/>
            </a:endParaRPr>
          </a:p>
          <a:p>
            <a:pPr marL="4385310">
              <a:lnSpc>
                <a:spcPct val="100000"/>
              </a:lnSpc>
            </a:pPr>
            <a:r>
              <a:rPr dirty="0" sz="2400">
                <a:latin typeface="微软雅黑"/>
                <a:cs typeface="微软雅黑"/>
              </a:rPr>
              <a:t>判据</a:t>
            </a:r>
            <a:r>
              <a:rPr dirty="0" sz="2400" spc="-5">
                <a:latin typeface="微软雅黑"/>
                <a:cs typeface="微软雅黑"/>
              </a:rPr>
              <a:t>&lt;</a:t>
            </a:r>
            <a:r>
              <a:rPr dirty="0" sz="2400">
                <a:latin typeface="微软雅黑"/>
                <a:cs typeface="微软雅黑"/>
              </a:rPr>
              <a:t>二</a:t>
            </a:r>
            <a:r>
              <a:rPr dirty="0" sz="2400" spc="-5">
                <a:latin typeface="微软雅黑"/>
                <a:cs typeface="微软雅黑"/>
              </a:rPr>
              <a:t>&gt;.</a:t>
            </a:r>
            <a:r>
              <a:rPr dirty="0" sz="2400" spc="-85">
                <a:latin typeface="微软雅黑"/>
                <a:cs typeface="微软雅黑"/>
              </a:rPr>
              <a:t> </a:t>
            </a:r>
            <a:r>
              <a:rPr dirty="0" sz="2400" b="1">
                <a:solidFill>
                  <a:srgbClr val="001F5F"/>
                </a:solidFill>
                <a:latin typeface="微软雅黑"/>
                <a:cs typeface="微软雅黑"/>
              </a:rPr>
              <a:t>单摆的位移与时间的关系满足正弦关系。</a:t>
            </a:r>
            <a:endParaRPr sz="24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</a:pPr>
            <a:endParaRPr sz="3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050">
              <a:latin typeface="Times New Roman"/>
              <a:cs typeface="Times New Roman"/>
            </a:endParaRPr>
          </a:p>
          <a:p>
            <a:pPr marL="705485">
              <a:lnSpc>
                <a:spcPct val="100000"/>
              </a:lnSpc>
            </a:pPr>
            <a:r>
              <a:rPr dirty="0" sz="2400" b="1">
                <a:solidFill>
                  <a:srgbClr val="001F5F"/>
                </a:solidFill>
                <a:latin typeface="微软雅黑"/>
                <a:cs typeface="微软雅黑"/>
              </a:rPr>
              <a:t>单摆运动的频闪照片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510528" y="3264408"/>
            <a:ext cx="2529839" cy="7833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1840" y="0"/>
            <a:ext cx="2058670" cy="63436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高中物</a:t>
            </a:r>
            <a:r>
              <a:rPr dirty="0" spc="-10"/>
              <a:t>理</a:t>
            </a:r>
          </a:p>
        </p:txBody>
      </p:sp>
      <p:sp>
        <p:nvSpPr>
          <p:cNvPr id="3" name="object 3"/>
          <p:cNvSpPr/>
          <p:nvPr/>
        </p:nvSpPr>
        <p:spPr>
          <a:xfrm>
            <a:off x="524255" y="2180844"/>
            <a:ext cx="3552444" cy="43327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8460396" y="3243351"/>
            <a:ext cx="220345" cy="0"/>
          </a:xfrm>
          <a:custGeom>
            <a:avLst/>
            <a:gdLst/>
            <a:ahLst/>
            <a:cxnLst/>
            <a:rect l="l" t="t" r="r" b="b"/>
            <a:pathLst>
              <a:path w="220345" h="0">
                <a:moveTo>
                  <a:pt x="0" y="0"/>
                </a:moveTo>
                <a:lnTo>
                  <a:pt x="220167" y="0"/>
                </a:lnTo>
              </a:path>
            </a:pathLst>
          </a:custGeom>
          <a:ln w="178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493077" y="812749"/>
            <a:ext cx="9327515" cy="2888615"/>
          </a:xfrm>
          <a:prstGeom prst="rect">
            <a:avLst/>
          </a:prstGeom>
        </p:spPr>
        <p:txBody>
          <a:bodyPr wrap="square" lIns="0" tIns="289560" rIns="0" bIns="0" rtlCol="0" vert="horz">
            <a:spAutoFit/>
          </a:bodyPr>
          <a:lstStyle/>
          <a:p>
            <a:pPr algn="ctr" marR="6757034">
              <a:lnSpc>
                <a:spcPct val="100000"/>
              </a:lnSpc>
              <a:spcBef>
                <a:spcPts val="2280"/>
              </a:spcBef>
            </a:pPr>
            <a:r>
              <a:rPr dirty="0" sz="3200" spc="-5">
                <a:latin typeface="微软雅黑"/>
                <a:cs typeface="微软雅黑"/>
              </a:rPr>
              <a:t>二.单摆的运</a:t>
            </a:r>
            <a:r>
              <a:rPr dirty="0" sz="3200" spc="5">
                <a:latin typeface="微软雅黑"/>
                <a:cs typeface="微软雅黑"/>
              </a:rPr>
              <a:t>动</a:t>
            </a:r>
            <a:endParaRPr sz="3200">
              <a:latin typeface="微软雅黑"/>
              <a:cs typeface="微软雅黑"/>
            </a:endParaRPr>
          </a:p>
          <a:p>
            <a:pPr algn="ctr" marR="6657340">
              <a:lnSpc>
                <a:spcPts val="2795"/>
              </a:lnSpc>
              <a:spcBef>
                <a:spcPts val="1630"/>
              </a:spcBef>
            </a:pPr>
            <a:r>
              <a:rPr dirty="0" sz="2400" spc="-5">
                <a:latin typeface="微软雅黑"/>
                <a:cs typeface="微软雅黑"/>
              </a:rPr>
              <a:t>2.</a:t>
            </a:r>
            <a:r>
              <a:rPr dirty="0" sz="2400">
                <a:latin typeface="微软雅黑"/>
                <a:cs typeface="微软雅黑"/>
              </a:rPr>
              <a:t>单摆的回复力</a:t>
            </a:r>
            <a:endParaRPr sz="2400">
              <a:latin typeface="微软雅黑"/>
              <a:cs typeface="微软雅黑"/>
            </a:endParaRPr>
          </a:p>
          <a:p>
            <a:pPr marL="3660140">
              <a:lnSpc>
                <a:spcPts val="3454"/>
              </a:lnSpc>
            </a:pPr>
            <a:r>
              <a:rPr dirty="0" sz="2400">
                <a:latin typeface="微软雅黑"/>
                <a:cs typeface="微软雅黑"/>
              </a:rPr>
              <a:t>重力的切向分力提供回复力</a:t>
            </a:r>
            <a:r>
              <a:rPr dirty="0" sz="2400" spc="-760">
                <a:latin typeface="微软雅黑"/>
                <a:cs typeface="微软雅黑"/>
              </a:rPr>
              <a:t>，</a:t>
            </a:r>
            <a:r>
              <a:rPr dirty="0" baseline="-5847" sz="4275" spc="-1139" i="1">
                <a:latin typeface="Times New Roman"/>
                <a:cs typeface="Times New Roman"/>
              </a:rPr>
              <a:t>F</a:t>
            </a:r>
            <a:r>
              <a:rPr dirty="0" baseline="-5847" sz="4275" spc="292" i="1">
                <a:latin typeface="Times New Roman"/>
                <a:cs typeface="Times New Roman"/>
              </a:rPr>
              <a:t> </a:t>
            </a:r>
            <a:r>
              <a:rPr dirty="0" baseline="-5847" sz="4275" spc="-7">
                <a:latin typeface="Symbol"/>
                <a:cs typeface="Symbol"/>
              </a:rPr>
              <a:t></a:t>
            </a:r>
            <a:r>
              <a:rPr dirty="0" baseline="-5847" sz="4275" spc="-112">
                <a:latin typeface="Times New Roman"/>
                <a:cs typeface="Times New Roman"/>
              </a:rPr>
              <a:t> </a:t>
            </a:r>
            <a:r>
              <a:rPr dirty="0" baseline="-5847" sz="4275" spc="-22" i="1">
                <a:latin typeface="Times New Roman"/>
                <a:cs typeface="Times New Roman"/>
              </a:rPr>
              <a:t>mg</a:t>
            </a:r>
            <a:r>
              <a:rPr dirty="0" baseline="-5847" sz="4275" spc="-322" i="1">
                <a:latin typeface="Times New Roman"/>
                <a:cs typeface="Times New Roman"/>
              </a:rPr>
              <a:t> </a:t>
            </a:r>
            <a:r>
              <a:rPr dirty="0" baseline="-5847" sz="4275" spc="-15">
                <a:latin typeface="Times New Roman"/>
                <a:cs typeface="Times New Roman"/>
              </a:rPr>
              <a:t>sin</a:t>
            </a:r>
            <a:r>
              <a:rPr dirty="0" baseline="-5649" sz="4425" spc="-15" i="1">
                <a:latin typeface="Symbol"/>
                <a:cs typeface="Symbol"/>
              </a:rPr>
              <a:t></a:t>
            </a:r>
            <a:endParaRPr baseline="-5649" sz="4425">
              <a:latin typeface="Symbol"/>
              <a:cs typeface="Symbol"/>
            </a:endParaRPr>
          </a:p>
          <a:p>
            <a:pPr algn="r" marR="1152525">
              <a:lnSpc>
                <a:spcPts val="2930"/>
              </a:lnSpc>
              <a:spcBef>
                <a:spcPts val="2900"/>
              </a:spcBef>
            </a:pPr>
            <a:r>
              <a:rPr dirty="0" baseline="1157" sz="3600" b="1">
                <a:latin typeface="微软雅黑"/>
                <a:cs typeface="微软雅黑"/>
              </a:rPr>
              <a:t>分析：</a:t>
            </a:r>
            <a:r>
              <a:rPr dirty="0" baseline="1157" sz="3600">
                <a:latin typeface="微软雅黑"/>
                <a:cs typeface="微软雅黑"/>
              </a:rPr>
              <a:t>当角</a:t>
            </a:r>
            <a:r>
              <a:rPr dirty="0" baseline="1157" sz="3600" spc="-7" b="1" i="1">
                <a:solidFill>
                  <a:srgbClr val="001F5F"/>
                </a:solidFill>
                <a:latin typeface="Times New Roman"/>
                <a:cs typeface="Times New Roman"/>
              </a:rPr>
              <a:t>θ</a:t>
            </a:r>
            <a:r>
              <a:rPr dirty="0" baseline="1157" sz="3600">
                <a:latin typeface="微软雅黑"/>
                <a:cs typeface="微软雅黑"/>
              </a:rPr>
              <a:t>很小时</a:t>
            </a:r>
            <a:r>
              <a:rPr dirty="0" baseline="1157" sz="3600" spc="-195">
                <a:latin typeface="微软雅黑"/>
                <a:cs typeface="微软雅黑"/>
              </a:rPr>
              <a:t>，</a:t>
            </a:r>
            <a:r>
              <a:rPr dirty="0" sz="2850" spc="-130">
                <a:latin typeface="Times New Roman"/>
                <a:cs typeface="Times New Roman"/>
              </a:rPr>
              <a:t>sin</a:t>
            </a:r>
            <a:r>
              <a:rPr dirty="0" sz="2950" spc="-130" i="1">
                <a:latin typeface="Symbol"/>
                <a:cs typeface="Symbol"/>
              </a:rPr>
              <a:t></a:t>
            </a:r>
            <a:r>
              <a:rPr dirty="0" sz="2850" spc="-130">
                <a:latin typeface="Symbol"/>
                <a:cs typeface="Symbol"/>
              </a:rPr>
              <a:t></a:t>
            </a:r>
            <a:r>
              <a:rPr dirty="0" sz="2950" spc="-130" i="1">
                <a:latin typeface="Symbol"/>
                <a:cs typeface="Symbol"/>
              </a:rPr>
              <a:t></a:t>
            </a:r>
            <a:r>
              <a:rPr dirty="0" sz="2850" spc="-130">
                <a:latin typeface="Symbol"/>
                <a:cs typeface="Symbol"/>
              </a:rPr>
              <a:t></a:t>
            </a:r>
            <a:r>
              <a:rPr dirty="0" sz="2850" spc="240">
                <a:latin typeface="Times New Roman"/>
                <a:cs typeface="Times New Roman"/>
              </a:rPr>
              <a:t> </a:t>
            </a:r>
            <a:r>
              <a:rPr dirty="0" baseline="35087" sz="4275" spc="-7" i="1">
                <a:latin typeface="Times New Roman"/>
                <a:cs typeface="Times New Roman"/>
              </a:rPr>
              <a:t>x</a:t>
            </a:r>
            <a:endParaRPr baseline="35087" sz="4275">
              <a:latin typeface="Times New Roman"/>
              <a:cs typeface="Times New Roman"/>
            </a:endParaRPr>
          </a:p>
          <a:p>
            <a:pPr algn="r" marR="1203960">
              <a:lnSpc>
                <a:spcPts val="2810"/>
              </a:lnSpc>
            </a:pPr>
            <a:r>
              <a:rPr dirty="0" sz="2850" spc="-5" i="1">
                <a:latin typeface="Times New Roman"/>
                <a:cs typeface="Times New Roman"/>
              </a:rPr>
              <a:t>l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322322" y="5100954"/>
            <a:ext cx="795655" cy="170815"/>
          </a:xfrm>
          <a:custGeom>
            <a:avLst/>
            <a:gdLst/>
            <a:ahLst/>
            <a:cxnLst/>
            <a:rect l="l" t="t" r="r" b="b"/>
            <a:pathLst>
              <a:path w="795655" h="170814">
                <a:moveTo>
                  <a:pt x="685945" y="62285"/>
                </a:moveTo>
                <a:lnTo>
                  <a:pt x="629831" y="36258"/>
                </a:lnTo>
                <a:lnTo>
                  <a:pt x="618870" y="20675"/>
                </a:lnTo>
                <a:lnTo>
                  <a:pt x="618870" y="17348"/>
                </a:lnTo>
                <a:lnTo>
                  <a:pt x="636155" y="0"/>
                </a:lnTo>
                <a:lnTo>
                  <a:pt x="639543" y="0"/>
                </a:lnTo>
                <a:lnTo>
                  <a:pt x="642746" y="558"/>
                </a:lnTo>
                <a:lnTo>
                  <a:pt x="645940" y="1727"/>
                </a:lnTo>
                <a:lnTo>
                  <a:pt x="762265" y="55689"/>
                </a:lnTo>
                <a:lnTo>
                  <a:pt x="756107" y="55689"/>
                </a:lnTo>
                <a:lnTo>
                  <a:pt x="685945" y="62285"/>
                </a:lnTo>
                <a:close/>
              </a:path>
              <a:path w="795655" h="170814">
                <a:moveTo>
                  <a:pt x="720242" y="78193"/>
                </a:moveTo>
                <a:lnTo>
                  <a:pt x="685945" y="62285"/>
                </a:lnTo>
                <a:lnTo>
                  <a:pt x="756107" y="55689"/>
                </a:lnTo>
                <a:lnTo>
                  <a:pt x="756433" y="59169"/>
                </a:lnTo>
                <a:lnTo>
                  <a:pt x="746785" y="59169"/>
                </a:lnTo>
                <a:lnTo>
                  <a:pt x="720242" y="78193"/>
                </a:lnTo>
                <a:close/>
              </a:path>
              <a:path w="795655" h="170814">
                <a:moveTo>
                  <a:pt x="648881" y="170726"/>
                </a:moveTo>
                <a:lnTo>
                  <a:pt x="631329" y="150279"/>
                </a:lnTo>
                <a:lnTo>
                  <a:pt x="631875" y="147002"/>
                </a:lnTo>
                <a:lnTo>
                  <a:pt x="689513" y="100218"/>
                </a:lnTo>
                <a:lnTo>
                  <a:pt x="759663" y="93624"/>
                </a:lnTo>
                <a:lnTo>
                  <a:pt x="756107" y="55689"/>
                </a:lnTo>
                <a:lnTo>
                  <a:pt x="762265" y="55689"/>
                </a:lnTo>
                <a:lnTo>
                  <a:pt x="795527" y="71120"/>
                </a:lnTo>
                <a:lnTo>
                  <a:pt x="661428" y="167220"/>
                </a:lnTo>
                <a:lnTo>
                  <a:pt x="658571" y="168910"/>
                </a:lnTo>
                <a:lnTo>
                  <a:pt x="655459" y="170078"/>
                </a:lnTo>
                <a:lnTo>
                  <a:pt x="652195" y="170700"/>
                </a:lnTo>
                <a:lnTo>
                  <a:pt x="648881" y="170726"/>
                </a:lnTo>
                <a:close/>
              </a:path>
              <a:path w="795655" h="170814">
                <a:moveTo>
                  <a:pt x="749871" y="91935"/>
                </a:moveTo>
                <a:lnTo>
                  <a:pt x="720242" y="78193"/>
                </a:lnTo>
                <a:lnTo>
                  <a:pt x="746785" y="59169"/>
                </a:lnTo>
                <a:lnTo>
                  <a:pt x="749871" y="91935"/>
                </a:lnTo>
                <a:close/>
              </a:path>
              <a:path w="795655" h="170814">
                <a:moveTo>
                  <a:pt x="759504" y="91935"/>
                </a:moveTo>
                <a:lnTo>
                  <a:pt x="749871" y="91935"/>
                </a:lnTo>
                <a:lnTo>
                  <a:pt x="746785" y="59169"/>
                </a:lnTo>
                <a:lnTo>
                  <a:pt x="756433" y="59169"/>
                </a:lnTo>
                <a:lnTo>
                  <a:pt x="759504" y="91935"/>
                </a:lnTo>
                <a:close/>
              </a:path>
              <a:path w="795655" h="170814">
                <a:moveTo>
                  <a:pt x="3555" y="164693"/>
                </a:moveTo>
                <a:lnTo>
                  <a:pt x="0" y="126771"/>
                </a:lnTo>
                <a:lnTo>
                  <a:pt x="685945" y="62285"/>
                </a:lnTo>
                <a:lnTo>
                  <a:pt x="720242" y="78193"/>
                </a:lnTo>
                <a:lnTo>
                  <a:pt x="689513" y="100218"/>
                </a:lnTo>
                <a:lnTo>
                  <a:pt x="3555" y="164693"/>
                </a:lnTo>
                <a:close/>
              </a:path>
              <a:path w="795655" h="170814">
                <a:moveTo>
                  <a:pt x="689513" y="100218"/>
                </a:moveTo>
                <a:lnTo>
                  <a:pt x="720242" y="78193"/>
                </a:lnTo>
                <a:lnTo>
                  <a:pt x="749871" y="91935"/>
                </a:lnTo>
                <a:lnTo>
                  <a:pt x="759504" y="91935"/>
                </a:lnTo>
                <a:lnTo>
                  <a:pt x="759663" y="93624"/>
                </a:lnTo>
                <a:lnTo>
                  <a:pt x="689513" y="100218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2579001" y="4613973"/>
            <a:ext cx="215900" cy="54038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350" spc="10" i="1">
                <a:latin typeface="Times New Roman"/>
                <a:cs typeface="Times New Roman"/>
              </a:rPr>
              <a:t>x</a:t>
            </a:r>
            <a:endParaRPr sz="33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870737" y="4307344"/>
            <a:ext cx="503555" cy="0"/>
          </a:xfrm>
          <a:custGeom>
            <a:avLst/>
            <a:gdLst/>
            <a:ahLst/>
            <a:cxnLst/>
            <a:rect l="l" t="t" r="r" b="b"/>
            <a:pathLst>
              <a:path w="503554" h="0">
                <a:moveTo>
                  <a:pt x="0" y="0"/>
                </a:moveTo>
                <a:lnTo>
                  <a:pt x="503326" y="0"/>
                </a:lnTo>
              </a:path>
            </a:pathLst>
          </a:custGeom>
          <a:ln w="1789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4996179" y="4028452"/>
            <a:ext cx="4575175" cy="4584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baseline="2314" sz="3600">
                <a:latin typeface="微软雅黑"/>
                <a:cs typeface="微软雅黑"/>
              </a:rPr>
              <a:t>回复力</a:t>
            </a:r>
            <a:r>
              <a:rPr dirty="0" baseline="2314" sz="3600" spc="-247">
                <a:latin typeface="微软雅黑"/>
                <a:cs typeface="微软雅黑"/>
              </a:rPr>
              <a:t> </a:t>
            </a:r>
            <a:r>
              <a:rPr dirty="0" sz="2850" spc="-10" i="1">
                <a:latin typeface="Times New Roman"/>
                <a:cs typeface="Times New Roman"/>
              </a:rPr>
              <a:t>F</a:t>
            </a:r>
            <a:r>
              <a:rPr dirty="0" sz="2850" spc="215" i="1">
                <a:latin typeface="Times New Roman"/>
                <a:cs typeface="Times New Roman"/>
              </a:rPr>
              <a:t> </a:t>
            </a:r>
            <a:r>
              <a:rPr dirty="0" sz="2850" spc="-5">
                <a:latin typeface="Symbol"/>
                <a:cs typeface="Symbol"/>
              </a:rPr>
              <a:t></a:t>
            </a:r>
            <a:r>
              <a:rPr dirty="0" sz="2850" spc="-65">
                <a:latin typeface="Times New Roman"/>
                <a:cs typeface="Times New Roman"/>
              </a:rPr>
              <a:t> </a:t>
            </a:r>
            <a:r>
              <a:rPr dirty="0" sz="2850" spc="-5">
                <a:latin typeface="Symbol"/>
                <a:cs typeface="Symbol"/>
              </a:rPr>
              <a:t></a:t>
            </a:r>
            <a:r>
              <a:rPr dirty="0" sz="2850" spc="-90">
                <a:latin typeface="Times New Roman"/>
                <a:cs typeface="Times New Roman"/>
              </a:rPr>
              <a:t> </a:t>
            </a:r>
            <a:r>
              <a:rPr dirty="0" baseline="35087" sz="4275" spc="-22" i="1">
                <a:latin typeface="Times New Roman"/>
                <a:cs typeface="Times New Roman"/>
              </a:rPr>
              <a:t>mg</a:t>
            </a:r>
            <a:r>
              <a:rPr dirty="0" baseline="35087" sz="4275" spc="284" i="1">
                <a:latin typeface="Times New Roman"/>
                <a:cs typeface="Times New Roman"/>
              </a:rPr>
              <a:t> </a:t>
            </a:r>
            <a:r>
              <a:rPr dirty="0" sz="2850" spc="-5" i="1">
                <a:latin typeface="Times New Roman"/>
                <a:cs typeface="Times New Roman"/>
              </a:rPr>
              <a:t>x</a:t>
            </a:r>
            <a:r>
              <a:rPr dirty="0" sz="2850" spc="200" i="1">
                <a:latin typeface="Times New Roman"/>
                <a:cs typeface="Times New Roman"/>
              </a:rPr>
              <a:t> </a:t>
            </a:r>
            <a:r>
              <a:rPr dirty="0" baseline="2314" sz="3600">
                <a:latin typeface="微软雅黑"/>
                <a:cs typeface="微软雅黑"/>
              </a:rPr>
              <a:t>，即</a:t>
            </a:r>
            <a:r>
              <a:rPr dirty="0" baseline="2314" sz="3600" spc="-187">
                <a:latin typeface="微软雅黑"/>
                <a:cs typeface="微软雅黑"/>
              </a:rPr>
              <a:t> </a:t>
            </a:r>
            <a:r>
              <a:rPr dirty="0" sz="2850" spc="-10" i="1">
                <a:latin typeface="Times New Roman"/>
                <a:cs typeface="Times New Roman"/>
              </a:rPr>
              <a:t>F</a:t>
            </a:r>
            <a:r>
              <a:rPr dirty="0" sz="2850" spc="210" i="1">
                <a:latin typeface="Times New Roman"/>
                <a:cs typeface="Times New Roman"/>
              </a:rPr>
              <a:t> </a:t>
            </a:r>
            <a:r>
              <a:rPr dirty="0" sz="2850" spc="-5">
                <a:latin typeface="Symbol"/>
                <a:cs typeface="Symbol"/>
              </a:rPr>
              <a:t></a:t>
            </a:r>
            <a:r>
              <a:rPr dirty="0" sz="2850" spc="-60">
                <a:latin typeface="Times New Roman"/>
                <a:cs typeface="Times New Roman"/>
              </a:rPr>
              <a:t> </a:t>
            </a:r>
            <a:r>
              <a:rPr dirty="0" sz="2850" spc="10">
                <a:latin typeface="Symbol"/>
                <a:cs typeface="Symbol"/>
              </a:rPr>
              <a:t></a:t>
            </a:r>
            <a:r>
              <a:rPr dirty="0" sz="2850" spc="10" i="1">
                <a:latin typeface="Times New Roman"/>
                <a:cs typeface="Times New Roman"/>
              </a:rPr>
              <a:t>kx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161790" y="4220795"/>
            <a:ext cx="6984365" cy="1056640"/>
          </a:xfrm>
          <a:prstGeom prst="rect">
            <a:avLst/>
          </a:prstGeom>
        </p:spPr>
        <p:txBody>
          <a:bodyPr wrap="square" lIns="0" tIns="98425" rIns="0" bIns="0" rtlCol="0" vert="horz">
            <a:spAutoFit/>
          </a:bodyPr>
          <a:lstStyle/>
          <a:p>
            <a:pPr algn="ctr" marR="1079500">
              <a:lnSpc>
                <a:spcPct val="100000"/>
              </a:lnSpc>
              <a:spcBef>
                <a:spcPts val="775"/>
              </a:spcBef>
            </a:pPr>
            <a:r>
              <a:rPr dirty="0" sz="2850" spc="-5" i="1">
                <a:latin typeface="Times New Roman"/>
                <a:cs typeface="Times New Roman"/>
              </a:rPr>
              <a:t>l</a:t>
            </a:r>
            <a:endParaRPr sz="2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65"/>
              </a:spcBef>
            </a:pPr>
            <a:r>
              <a:rPr dirty="0" sz="2400" b="1">
                <a:latin typeface="微软雅黑"/>
                <a:cs typeface="微软雅黑"/>
              </a:rPr>
              <a:t>结论：</a:t>
            </a:r>
            <a:r>
              <a:rPr dirty="0" sz="2800" b="1">
                <a:solidFill>
                  <a:srgbClr val="001F5F"/>
                </a:solidFill>
                <a:latin typeface="微软雅黑"/>
                <a:cs typeface="微软雅黑"/>
              </a:rPr>
              <a:t>摆角很小时，单摆的振动是简谐运动</a:t>
            </a:r>
            <a:r>
              <a:rPr dirty="0" sz="2800" spc="-5" b="1">
                <a:solidFill>
                  <a:srgbClr val="001F5F"/>
                </a:solidFill>
                <a:latin typeface="微软雅黑"/>
                <a:cs typeface="微软雅黑"/>
              </a:rPr>
              <a:t>。</a:t>
            </a:r>
            <a:endParaRPr sz="28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1840" y="0"/>
            <a:ext cx="2058670" cy="63436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高中物</a:t>
            </a:r>
            <a:r>
              <a:rPr dirty="0" spc="-10"/>
              <a:t>理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3077" y="812749"/>
            <a:ext cx="4139565" cy="1363345"/>
          </a:xfrm>
          <a:prstGeom prst="rect">
            <a:avLst/>
          </a:prstGeom>
        </p:spPr>
        <p:txBody>
          <a:bodyPr wrap="square" lIns="0" tIns="2895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80"/>
              </a:spcBef>
            </a:pPr>
            <a:r>
              <a:rPr dirty="0" sz="3200">
                <a:latin typeface="微软雅黑"/>
                <a:cs typeface="微软雅黑"/>
              </a:rPr>
              <a:t>二</a:t>
            </a:r>
            <a:r>
              <a:rPr dirty="0" sz="3200" spc="-5">
                <a:latin typeface="微软雅黑"/>
                <a:cs typeface="微软雅黑"/>
              </a:rPr>
              <a:t>.</a:t>
            </a:r>
            <a:r>
              <a:rPr dirty="0" sz="3200">
                <a:latin typeface="微软雅黑"/>
                <a:cs typeface="微软雅黑"/>
              </a:rPr>
              <a:t>单摆的运</a:t>
            </a:r>
            <a:r>
              <a:rPr dirty="0" sz="3200" spc="5">
                <a:latin typeface="微软雅黑"/>
                <a:cs typeface="微软雅黑"/>
              </a:rPr>
              <a:t>动</a:t>
            </a:r>
            <a:endParaRPr sz="3200">
              <a:latin typeface="微软雅黑"/>
              <a:cs typeface="微软雅黑"/>
            </a:endParaRPr>
          </a:p>
          <a:p>
            <a:pPr marL="290195">
              <a:lnSpc>
                <a:spcPct val="100000"/>
              </a:lnSpc>
              <a:spcBef>
                <a:spcPts val="1630"/>
              </a:spcBef>
            </a:pPr>
            <a:r>
              <a:rPr dirty="0" sz="2400">
                <a:latin typeface="微软雅黑"/>
                <a:cs typeface="微软雅黑"/>
              </a:rPr>
              <a:t>实验</a:t>
            </a:r>
            <a:r>
              <a:rPr dirty="0" sz="2400" spc="-5">
                <a:latin typeface="微软雅黑"/>
                <a:cs typeface="微软雅黑"/>
              </a:rPr>
              <a:t>1</a:t>
            </a:r>
            <a:r>
              <a:rPr dirty="0" sz="2400">
                <a:latin typeface="微软雅黑"/>
                <a:cs typeface="微软雅黑"/>
              </a:rPr>
              <a:t>：观察单摆的振动图像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2816" y="2333244"/>
            <a:ext cx="4639056" cy="381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1840" y="0"/>
            <a:ext cx="2058670" cy="63436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高中物</a:t>
            </a:r>
            <a:r>
              <a:rPr dirty="0" spc="-10"/>
              <a:t>理</a:t>
            </a:r>
          </a:p>
        </p:txBody>
      </p:sp>
      <p:sp>
        <p:nvSpPr>
          <p:cNvPr id="3" name="object 3"/>
          <p:cNvSpPr/>
          <p:nvPr/>
        </p:nvSpPr>
        <p:spPr>
          <a:xfrm>
            <a:off x="6970776" y="2615183"/>
            <a:ext cx="4489704" cy="26090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493077" y="893308"/>
            <a:ext cx="11098530" cy="5203190"/>
          </a:xfrm>
          <a:prstGeom prst="rect">
            <a:avLst/>
          </a:prstGeom>
        </p:spPr>
        <p:txBody>
          <a:bodyPr wrap="square" lIns="0" tIns="2089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645"/>
              </a:spcBef>
            </a:pPr>
            <a:r>
              <a:rPr dirty="0" sz="3200">
                <a:latin typeface="微软雅黑"/>
                <a:cs typeface="微软雅黑"/>
              </a:rPr>
              <a:t>三</a:t>
            </a:r>
            <a:r>
              <a:rPr dirty="0" sz="3200" spc="-5">
                <a:latin typeface="微软雅黑"/>
                <a:cs typeface="微软雅黑"/>
              </a:rPr>
              <a:t>.</a:t>
            </a:r>
            <a:r>
              <a:rPr dirty="0" sz="3200">
                <a:latin typeface="微软雅黑"/>
                <a:cs typeface="微软雅黑"/>
              </a:rPr>
              <a:t>单摆的周</a:t>
            </a:r>
            <a:r>
              <a:rPr dirty="0" sz="3200" spc="5">
                <a:latin typeface="微软雅黑"/>
                <a:cs typeface="微软雅黑"/>
              </a:rPr>
              <a:t>期</a:t>
            </a:r>
            <a:endParaRPr sz="3200">
              <a:latin typeface="微软雅黑"/>
              <a:cs typeface="微软雅黑"/>
            </a:endParaRPr>
          </a:p>
          <a:p>
            <a:pPr marL="482600" indent="-252729">
              <a:lnSpc>
                <a:spcPct val="100000"/>
              </a:lnSpc>
              <a:spcBef>
                <a:spcPts val="1155"/>
              </a:spcBef>
              <a:buSzPct val="95833"/>
              <a:buAutoNum type="arabicPeriod"/>
              <a:tabLst>
                <a:tab pos="483234" algn="l"/>
              </a:tabLst>
            </a:pPr>
            <a:r>
              <a:rPr dirty="0" sz="2400">
                <a:latin typeface="微软雅黑"/>
                <a:cs typeface="微软雅黑"/>
              </a:rPr>
              <a:t>影响单摆周期的因素</a:t>
            </a:r>
            <a:endParaRPr sz="2400">
              <a:latin typeface="微软雅黑"/>
              <a:cs typeface="微软雅黑"/>
            </a:endParaRPr>
          </a:p>
          <a:p>
            <a:pPr marL="290195">
              <a:lnSpc>
                <a:spcPct val="100000"/>
              </a:lnSpc>
              <a:spcBef>
                <a:spcPts val="894"/>
              </a:spcBef>
            </a:pPr>
            <a:r>
              <a:rPr dirty="0" sz="2400">
                <a:latin typeface="微软雅黑"/>
                <a:cs typeface="微软雅黑"/>
              </a:rPr>
              <a:t>猜想：影响单摆周期的因素有哪些？如何设计实验研究？</a:t>
            </a:r>
            <a:endParaRPr sz="2400">
              <a:latin typeface="微软雅黑"/>
              <a:cs typeface="微软雅黑"/>
            </a:endParaRPr>
          </a:p>
          <a:p>
            <a:pPr marL="1131570">
              <a:lnSpc>
                <a:spcPct val="100000"/>
              </a:lnSpc>
              <a:spcBef>
                <a:spcPts val="990"/>
              </a:spcBef>
              <a:tabLst>
                <a:tab pos="5459095" algn="l"/>
              </a:tabLst>
            </a:pPr>
            <a:r>
              <a:rPr dirty="0" sz="2800" b="1">
                <a:solidFill>
                  <a:srgbClr val="001F5F"/>
                </a:solidFill>
                <a:latin typeface="微软雅黑"/>
                <a:cs typeface="微软雅黑"/>
              </a:rPr>
              <a:t>摆长</a:t>
            </a:r>
            <a:r>
              <a:rPr dirty="0" sz="2800" spc="-5" b="1" i="1">
                <a:solidFill>
                  <a:srgbClr val="001F5F"/>
                </a:solidFill>
                <a:latin typeface="Times New Roman"/>
                <a:cs typeface="Times New Roman"/>
              </a:rPr>
              <a:t>l</a:t>
            </a:r>
            <a:r>
              <a:rPr dirty="0" sz="2800" b="1">
                <a:solidFill>
                  <a:srgbClr val="001F5F"/>
                </a:solidFill>
                <a:latin typeface="微软雅黑"/>
                <a:cs typeface="微软雅黑"/>
              </a:rPr>
              <a:t>、摆球质量</a:t>
            </a:r>
            <a:r>
              <a:rPr dirty="0" sz="2800" b="1" i="1">
                <a:solidFill>
                  <a:srgbClr val="001F5F"/>
                </a:solidFill>
                <a:latin typeface="Times New Roman"/>
                <a:cs typeface="Times New Roman"/>
              </a:rPr>
              <a:t>m</a:t>
            </a:r>
            <a:r>
              <a:rPr dirty="0" sz="2800" b="1">
                <a:solidFill>
                  <a:srgbClr val="001F5F"/>
                </a:solidFill>
                <a:latin typeface="微软雅黑"/>
                <a:cs typeface="微软雅黑"/>
              </a:rPr>
              <a:t>、振幅</a:t>
            </a:r>
            <a:r>
              <a:rPr dirty="0" sz="2800" spc="-5" b="1" i="1">
                <a:solidFill>
                  <a:srgbClr val="001F5F"/>
                </a:solidFill>
                <a:latin typeface="Times New Roman"/>
                <a:cs typeface="Times New Roman"/>
              </a:rPr>
              <a:t>A	</a:t>
            </a:r>
            <a:r>
              <a:rPr dirty="0" sz="3600" b="1">
                <a:solidFill>
                  <a:srgbClr val="FF0000"/>
                </a:solidFill>
                <a:latin typeface="微软雅黑"/>
                <a:cs typeface="微软雅黑"/>
              </a:rPr>
              <a:t>？</a:t>
            </a:r>
            <a:endParaRPr sz="3600">
              <a:latin typeface="微软雅黑"/>
              <a:cs typeface="微软雅黑"/>
            </a:endParaRPr>
          </a:p>
          <a:p>
            <a:pPr marL="290195">
              <a:lnSpc>
                <a:spcPct val="100000"/>
              </a:lnSpc>
              <a:spcBef>
                <a:spcPts val="1370"/>
              </a:spcBef>
            </a:pPr>
            <a:r>
              <a:rPr dirty="0" sz="2400">
                <a:latin typeface="微软雅黑"/>
                <a:cs typeface="微软雅黑"/>
              </a:rPr>
              <a:t>实验设计：定性研究影响单摆周期的因素</a:t>
            </a:r>
            <a:endParaRPr sz="2400">
              <a:latin typeface="微软雅黑"/>
              <a:cs typeface="微软雅黑"/>
            </a:endParaRPr>
          </a:p>
          <a:p>
            <a:pPr lvl="1" marL="1052830" indent="-762635">
              <a:lnSpc>
                <a:spcPct val="100000"/>
              </a:lnSpc>
              <a:spcBef>
                <a:spcPts val="1220"/>
              </a:spcBef>
              <a:buSzPct val="95833"/>
              <a:buAutoNum type="arabicPlain"/>
              <a:tabLst>
                <a:tab pos="1053465" algn="l"/>
              </a:tabLst>
            </a:pPr>
            <a:r>
              <a:rPr dirty="0" sz="2400">
                <a:latin typeface="微软雅黑"/>
                <a:cs typeface="微软雅黑"/>
              </a:rPr>
              <a:t>控制</a:t>
            </a:r>
            <a:r>
              <a:rPr dirty="0" sz="2400" spc="-204" b="1" i="1">
                <a:solidFill>
                  <a:srgbClr val="001F5F"/>
                </a:solidFill>
                <a:latin typeface="Times New Roman"/>
                <a:cs typeface="Times New Roman"/>
              </a:rPr>
              <a:t>m</a:t>
            </a:r>
            <a:r>
              <a:rPr dirty="0" sz="2500" spc="-915" b="1" i="1">
                <a:solidFill>
                  <a:srgbClr val="001F5F"/>
                </a:solidFill>
                <a:latin typeface="微软雅黑"/>
                <a:cs typeface="微软雅黑"/>
              </a:rPr>
              <a:t>、</a:t>
            </a:r>
            <a:r>
              <a:rPr dirty="0" sz="2400" spc="-5" b="1" i="1">
                <a:solidFill>
                  <a:srgbClr val="001F5F"/>
                </a:solidFill>
                <a:latin typeface="Times New Roman"/>
                <a:cs typeface="Times New Roman"/>
              </a:rPr>
              <a:t>A</a:t>
            </a:r>
            <a:r>
              <a:rPr dirty="0" sz="2400">
                <a:latin typeface="微软雅黑"/>
                <a:cs typeface="微软雅黑"/>
              </a:rPr>
              <a:t>相同，摆长</a:t>
            </a:r>
            <a:r>
              <a:rPr dirty="0" sz="2400" spc="-5" b="1" i="1">
                <a:solidFill>
                  <a:srgbClr val="001F5F"/>
                </a:solidFill>
                <a:latin typeface="Times New Roman"/>
                <a:cs typeface="Times New Roman"/>
              </a:rPr>
              <a:t>l</a:t>
            </a:r>
            <a:r>
              <a:rPr dirty="0" sz="2400">
                <a:latin typeface="微软雅黑"/>
                <a:cs typeface="微软雅黑"/>
              </a:rPr>
              <a:t>不同；</a:t>
            </a:r>
            <a:endParaRPr sz="2400">
              <a:latin typeface="微软雅黑"/>
              <a:cs typeface="微软雅黑"/>
            </a:endParaRPr>
          </a:p>
          <a:p>
            <a:pPr lvl="1" marL="1052830" indent="-762635">
              <a:lnSpc>
                <a:spcPct val="100000"/>
              </a:lnSpc>
              <a:spcBef>
                <a:spcPts val="1200"/>
              </a:spcBef>
              <a:buSzPct val="95833"/>
              <a:buAutoNum type="arabicPlain"/>
              <a:tabLst>
                <a:tab pos="1053465" algn="l"/>
              </a:tabLst>
            </a:pPr>
            <a:r>
              <a:rPr dirty="0" sz="2400">
                <a:latin typeface="微软雅黑"/>
                <a:cs typeface="微软雅黑"/>
              </a:rPr>
              <a:t>控制</a:t>
            </a:r>
            <a:r>
              <a:rPr dirty="0" sz="2400" spc="-204" b="1" i="1">
                <a:solidFill>
                  <a:srgbClr val="001F5F"/>
                </a:solidFill>
                <a:latin typeface="Times New Roman"/>
                <a:cs typeface="Times New Roman"/>
              </a:rPr>
              <a:t>m</a:t>
            </a:r>
            <a:r>
              <a:rPr dirty="0" sz="2500" spc="-915" b="1" i="1">
                <a:solidFill>
                  <a:srgbClr val="001F5F"/>
                </a:solidFill>
                <a:latin typeface="微软雅黑"/>
                <a:cs typeface="微软雅黑"/>
              </a:rPr>
              <a:t>、</a:t>
            </a:r>
            <a:r>
              <a:rPr dirty="0" sz="2400" spc="-5" b="1" i="1">
                <a:solidFill>
                  <a:srgbClr val="001F5F"/>
                </a:solidFill>
                <a:latin typeface="Times New Roman"/>
                <a:cs typeface="Times New Roman"/>
              </a:rPr>
              <a:t>l</a:t>
            </a:r>
            <a:r>
              <a:rPr dirty="0" sz="2400">
                <a:latin typeface="微软雅黑"/>
                <a:cs typeface="微软雅黑"/>
              </a:rPr>
              <a:t>相同，振幅</a:t>
            </a:r>
            <a:r>
              <a:rPr dirty="0" sz="2400" spc="-5" b="1" i="1">
                <a:solidFill>
                  <a:srgbClr val="001F5F"/>
                </a:solidFill>
                <a:latin typeface="Times New Roman"/>
                <a:cs typeface="Times New Roman"/>
              </a:rPr>
              <a:t>A</a:t>
            </a:r>
            <a:r>
              <a:rPr dirty="0" sz="2400">
                <a:latin typeface="微软雅黑"/>
                <a:cs typeface="微软雅黑"/>
              </a:rPr>
              <a:t>不同；</a:t>
            </a:r>
            <a:endParaRPr sz="2400">
              <a:latin typeface="微软雅黑"/>
              <a:cs typeface="微软雅黑"/>
            </a:endParaRPr>
          </a:p>
          <a:p>
            <a:pPr lvl="1" marL="1052830" indent="-762635">
              <a:lnSpc>
                <a:spcPts val="2815"/>
              </a:lnSpc>
              <a:spcBef>
                <a:spcPts val="1200"/>
              </a:spcBef>
              <a:buSzPct val="95833"/>
              <a:buAutoNum type="arabicPlain"/>
              <a:tabLst>
                <a:tab pos="1053465" algn="l"/>
              </a:tabLst>
            </a:pPr>
            <a:r>
              <a:rPr dirty="0" sz="2400">
                <a:latin typeface="微软雅黑"/>
                <a:cs typeface="微软雅黑"/>
              </a:rPr>
              <a:t>控制</a:t>
            </a:r>
            <a:r>
              <a:rPr dirty="0" sz="2400" spc="-204" b="1" i="1">
                <a:solidFill>
                  <a:srgbClr val="001F5F"/>
                </a:solidFill>
                <a:latin typeface="Times New Roman"/>
                <a:cs typeface="Times New Roman"/>
              </a:rPr>
              <a:t>A</a:t>
            </a:r>
            <a:r>
              <a:rPr dirty="0" sz="2500" spc="-915" b="1" i="1">
                <a:solidFill>
                  <a:srgbClr val="001F5F"/>
                </a:solidFill>
                <a:latin typeface="微软雅黑"/>
                <a:cs typeface="微软雅黑"/>
              </a:rPr>
              <a:t>、</a:t>
            </a:r>
            <a:r>
              <a:rPr dirty="0" sz="2400" spc="-5" b="1" i="1">
                <a:solidFill>
                  <a:srgbClr val="001F5F"/>
                </a:solidFill>
                <a:latin typeface="Times New Roman"/>
                <a:cs typeface="Times New Roman"/>
              </a:rPr>
              <a:t>l</a:t>
            </a:r>
            <a:r>
              <a:rPr dirty="0" sz="2400">
                <a:latin typeface="微软雅黑"/>
                <a:cs typeface="微软雅黑"/>
              </a:rPr>
              <a:t>相同，摆球质量</a:t>
            </a:r>
            <a:r>
              <a:rPr dirty="0" sz="2400" spc="-5" b="1" i="1">
                <a:solidFill>
                  <a:srgbClr val="001F5F"/>
                </a:solidFill>
                <a:latin typeface="Times New Roman"/>
                <a:cs typeface="Times New Roman"/>
              </a:rPr>
              <a:t>m</a:t>
            </a:r>
            <a:r>
              <a:rPr dirty="0" sz="2400">
                <a:latin typeface="微软雅黑"/>
                <a:cs typeface="微软雅黑"/>
              </a:rPr>
              <a:t>不同；</a:t>
            </a:r>
            <a:endParaRPr sz="2400">
              <a:latin typeface="微软雅黑"/>
              <a:cs typeface="微软雅黑"/>
            </a:endParaRPr>
          </a:p>
          <a:p>
            <a:pPr algn="r" marR="1905635">
              <a:lnSpc>
                <a:spcPts val="2695"/>
              </a:lnSpc>
            </a:pPr>
            <a:r>
              <a:rPr dirty="0" sz="2400" b="1">
                <a:solidFill>
                  <a:srgbClr val="001F5F"/>
                </a:solidFill>
                <a:latin typeface="微软雅黑"/>
                <a:cs typeface="微软雅黑"/>
              </a:rPr>
              <a:t>傅科摆</a:t>
            </a:r>
            <a:endParaRPr sz="2400">
              <a:latin typeface="微软雅黑"/>
              <a:cs typeface="微软雅黑"/>
            </a:endParaRPr>
          </a:p>
          <a:p>
            <a:pPr algn="ctr" marL="6356350">
              <a:lnSpc>
                <a:spcPct val="100000"/>
              </a:lnSpc>
            </a:pPr>
            <a:r>
              <a:rPr dirty="0" sz="2400" b="1">
                <a:solidFill>
                  <a:srgbClr val="001F5F"/>
                </a:solidFill>
                <a:latin typeface="微软雅黑"/>
                <a:cs typeface="微软雅黑"/>
              </a:rPr>
              <a:t>（</a:t>
            </a:r>
            <a:r>
              <a:rPr dirty="0" sz="2400" b="1">
                <a:solidFill>
                  <a:srgbClr val="001F5F"/>
                </a:solidFill>
                <a:latin typeface="Times New Roman"/>
                <a:cs typeface="Times New Roman"/>
              </a:rPr>
              <a:t>1851</a:t>
            </a:r>
            <a:r>
              <a:rPr dirty="0" sz="2400" b="1">
                <a:solidFill>
                  <a:srgbClr val="001F5F"/>
                </a:solidFill>
                <a:latin typeface="微软雅黑"/>
                <a:cs typeface="微软雅黑"/>
              </a:rPr>
              <a:t>年，摆长</a:t>
            </a:r>
            <a:r>
              <a:rPr dirty="0" sz="2400" b="1">
                <a:solidFill>
                  <a:srgbClr val="001F5F"/>
                </a:solidFill>
                <a:latin typeface="Times New Roman"/>
                <a:cs typeface="Times New Roman"/>
              </a:rPr>
              <a:t>67m</a:t>
            </a:r>
            <a:r>
              <a:rPr dirty="0" sz="2400" b="1">
                <a:solidFill>
                  <a:srgbClr val="001F5F"/>
                </a:solidFill>
                <a:latin typeface="微软雅黑"/>
                <a:cs typeface="微软雅黑"/>
              </a:rPr>
              <a:t>，周期</a:t>
            </a:r>
            <a:r>
              <a:rPr dirty="0" sz="2400" b="1">
                <a:solidFill>
                  <a:srgbClr val="001F5F"/>
                </a:solidFill>
                <a:latin typeface="Times New Roman"/>
                <a:cs typeface="Times New Roman"/>
              </a:rPr>
              <a:t>16.43s</a:t>
            </a:r>
            <a:r>
              <a:rPr dirty="0" sz="2400" b="1">
                <a:solidFill>
                  <a:srgbClr val="001F5F"/>
                </a:solidFill>
                <a:latin typeface="微软雅黑"/>
                <a:cs typeface="微软雅黑"/>
              </a:rPr>
              <a:t>）</a:t>
            </a:r>
            <a:endParaRPr sz="24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1840" y="0"/>
            <a:ext cx="2058670" cy="63436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高中物</a:t>
            </a:r>
            <a:r>
              <a:rPr dirty="0" spc="-10"/>
              <a:t>理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3077" y="912388"/>
            <a:ext cx="9067800" cy="4509770"/>
          </a:xfrm>
          <a:prstGeom prst="rect">
            <a:avLst/>
          </a:prstGeom>
        </p:spPr>
        <p:txBody>
          <a:bodyPr wrap="square" lIns="0" tIns="1898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95"/>
              </a:spcBef>
            </a:pPr>
            <a:r>
              <a:rPr dirty="0" sz="3200">
                <a:latin typeface="微软雅黑"/>
                <a:cs typeface="微软雅黑"/>
              </a:rPr>
              <a:t>三</a:t>
            </a:r>
            <a:r>
              <a:rPr dirty="0" sz="3200" spc="-5">
                <a:latin typeface="微软雅黑"/>
                <a:cs typeface="微软雅黑"/>
              </a:rPr>
              <a:t>.</a:t>
            </a:r>
            <a:r>
              <a:rPr dirty="0" sz="3200">
                <a:latin typeface="微软雅黑"/>
                <a:cs typeface="微软雅黑"/>
              </a:rPr>
              <a:t>单摆的周</a:t>
            </a:r>
            <a:r>
              <a:rPr dirty="0" sz="3200" spc="5">
                <a:latin typeface="微软雅黑"/>
                <a:cs typeface="微软雅黑"/>
              </a:rPr>
              <a:t>期</a:t>
            </a:r>
            <a:endParaRPr sz="3200">
              <a:latin typeface="微软雅黑"/>
              <a:cs typeface="微软雅黑"/>
            </a:endParaRPr>
          </a:p>
          <a:p>
            <a:pPr marL="407670" indent="-252095">
              <a:lnSpc>
                <a:spcPct val="100000"/>
              </a:lnSpc>
              <a:spcBef>
                <a:spcPts val="1040"/>
              </a:spcBef>
              <a:buSzPct val="95833"/>
              <a:buAutoNum type="arabicPeriod"/>
              <a:tabLst>
                <a:tab pos="408305" algn="l"/>
              </a:tabLst>
            </a:pPr>
            <a:r>
              <a:rPr dirty="0" sz="2400">
                <a:latin typeface="微软雅黑"/>
                <a:cs typeface="微软雅黑"/>
              </a:rPr>
              <a:t>影响单摆周期的因素</a:t>
            </a:r>
            <a:endParaRPr sz="2400">
              <a:latin typeface="微软雅黑"/>
              <a:cs typeface="微软雅黑"/>
            </a:endParaRPr>
          </a:p>
          <a:p>
            <a:pPr marL="229870">
              <a:lnSpc>
                <a:spcPct val="100000"/>
              </a:lnSpc>
              <a:spcBef>
                <a:spcPts val="894"/>
              </a:spcBef>
            </a:pPr>
            <a:r>
              <a:rPr dirty="0" sz="2400">
                <a:latin typeface="微软雅黑"/>
                <a:cs typeface="微软雅黑"/>
              </a:rPr>
              <a:t>实验</a:t>
            </a:r>
            <a:r>
              <a:rPr dirty="0" sz="2400" spc="-5">
                <a:latin typeface="微软雅黑"/>
                <a:cs typeface="微软雅黑"/>
              </a:rPr>
              <a:t>2：</a:t>
            </a:r>
            <a:r>
              <a:rPr dirty="0" u="heavy" sz="2400">
                <a:solidFill>
                  <a:srgbClr val="0562C1"/>
                </a:solidFill>
                <a:uFill>
                  <a:solidFill>
                    <a:srgbClr val="0562C1"/>
                  </a:solidFill>
                </a:uFill>
                <a:latin typeface="微软雅黑"/>
                <a:cs typeface="微软雅黑"/>
              </a:rPr>
              <a:t>定性研究影响单摆周期的因素</a:t>
            </a:r>
            <a:endParaRPr sz="2400">
              <a:latin typeface="微软雅黑"/>
              <a:cs typeface="微软雅黑"/>
            </a:endParaRPr>
          </a:p>
          <a:p>
            <a:pPr lvl="1" marL="992505" indent="-762635">
              <a:lnSpc>
                <a:spcPct val="100000"/>
              </a:lnSpc>
              <a:spcBef>
                <a:spcPts val="1220"/>
              </a:spcBef>
              <a:buSzPct val="95833"/>
              <a:buAutoNum type="arabicPlain"/>
              <a:tabLst>
                <a:tab pos="993140" algn="l"/>
              </a:tabLst>
            </a:pPr>
            <a:r>
              <a:rPr dirty="0" sz="2400">
                <a:latin typeface="微软雅黑"/>
                <a:cs typeface="微软雅黑"/>
              </a:rPr>
              <a:t>控制</a:t>
            </a:r>
            <a:r>
              <a:rPr dirty="0" sz="2400" spc="-204" b="1" i="1">
                <a:solidFill>
                  <a:srgbClr val="001F5F"/>
                </a:solidFill>
                <a:latin typeface="Times New Roman"/>
                <a:cs typeface="Times New Roman"/>
              </a:rPr>
              <a:t>m</a:t>
            </a:r>
            <a:r>
              <a:rPr dirty="0" sz="2500" spc="-915" b="1" i="1">
                <a:solidFill>
                  <a:srgbClr val="001F5F"/>
                </a:solidFill>
                <a:latin typeface="微软雅黑"/>
                <a:cs typeface="微软雅黑"/>
              </a:rPr>
              <a:t>、</a:t>
            </a:r>
            <a:r>
              <a:rPr dirty="0" sz="2400" spc="-5" b="1" i="1">
                <a:solidFill>
                  <a:srgbClr val="001F5F"/>
                </a:solidFill>
                <a:latin typeface="Times New Roman"/>
                <a:cs typeface="Times New Roman"/>
              </a:rPr>
              <a:t>A</a:t>
            </a:r>
            <a:r>
              <a:rPr dirty="0" sz="2400">
                <a:latin typeface="微软雅黑"/>
                <a:cs typeface="微软雅黑"/>
              </a:rPr>
              <a:t>相同，摆长</a:t>
            </a:r>
            <a:r>
              <a:rPr dirty="0" sz="2400" spc="-5" b="1" i="1">
                <a:solidFill>
                  <a:srgbClr val="001F5F"/>
                </a:solidFill>
                <a:latin typeface="Times New Roman"/>
                <a:cs typeface="Times New Roman"/>
              </a:rPr>
              <a:t>l</a:t>
            </a:r>
            <a:r>
              <a:rPr dirty="0" sz="2400">
                <a:latin typeface="微软雅黑"/>
                <a:cs typeface="微软雅黑"/>
              </a:rPr>
              <a:t>不同；</a:t>
            </a:r>
            <a:endParaRPr sz="2400">
              <a:latin typeface="微软雅黑"/>
              <a:cs typeface="微软雅黑"/>
            </a:endParaRPr>
          </a:p>
          <a:p>
            <a:pPr lvl="1" marL="992505" indent="-762635">
              <a:lnSpc>
                <a:spcPct val="100000"/>
              </a:lnSpc>
              <a:spcBef>
                <a:spcPts val="1200"/>
              </a:spcBef>
              <a:buSzPct val="95833"/>
              <a:buAutoNum type="arabicPlain"/>
              <a:tabLst>
                <a:tab pos="993140" algn="l"/>
              </a:tabLst>
            </a:pPr>
            <a:r>
              <a:rPr dirty="0" sz="2400">
                <a:latin typeface="微软雅黑"/>
                <a:cs typeface="微软雅黑"/>
              </a:rPr>
              <a:t>控制</a:t>
            </a:r>
            <a:r>
              <a:rPr dirty="0" sz="2400" spc="-204" b="1" i="1">
                <a:solidFill>
                  <a:srgbClr val="001F5F"/>
                </a:solidFill>
                <a:latin typeface="Times New Roman"/>
                <a:cs typeface="Times New Roman"/>
              </a:rPr>
              <a:t>m</a:t>
            </a:r>
            <a:r>
              <a:rPr dirty="0" sz="2500" spc="-915" b="1" i="1">
                <a:solidFill>
                  <a:srgbClr val="001F5F"/>
                </a:solidFill>
                <a:latin typeface="微软雅黑"/>
                <a:cs typeface="微软雅黑"/>
              </a:rPr>
              <a:t>、</a:t>
            </a:r>
            <a:r>
              <a:rPr dirty="0" sz="2400" spc="-5" b="1" i="1">
                <a:solidFill>
                  <a:srgbClr val="001F5F"/>
                </a:solidFill>
                <a:latin typeface="Times New Roman"/>
                <a:cs typeface="Times New Roman"/>
              </a:rPr>
              <a:t>l</a:t>
            </a:r>
            <a:r>
              <a:rPr dirty="0" sz="2400">
                <a:latin typeface="微软雅黑"/>
                <a:cs typeface="微软雅黑"/>
              </a:rPr>
              <a:t>相同，振幅</a:t>
            </a:r>
            <a:r>
              <a:rPr dirty="0" sz="2400" spc="-5" b="1" i="1">
                <a:solidFill>
                  <a:srgbClr val="001F5F"/>
                </a:solidFill>
                <a:latin typeface="Times New Roman"/>
                <a:cs typeface="Times New Roman"/>
              </a:rPr>
              <a:t>A</a:t>
            </a:r>
            <a:r>
              <a:rPr dirty="0" sz="2400">
                <a:latin typeface="微软雅黑"/>
                <a:cs typeface="微软雅黑"/>
              </a:rPr>
              <a:t>不同；</a:t>
            </a:r>
            <a:endParaRPr sz="2400">
              <a:latin typeface="微软雅黑"/>
              <a:cs typeface="微软雅黑"/>
            </a:endParaRPr>
          </a:p>
          <a:p>
            <a:pPr lvl="1" marL="992505" indent="-762635">
              <a:lnSpc>
                <a:spcPct val="100000"/>
              </a:lnSpc>
              <a:spcBef>
                <a:spcPts val="1200"/>
              </a:spcBef>
              <a:buSzPct val="95833"/>
              <a:buAutoNum type="arabicPlain"/>
              <a:tabLst>
                <a:tab pos="993140" algn="l"/>
              </a:tabLst>
            </a:pPr>
            <a:r>
              <a:rPr dirty="0" sz="2400">
                <a:latin typeface="微软雅黑"/>
                <a:cs typeface="微软雅黑"/>
              </a:rPr>
              <a:t>控制</a:t>
            </a:r>
            <a:r>
              <a:rPr dirty="0" sz="2400" spc="-204" b="1" i="1">
                <a:solidFill>
                  <a:srgbClr val="001F5F"/>
                </a:solidFill>
                <a:latin typeface="Times New Roman"/>
                <a:cs typeface="Times New Roman"/>
              </a:rPr>
              <a:t>A</a:t>
            </a:r>
            <a:r>
              <a:rPr dirty="0" sz="2500" spc="-915" b="1" i="1">
                <a:solidFill>
                  <a:srgbClr val="001F5F"/>
                </a:solidFill>
                <a:latin typeface="微软雅黑"/>
                <a:cs typeface="微软雅黑"/>
              </a:rPr>
              <a:t>、</a:t>
            </a:r>
            <a:r>
              <a:rPr dirty="0" sz="2400" spc="-5" b="1" i="1">
                <a:solidFill>
                  <a:srgbClr val="001F5F"/>
                </a:solidFill>
                <a:latin typeface="Times New Roman"/>
                <a:cs typeface="Times New Roman"/>
              </a:rPr>
              <a:t>l</a:t>
            </a:r>
            <a:r>
              <a:rPr dirty="0" sz="2400">
                <a:latin typeface="微软雅黑"/>
                <a:cs typeface="微软雅黑"/>
              </a:rPr>
              <a:t>相同，摆球质量</a:t>
            </a:r>
            <a:r>
              <a:rPr dirty="0" sz="2400" spc="-5" b="1" i="1">
                <a:solidFill>
                  <a:srgbClr val="001F5F"/>
                </a:solidFill>
                <a:latin typeface="Times New Roman"/>
                <a:cs typeface="Times New Roman"/>
              </a:rPr>
              <a:t>m</a:t>
            </a:r>
            <a:r>
              <a:rPr dirty="0" sz="2400">
                <a:latin typeface="微软雅黑"/>
                <a:cs typeface="微软雅黑"/>
              </a:rPr>
              <a:t>不同；</a:t>
            </a:r>
            <a:endParaRPr sz="2400">
              <a:latin typeface="微软雅黑"/>
              <a:cs typeface="微软雅黑"/>
            </a:endParaRPr>
          </a:p>
          <a:p>
            <a:pPr marL="1123950" marR="5080" indent="-908050">
              <a:lnSpc>
                <a:spcPct val="145800"/>
              </a:lnSpc>
              <a:spcBef>
                <a:spcPts val="1360"/>
              </a:spcBef>
            </a:pPr>
            <a:r>
              <a:rPr dirty="0" sz="2400">
                <a:latin typeface="微软雅黑"/>
                <a:cs typeface="微软雅黑"/>
              </a:rPr>
              <a:t>结论：</a:t>
            </a:r>
            <a:r>
              <a:rPr dirty="0" sz="2400" b="1">
                <a:solidFill>
                  <a:srgbClr val="001F5F"/>
                </a:solidFill>
                <a:latin typeface="微软雅黑"/>
                <a:cs typeface="微软雅黑"/>
              </a:rPr>
              <a:t>单摆做简谐运动的周期与摆长有关，摆长越长，周期越大； 单摆的周期与摆球质量和振幅无关。</a:t>
            </a:r>
            <a:endParaRPr sz="24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1840" y="0"/>
            <a:ext cx="2058670" cy="63436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高中物</a:t>
            </a:r>
            <a:r>
              <a:rPr dirty="0" spc="-10"/>
              <a:t>理</a:t>
            </a:r>
          </a:p>
        </p:txBody>
      </p:sp>
      <p:sp>
        <p:nvSpPr>
          <p:cNvPr id="3" name="object 3"/>
          <p:cNvSpPr/>
          <p:nvPr/>
        </p:nvSpPr>
        <p:spPr>
          <a:xfrm>
            <a:off x="7301483" y="1117091"/>
            <a:ext cx="4890516" cy="43113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493077" y="912388"/>
            <a:ext cx="7244715" cy="5556250"/>
          </a:xfrm>
          <a:prstGeom prst="rect">
            <a:avLst/>
          </a:prstGeom>
        </p:spPr>
        <p:txBody>
          <a:bodyPr wrap="square" lIns="0" tIns="1898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95"/>
              </a:spcBef>
            </a:pPr>
            <a:r>
              <a:rPr dirty="0" sz="3200">
                <a:latin typeface="微软雅黑"/>
                <a:cs typeface="微软雅黑"/>
              </a:rPr>
              <a:t>三</a:t>
            </a:r>
            <a:r>
              <a:rPr dirty="0" sz="3200" spc="-5">
                <a:latin typeface="微软雅黑"/>
                <a:cs typeface="微软雅黑"/>
              </a:rPr>
              <a:t>.</a:t>
            </a:r>
            <a:r>
              <a:rPr dirty="0" sz="3200">
                <a:latin typeface="微软雅黑"/>
                <a:cs typeface="微软雅黑"/>
              </a:rPr>
              <a:t>单摆的周</a:t>
            </a:r>
            <a:r>
              <a:rPr dirty="0" sz="3200" spc="5">
                <a:latin typeface="微软雅黑"/>
                <a:cs typeface="微软雅黑"/>
              </a:rPr>
              <a:t>期</a:t>
            </a:r>
            <a:endParaRPr sz="3200">
              <a:latin typeface="微软雅黑"/>
              <a:cs typeface="微软雅黑"/>
            </a:endParaRPr>
          </a:p>
          <a:p>
            <a:pPr marL="407670" indent="-252095">
              <a:lnSpc>
                <a:spcPct val="100000"/>
              </a:lnSpc>
              <a:spcBef>
                <a:spcPts val="1040"/>
              </a:spcBef>
              <a:buSzPct val="95833"/>
              <a:buAutoNum type="arabicPeriod" startAt="2"/>
              <a:tabLst>
                <a:tab pos="408305" algn="l"/>
              </a:tabLst>
            </a:pPr>
            <a:r>
              <a:rPr dirty="0" sz="2400">
                <a:latin typeface="微软雅黑"/>
                <a:cs typeface="微软雅黑"/>
              </a:rPr>
              <a:t>单摆周期与摆长的关系</a:t>
            </a:r>
            <a:endParaRPr sz="2400">
              <a:latin typeface="微软雅黑"/>
              <a:cs typeface="微软雅黑"/>
            </a:endParaRPr>
          </a:p>
          <a:p>
            <a:pPr marL="229870">
              <a:lnSpc>
                <a:spcPct val="100000"/>
              </a:lnSpc>
              <a:spcBef>
                <a:spcPts val="894"/>
              </a:spcBef>
            </a:pPr>
            <a:r>
              <a:rPr dirty="0" sz="2400">
                <a:latin typeface="微软雅黑"/>
                <a:cs typeface="微软雅黑"/>
              </a:rPr>
              <a:t>实验</a:t>
            </a:r>
            <a:r>
              <a:rPr dirty="0" sz="2400">
                <a:latin typeface="Times New Roman"/>
                <a:cs typeface="Times New Roman"/>
              </a:rPr>
              <a:t>3</a:t>
            </a:r>
            <a:r>
              <a:rPr dirty="0" sz="2400">
                <a:latin typeface="微软雅黑"/>
                <a:cs typeface="微软雅黑"/>
              </a:rPr>
              <a:t>：探究单摆周期与摆长的关系</a:t>
            </a:r>
            <a:endParaRPr sz="2400">
              <a:latin typeface="微软雅黑"/>
              <a:cs typeface="微软雅黑"/>
            </a:endParaRPr>
          </a:p>
          <a:p>
            <a:pPr lvl="1" marL="1010285" indent="-762635">
              <a:lnSpc>
                <a:spcPct val="100000"/>
              </a:lnSpc>
              <a:spcBef>
                <a:spcPts val="1035"/>
              </a:spcBef>
              <a:buSzPct val="95833"/>
              <a:buAutoNum type="arabicPlain"/>
              <a:tabLst>
                <a:tab pos="1010285" algn="l"/>
              </a:tabLst>
            </a:pPr>
            <a:r>
              <a:rPr dirty="0" sz="2400">
                <a:latin typeface="微软雅黑"/>
                <a:cs typeface="微软雅黑"/>
              </a:rPr>
              <a:t>实验器材的选择和实验条件控制</a:t>
            </a:r>
            <a:endParaRPr sz="2400">
              <a:latin typeface="微软雅黑"/>
              <a:cs typeface="微软雅黑"/>
            </a:endParaRPr>
          </a:p>
          <a:p>
            <a:pPr marL="527050" marR="2799080">
              <a:lnSpc>
                <a:spcPct val="125000"/>
              </a:lnSpc>
              <a:spcBef>
                <a:spcPts val="20"/>
              </a:spcBef>
            </a:pPr>
            <a:r>
              <a:rPr dirty="0" sz="2200" b="1">
                <a:latin typeface="微软雅黑"/>
                <a:cs typeface="微软雅黑"/>
              </a:rPr>
              <a:t>摆线</a:t>
            </a:r>
            <a:r>
              <a:rPr dirty="0" sz="2200">
                <a:latin typeface="微软雅黑"/>
                <a:cs typeface="微软雅黑"/>
              </a:rPr>
              <a:t>要选择弹性小的轻质细线</a:t>
            </a:r>
            <a:r>
              <a:rPr dirty="0" sz="2200" spc="-5">
                <a:latin typeface="微软雅黑"/>
                <a:cs typeface="微软雅黑"/>
              </a:rPr>
              <a:t>； </a:t>
            </a:r>
            <a:r>
              <a:rPr dirty="0" sz="2200">
                <a:latin typeface="微软雅黑"/>
                <a:cs typeface="微软雅黑"/>
              </a:rPr>
              <a:t>选择质量大、直径小的</a:t>
            </a:r>
            <a:r>
              <a:rPr dirty="0" sz="2200" b="1">
                <a:latin typeface="微软雅黑"/>
                <a:cs typeface="微软雅黑"/>
              </a:rPr>
              <a:t>摆球</a:t>
            </a:r>
            <a:r>
              <a:rPr dirty="0" sz="2200" spc="-5">
                <a:latin typeface="微软雅黑"/>
                <a:cs typeface="微软雅黑"/>
              </a:rPr>
              <a:t>；</a:t>
            </a:r>
            <a:endParaRPr sz="2200">
              <a:latin typeface="微软雅黑"/>
              <a:cs typeface="微软雅黑"/>
            </a:endParaRPr>
          </a:p>
          <a:p>
            <a:pPr marL="527050">
              <a:lnSpc>
                <a:spcPct val="100000"/>
              </a:lnSpc>
              <a:spcBef>
                <a:spcPts val="660"/>
              </a:spcBef>
            </a:pPr>
            <a:r>
              <a:rPr dirty="0" sz="2200" b="1">
                <a:latin typeface="微软雅黑"/>
                <a:cs typeface="微软雅黑"/>
              </a:rPr>
              <a:t>振幅</a:t>
            </a:r>
            <a:r>
              <a:rPr dirty="0" sz="2200">
                <a:latin typeface="微软雅黑"/>
                <a:cs typeface="微软雅黑"/>
              </a:rPr>
              <a:t>不要太大；</a:t>
            </a:r>
            <a:r>
              <a:rPr dirty="0" sz="2200" b="1">
                <a:latin typeface="微软雅黑"/>
                <a:cs typeface="微软雅黑"/>
              </a:rPr>
              <a:t>竖直平面内摆动</a:t>
            </a:r>
            <a:r>
              <a:rPr dirty="0" sz="2200">
                <a:latin typeface="微软雅黑"/>
                <a:cs typeface="微软雅黑"/>
              </a:rPr>
              <a:t>；实验中</a:t>
            </a:r>
            <a:r>
              <a:rPr dirty="0" sz="2200" b="1">
                <a:latin typeface="微软雅黑"/>
                <a:cs typeface="微软雅黑"/>
              </a:rPr>
              <a:t>摆长不变</a:t>
            </a:r>
            <a:r>
              <a:rPr dirty="0" sz="2200">
                <a:latin typeface="Times New Roman"/>
                <a:cs typeface="Times New Roman"/>
              </a:rPr>
              <a:t>…</a:t>
            </a:r>
            <a:r>
              <a:rPr dirty="0" sz="2200" spc="-5">
                <a:latin typeface="Times New Roman"/>
                <a:cs typeface="Times New Roman"/>
              </a:rPr>
              <a:t>…</a:t>
            </a:r>
            <a:endParaRPr sz="2200">
              <a:latin typeface="Times New Roman"/>
              <a:cs typeface="Times New Roman"/>
            </a:endParaRPr>
          </a:p>
          <a:p>
            <a:pPr lvl="1" marL="1010285" indent="-762635">
              <a:lnSpc>
                <a:spcPct val="100000"/>
              </a:lnSpc>
              <a:spcBef>
                <a:spcPts val="850"/>
              </a:spcBef>
              <a:buSzPct val="95833"/>
              <a:buFont typeface="΢"/>
              <a:buAutoNum type="arabicPlain" startAt="2"/>
              <a:tabLst>
                <a:tab pos="1010285" algn="l"/>
              </a:tabLst>
            </a:pPr>
            <a:r>
              <a:rPr dirty="0" sz="2400" b="1">
                <a:latin typeface="微软雅黑"/>
                <a:cs typeface="微软雅黑"/>
              </a:rPr>
              <a:t>摆长的测量</a:t>
            </a:r>
            <a:r>
              <a:rPr dirty="0" sz="2400" spc="25" b="1">
                <a:latin typeface="微软雅黑"/>
                <a:cs typeface="微软雅黑"/>
              </a:rPr>
              <a:t> </a:t>
            </a:r>
            <a:r>
              <a:rPr dirty="0" baseline="-2923" sz="4275" spc="-7" i="1">
                <a:latin typeface="Times New Roman"/>
                <a:cs typeface="Times New Roman"/>
              </a:rPr>
              <a:t>l</a:t>
            </a:r>
            <a:r>
              <a:rPr dirty="0" baseline="-2923" sz="4275" spc="135" i="1">
                <a:latin typeface="Times New Roman"/>
                <a:cs typeface="Times New Roman"/>
              </a:rPr>
              <a:t> </a:t>
            </a:r>
            <a:r>
              <a:rPr dirty="0" baseline="-2923" sz="4275" spc="-7">
                <a:latin typeface="Symbol"/>
                <a:cs typeface="Symbol"/>
              </a:rPr>
              <a:t></a:t>
            </a:r>
            <a:r>
              <a:rPr dirty="0" baseline="-2923" sz="4275" spc="44">
                <a:latin typeface="Times New Roman"/>
                <a:cs typeface="Times New Roman"/>
              </a:rPr>
              <a:t> </a:t>
            </a:r>
            <a:r>
              <a:rPr dirty="0" baseline="-2923" sz="4275" spc="-7" i="1">
                <a:latin typeface="Times New Roman"/>
                <a:cs typeface="Times New Roman"/>
              </a:rPr>
              <a:t>L</a:t>
            </a:r>
            <a:r>
              <a:rPr dirty="0" baseline="-2923" sz="4275" spc="-307" i="1">
                <a:latin typeface="Times New Roman"/>
                <a:cs typeface="Times New Roman"/>
              </a:rPr>
              <a:t> </a:t>
            </a:r>
            <a:r>
              <a:rPr dirty="0" baseline="-2923" sz="4275" spc="-7">
                <a:latin typeface="Symbol"/>
                <a:cs typeface="Symbol"/>
              </a:rPr>
              <a:t></a:t>
            </a:r>
            <a:r>
              <a:rPr dirty="0" baseline="-2923" sz="4275" spc="-292">
                <a:latin typeface="Times New Roman"/>
                <a:cs typeface="Times New Roman"/>
              </a:rPr>
              <a:t> </a:t>
            </a:r>
            <a:r>
              <a:rPr dirty="0" baseline="-2923" sz="4275" spc="-7" i="1">
                <a:latin typeface="Times New Roman"/>
                <a:cs typeface="Times New Roman"/>
              </a:rPr>
              <a:t>d</a:t>
            </a:r>
            <a:r>
              <a:rPr dirty="0" baseline="-2923" sz="4275" spc="150" i="1">
                <a:latin typeface="Times New Roman"/>
                <a:cs typeface="Times New Roman"/>
              </a:rPr>
              <a:t> </a:t>
            </a:r>
            <a:r>
              <a:rPr dirty="0" baseline="-2923" sz="4275" spc="-7">
                <a:latin typeface="Times New Roman"/>
                <a:cs typeface="Times New Roman"/>
              </a:rPr>
              <a:t>/</a:t>
            </a:r>
            <a:r>
              <a:rPr dirty="0" baseline="-2923" sz="4275" spc="-202">
                <a:latin typeface="Times New Roman"/>
                <a:cs typeface="Times New Roman"/>
              </a:rPr>
              <a:t> </a:t>
            </a:r>
            <a:r>
              <a:rPr dirty="0" baseline="-2923" sz="4275" spc="-7">
                <a:latin typeface="Times New Roman"/>
                <a:cs typeface="Times New Roman"/>
              </a:rPr>
              <a:t>2</a:t>
            </a:r>
            <a:endParaRPr baseline="-2923" sz="4275">
              <a:latin typeface="Times New Roman"/>
              <a:cs typeface="Times New Roman"/>
            </a:endParaRPr>
          </a:p>
          <a:p>
            <a:pPr marL="552450">
              <a:lnSpc>
                <a:spcPct val="100000"/>
              </a:lnSpc>
              <a:spcBef>
                <a:spcPts val="1230"/>
              </a:spcBef>
            </a:pPr>
            <a:r>
              <a:rPr dirty="0" sz="2400">
                <a:latin typeface="微软雅黑"/>
                <a:cs typeface="微软雅黑"/>
              </a:rPr>
              <a:t>竖直悬挂测摆线长</a:t>
            </a:r>
            <a:r>
              <a:rPr dirty="0" sz="2400" spc="-5" b="1" i="1">
                <a:solidFill>
                  <a:srgbClr val="001F5F"/>
                </a:solidFill>
                <a:latin typeface="Times New Roman"/>
                <a:cs typeface="Times New Roman"/>
              </a:rPr>
              <a:t>L</a:t>
            </a:r>
            <a:r>
              <a:rPr dirty="0" sz="2400" spc="-5">
                <a:latin typeface="微软雅黑"/>
                <a:cs typeface="微软雅黑"/>
              </a:rPr>
              <a:t>，</a:t>
            </a:r>
            <a:r>
              <a:rPr dirty="0" sz="2400">
                <a:latin typeface="微软雅黑"/>
                <a:cs typeface="微软雅黑"/>
              </a:rPr>
              <a:t>用游标卡尺测摆球直径</a:t>
            </a:r>
            <a:r>
              <a:rPr dirty="0" sz="2400" b="1" i="1">
                <a:solidFill>
                  <a:srgbClr val="001F5F"/>
                </a:solidFill>
                <a:latin typeface="Times New Roman"/>
                <a:cs typeface="Times New Roman"/>
              </a:rPr>
              <a:t>d</a:t>
            </a:r>
            <a:r>
              <a:rPr dirty="0" sz="2400">
                <a:latin typeface="微软雅黑"/>
                <a:cs typeface="微软雅黑"/>
              </a:rPr>
              <a:t>；</a:t>
            </a:r>
            <a:endParaRPr sz="2400">
              <a:latin typeface="微软雅黑"/>
              <a:cs typeface="微软雅黑"/>
            </a:endParaRPr>
          </a:p>
          <a:p>
            <a:pPr lvl="1" marL="1010285" indent="-762635">
              <a:lnSpc>
                <a:spcPct val="100000"/>
              </a:lnSpc>
              <a:spcBef>
                <a:spcPts val="919"/>
              </a:spcBef>
              <a:buSzPct val="95833"/>
              <a:buFont typeface="΢"/>
              <a:buAutoNum type="arabicPlain" startAt="3"/>
              <a:tabLst>
                <a:tab pos="1010285" algn="l"/>
              </a:tabLst>
            </a:pPr>
            <a:r>
              <a:rPr dirty="0" baseline="1157" sz="3600" b="1">
                <a:latin typeface="微软雅黑"/>
                <a:cs typeface="微软雅黑"/>
              </a:rPr>
              <a:t>累积法测周</a:t>
            </a:r>
            <a:r>
              <a:rPr dirty="0" baseline="1157" sz="3600" spc="322" b="1">
                <a:latin typeface="微软雅黑"/>
                <a:cs typeface="微软雅黑"/>
              </a:rPr>
              <a:t>期</a:t>
            </a:r>
            <a:r>
              <a:rPr dirty="0" sz="2850" spc="-5" i="1">
                <a:latin typeface="Times New Roman"/>
                <a:cs typeface="Times New Roman"/>
              </a:rPr>
              <a:t>T</a:t>
            </a:r>
            <a:r>
              <a:rPr dirty="0" sz="2850" spc="280" i="1">
                <a:latin typeface="Times New Roman"/>
                <a:cs typeface="Times New Roman"/>
              </a:rPr>
              <a:t> </a:t>
            </a:r>
            <a:r>
              <a:rPr dirty="0" sz="2850" spc="-5">
                <a:latin typeface="Symbol"/>
                <a:cs typeface="Symbol"/>
              </a:rPr>
              <a:t></a:t>
            </a:r>
            <a:r>
              <a:rPr dirty="0" sz="2850" spc="-150">
                <a:latin typeface="Times New Roman"/>
                <a:cs typeface="Times New Roman"/>
              </a:rPr>
              <a:t> </a:t>
            </a:r>
            <a:r>
              <a:rPr dirty="0" sz="2850" spc="-5" i="1">
                <a:latin typeface="Times New Roman"/>
                <a:cs typeface="Times New Roman"/>
              </a:rPr>
              <a:t>t</a:t>
            </a:r>
            <a:r>
              <a:rPr dirty="0" sz="2850" spc="-30" i="1">
                <a:latin typeface="Times New Roman"/>
                <a:cs typeface="Times New Roman"/>
              </a:rPr>
              <a:t> </a:t>
            </a:r>
            <a:r>
              <a:rPr dirty="0" sz="2850" spc="-5">
                <a:latin typeface="Times New Roman"/>
                <a:cs typeface="Times New Roman"/>
              </a:rPr>
              <a:t>/</a:t>
            </a:r>
            <a:r>
              <a:rPr dirty="0" sz="2850" spc="-135">
                <a:latin typeface="Times New Roman"/>
                <a:cs typeface="Times New Roman"/>
              </a:rPr>
              <a:t> </a:t>
            </a:r>
            <a:r>
              <a:rPr dirty="0" sz="2850" spc="-5" i="1">
                <a:latin typeface="Times New Roman"/>
                <a:cs typeface="Times New Roman"/>
              </a:rPr>
              <a:t>n</a:t>
            </a:r>
            <a:endParaRPr sz="2850">
              <a:latin typeface="Times New Roman"/>
              <a:cs typeface="Times New Roman"/>
            </a:endParaRPr>
          </a:p>
          <a:p>
            <a:pPr marL="628650">
              <a:lnSpc>
                <a:spcPct val="100000"/>
              </a:lnSpc>
              <a:spcBef>
                <a:spcPts val="1180"/>
              </a:spcBef>
            </a:pPr>
            <a:r>
              <a:rPr dirty="0" sz="2400">
                <a:latin typeface="微软雅黑"/>
                <a:cs typeface="微软雅黑"/>
              </a:rPr>
              <a:t>摆球通过平衡位置时开始（停止）计时</a:t>
            </a:r>
            <a:endParaRPr sz="24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2025-04-19T14:08:47Z</dcterms:created>
  <dcterms:modified xsi:type="dcterms:W3CDTF">2025-04-19T14:08:47Z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2023-10-17T00:00:00Z</vt:filetime>
  </property>
  <property fmtid="{D5CDD505-2E9C-101B-9397-08002B2CF9AE}" pid="3" name="Creator">
    <vt:lpwstr>WPS 演示</vt:lpwstr>
  </property>
  <property fmtid="{D5CDD505-2E9C-101B-9397-08002B2CF9AE}" pid="4" name="LastSaved">
    <vt:filetime>2025-04-19T00:00:00Z</vt:filetime>
  </property>
</Properties>
</file>