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522" y="2420937"/>
            <a:ext cx="106889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452" y="1095375"/>
            <a:ext cx="11324590" cy="312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078480">
              <a:lnSpc>
                <a:spcPct val="100000"/>
              </a:lnSpc>
              <a:spcBef>
                <a:spcPts val="105"/>
              </a:spcBef>
              <a:tabLst>
                <a:tab pos="7880984" algn="l"/>
              </a:tabLst>
            </a:pPr>
            <a:r>
              <a:rPr dirty="0"/>
              <a:t>外力作用下的振</a:t>
            </a:r>
            <a:r>
              <a:rPr dirty="0" spc="5"/>
              <a:t>动</a:t>
            </a:r>
            <a:r>
              <a:rPr dirty="0"/>
              <a:t>	</a:t>
            </a:r>
            <a:r>
              <a:rPr dirty="0"/>
              <a:t>振动习题</a:t>
            </a:r>
            <a:r>
              <a:rPr dirty="0" spc="5"/>
              <a:t>课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1152" y="3585349"/>
          <a:ext cx="740473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主讲人：王朝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祥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752" y="1147762"/>
            <a:ext cx="4496435" cy="3320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微软雅黑"/>
                <a:cs typeface="微软雅黑"/>
              </a:rPr>
              <a:t>总结：外力作用下的振</a:t>
            </a:r>
            <a:r>
              <a:rPr dirty="0" sz="3200" spc="5" b="1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900">
              <a:latin typeface="Times New Roman"/>
              <a:cs typeface="Times New Roman"/>
            </a:endParaRPr>
          </a:p>
          <a:p>
            <a:pPr marL="834390" indent="-336550">
              <a:lnSpc>
                <a:spcPct val="100000"/>
              </a:lnSpc>
              <a:buSzPct val="96875"/>
              <a:buAutoNum type="arabicPeriod"/>
              <a:tabLst>
                <a:tab pos="835025" algn="l"/>
              </a:tabLst>
            </a:pPr>
            <a:r>
              <a:rPr dirty="0" sz="3200">
                <a:latin typeface="微软雅黑"/>
                <a:cs typeface="微软雅黑"/>
              </a:rPr>
              <a:t>阻尼振</a:t>
            </a:r>
            <a:r>
              <a:rPr dirty="0" sz="3200" spc="5"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  <a:p>
            <a:pPr marL="829310" indent="-336550">
              <a:lnSpc>
                <a:spcPct val="100000"/>
              </a:lnSpc>
              <a:spcBef>
                <a:spcPts val="1800"/>
              </a:spcBef>
              <a:buSzPct val="96875"/>
              <a:buAutoNum type="arabicPeriod"/>
              <a:tabLst>
                <a:tab pos="829944" algn="l"/>
              </a:tabLst>
            </a:pPr>
            <a:r>
              <a:rPr dirty="0" sz="3200">
                <a:latin typeface="微软雅黑"/>
                <a:cs typeface="微软雅黑"/>
              </a:rPr>
              <a:t>受迫振动与共</a:t>
            </a:r>
            <a:r>
              <a:rPr dirty="0" sz="3200" spc="5">
                <a:latin typeface="微软雅黑"/>
                <a:cs typeface="微软雅黑"/>
              </a:rPr>
              <a:t>振</a:t>
            </a:r>
            <a:endParaRPr sz="3200">
              <a:latin typeface="微软雅黑"/>
              <a:cs typeface="微软雅黑"/>
            </a:endParaRPr>
          </a:p>
          <a:p>
            <a:pPr lvl="1" marL="1052830" indent="-228600">
              <a:lnSpc>
                <a:spcPct val="100000"/>
              </a:lnSpc>
              <a:spcBef>
                <a:spcPts val="620"/>
              </a:spcBef>
              <a:buChar char="*"/>
              <a:tabLst>
                <a:tab pos="1052830" algn="l"/>
              </a:tabLst>
            </a:pPr>
            <a:r>
              <a:rPr dirty="0" sz="2400">
                <a:latin typeface="微软雅黑"/>
                <a:cs typeface="微软雅黑"/>
              </a:rPr>
              <a:t>受迫振动的特点</a:t>
            </a:r>
            <a:endParaRPr sz="2400">
              <a:latin typeface="微软雅黑"/>
              <a:cs typeface="微软雅黑"/>
            </a:endParaRPr>
          </a:p>
          <a:p>
            <a:pPr lvl="1" marL="1052830" indent="-228600">
              <a:lnSpc>
                <a:spcPct val="100000"/>
              </a:lnSpc>
              <a:spcBef>
                <a:spcPts val="600"/>
              </a:spcBef>
              <a:buChar char="*"/>
              <a:tabLst>
                <a:tab pos="1052830" algn="l"/>
              </a:tabLst>
            </a:pPr>
            <a:r>
              <a:rPr dirty="0" sz="2400">
                <a:latin typeface="微软雅黑"/>
                <a:cs typeface="微软雅黑"/>
              </a:rPr>
              <a:t>共振的防止与应用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411" y="1828800"/>
            <a:ext cx="3899916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9704" y="2028444"/>
            <a:ext cx="3567684" cy="3529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302" y="6004026"/>
            <a:ext cx="147574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黑体"/>
                <a:cs typeface="黑体"/>
              </a:rPr>
              <a:t>答案：</a:t>
            </a:r>
            <a:r>
              <a:rPr dirty="0" sz="2600" spc="-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8923" y="3049523"/>
            <a:ext cx="1926335" cy="3547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1202" y="446606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 h="0">
                <a:moveTo>
                  <a:pt x="0" y="0"/>
                </a:moveTo>
                <a:lnTo>
                  <a:pt x="408368" y="0"/>
                </a:lnTo>
              </a:path>
            </a:pathLst>
          </a:custGeom>
          <a:ln w="20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例</a:t>
            </a:r>
            <a:r>
              <a:rPr dirty="0" spc="35">
                <a:latin typeface="Times New Roman"/>
                <a:cs typeface="Times New Roman"/>
              </a:rPr>
              <a:t>1</a:t>
            </a:r>
            <a:r>
              <a:rPr dirty="0" spc="35"/>
              <a:t>：将一个</a:t>
            </a:r>
            <a:r>
              <a:rPr dirty="0" spc="40"/>
              <a:t>力电传感器接到计算机上，可以测量快速变化的力。用这种方法测</a:t>
            </a:r>
            <a:r>
              <a:rPr dirty="0"/>
              <a:t>得 的某单摆摆动过程中悬线上拉力大小随时间变化的曲线如图所示。下列判断正确的有</a:t>
            </a:r>
          </a:p>
          <a:p>
            <a:pPr marL="749300" indent="-372745">
              <a:lnSpc>
                <a:spcPct val="100000"/>
              </a:lnSpc>
              <a:buFont typeface="Times New Roman"/>
              <a:buAutoNum type="alphaUcPeriod"/>
              <a:tabLst>
                <a:tab pos="749300" algn="l"/>
              </a:tabLst>
            </a:pP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 spc="-5"/>
              <a:t>＝</a:t>
            </a:r>
            <a:r>
              <a:rPr dirty="0" spc="-5">
                <a:latin typeface="Times New Roman"/>
                <a:cs typeface="Times New Roman"/>
              </a:rPr>
              <a:t>0.2</a:t>
            </a:r>
            <a:r>
              <a:rPr dirty="0" spc="-5" i="1">
                <a:latin typeface="Times New Roman"/>
                <a:cs typeface="Times New Roman"/>
              </a:rPr>
              <a:t>s</a:t>
            </a:r>
            <a:r>
              <a:rPr dirty="0"/>
              <a:t>时刻摆球正经过最低点</a:t>
            </a:r>
          </a:p>
          <a:p>
            <a:pPr marL="749300" indent="-355600">
              <a:lnSpc>
                <a:spcPct val="100000"/>
              </a:lnSpc>
              <a:buFont typeface="Times New Roman"/>
              <a:buAutoNum type="alphaUcPeriod"/>
              <a:tabLst>
                <a:tab pos="749300" algn="l"/>
              </a:tabLst>
            </a:pPr>
            <a:r>
              <a:rPr dirty="0" spc="-5" i="1">
                <a:latin typeface="Times New Roman"/>
                <a:cs typeface="Times New Roman"/>
              </a:rPr>
              <a:t>t</a:t>
            </a:r>
            <a:r>
              <a:rPr dirty="0" spc="-5"/>
              <a:t>＝</a:t>
            </a:r>
            <a:r>
              <a:rPr dirty="0" spc="-5">
                <a:latin typeface="Times New Roman"/>
                <a:cs typeface="Times New Roman"/>
              </a:rPr>
              <a:t>1.1</a:t>
            </a:r>
            <a:r>
              <a:rPr dirty="0" spc="-5" i="1">
                <a:latin typeface="Times New Roman"/>
                <a:cs typeface="Times New Roman"/>
              </a:rPr>
              <a:t>s</a:t>
            </a:r>
            <a:r>
              <a:rPr dirty="0"/>
              <a:t>时摆球正处于最高点</a:t>
            </a:r>
          </a:p>
          <a:p>
            <a:pPr marL="749300" indent="-355600">
              <a:lnSpc>
                <a:spcPct val="100000"/>
              </a:lnSpc>
              <a:buFont typeface="Times New Roman"/>
              <a:buAutoNum type="alphaUcPeriod"/>
              <a:tabLst>
                <a:tab pos="749300" algn="l"/>
              </a:tabLst>
            </a:pPr>
            <a:r>
              <a:rPr dirty="0"/>
              <a:t>摆球摆动过程中机械能时而增大时而减小</a:t>
            </a:r>
          </a:p>
          <a:p>
            <a:pPr marL="766445" indent="-372745">
              <a:lnSpc>
                <a:spcPct val="100000"/>
              </a:lnSpc>
              <a:buFont typeface="Times New Roman"/>
              <a:buAutoNum type="alphaUcPeriod"/>
              <a:tabLst>
                <a:tab pos="766445" algn="l"/>
              </a:tabLst>
            </a:pPr>
            <a:r>
              <a:rPr dirty="0"/>
              <a:t>摆球摆动的周期约是</a:t>
            </a:r>
            <a:r>
              <a:rPr dirty="0">
                <a:latin typeface="Times New Roman"/>
                <a:cs typeface="Times New Roman"/>
              </a:rPr>
              <a:t>0.6</a:t>
            </a:r>
            <a:r>
              <a:rPr dirty="0" i="1">
                <a:latin typeface="Times New Roman"/>
                <a:cs typeface="Times New Roman"/>
              </a:rPr>
              <a:t>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algn="ctr" marR="2903855">
              <a:lnSpc>
                <a:spcPct val="100000"/>
              </a:lnSpc>
            </a:pPr>
            <a:r>
              <a:rPr dirty="0" baseline="-25252" sz="4950" spc="120" i="1">
                <a:latin typeface="Times New Roman"/>
                <a:cs typeface="Times New Roman"/>
              </a:rPr>
              <a:t>v</a:t>
            </a:r>
            <a:r>
              <a:rPr dirty="0" sz="1900" spc="8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9884" y="4468202"/>
            <a:ext cx="14224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i="1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5054" y="4118390"/>
            <a:ext cx="2858135" cy="554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300" i="1">
                <a:latin typeface="Times New Roman"/>
                <a:cs typeface="Times New Roman"/>
              </a:rPr>
              <a:t>F </a:t>
            </a:r>
            <a:r>
              <a:rPr dirty="0" sz="3300">
                <a:latin typeface="Symbol"/>
                <a:cs typeface="Symbol"/>
              </a:rPr>
              <a:t></a:t>
            </a:r>
            <a:r>
              <a:rPr dirty="0" sz="3300">
                <a:latin typeface="Times New Roman"/>
                <a:cs typeface="Times New Roman"/>
              </a:rPr>
              <a:t> </a:t>
            </a:r>
            <a:r>
              <a:rPr dirty="0" sz="3300" spc="-10" i="1">
                <a:latin typeface="Times New Roman"/>
                <a:cs typeface="Times New Roman"/>
              </a:rPr>
              <a:t>mg </a:t>
            </a:r>
            <a:r>
              <a:rPr dirty="0" sz="3300" spc="-25">
                <a:latin typeface="Times New Roman"/>
                <a:cs typeface="Times New Roman"/>
              </a:rPr>
              <a:t>cos</a:t>
            </a:r>
            <a:r>
              <a:rPr dirty="0" sz="3450" spc="-25" i="1">
                <a:latin typeface="Symbol"/>
                <a:cs typeface="Symbol"/>
              </a:rPr>
              <a:t></a:t>
            </a:r>
            <a:r>
              <a:rPr dirty="0" sz="3300" spc="-25">
                <a:latin typeface="Symbol"/>
                <a:cs typeface="Symbol"/>
              </a:rPr>
              <a:t></a:t>
            </a:r>
            <a:r>
              <a:rPr dirty="0" sz="3300" spc="-515">
                <a:latin typeface="Times New Roman"/>
                <a:cs typeface="Times New Roman"/>
              </a:rPr>
              <a:t> </a:t>
            </a:r>
            <a:r>
              <a:rPr dirty="0" sz="3300" i="1">
                <a:latin typeface="Times New Roman"/>
                <a:cs typeface="Times New Roman"/>
              </a:rPr>
              <a:t>m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2707" y="4191386"/>
            <a:ext cx="2863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65" i="1">
                <a:latin typeface="Symbol"/>
                <a:cs typeface="Symbol"/>
              </a:rPr>
              <a:t>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365" y="1171575"/>
            <a:ext cx="1157097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016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微软雅黑"/>
                <a:cs typeface="微软雅黑"/>
              </a:rPr>
              <a:t>．如图为共振筛的示意图。筛子自由振动时，完成</a:t>
            </a: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>
                <a:latin typeface="微软雅黑"/>
                <a:cs typeface="微软雅黑"/>
              </a:rPr>
              <a:t>次全振动用</a:t>
            </a:r>
            <a:r>
              <a:rPr dirty="0" sz="2400">
                <a:latin typeface="Times New Roman"/>
                <a:cs typeface="Times New Roman"/>
              </a:rPr>
              <a:t>15s</a:t>
            </a:r>
            <a:r>
              <a:rPr dirty="0" sz="2400">
                <a:latin typeface="微软雅黑"/>
                <a:cs typeface="微软雅黑"/>
              </a:rPr>
              <a:t>；接通电源， 在某电压下电动偏心轮的转速是</a:t>
            </a:r>
            <a:r>
              <a:rPr dirty="0" sz="2400" spc="-5">
                <a:latin typeface="Times New Roman"/>
                <a:cs typeface="Times New Roman"/>
              </a:rPr>
              <a:t>120r</a:t>
            </a:r>
            <a:r>
              <a:rPr dirty="0" sz="2400" spc="-5" i="1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min</a:t>
            </a:r>
            <a:r>
              <a:rPr dirty="0" sz="2400">
                <a:latin typeface="微软雅黑"/>
                <a:cs typeface="微软雅黑"/>
              </a:rPr>
              <a:t>。已知增大电动偏心轮</a:t>
            </a:r>
            <a:r>
              <a:rPr dirty="0" sz="2400" spc="5">
                <a:latin typeface="微软雅黑"/>
                <a:cs typeface="微软雅黑"/>
              </a:rPr>
              <a:t>的电压可使其转速</a:t>
            </a:r>
            <a:r>
              <a:rPr dirty="0" sz="2400">
                <a:latin typeface="微软雅黑"/>
                <a:cs typeface="微软雅黑"/>
              </a:rPr>
              <a:t>提 </a:t>
            </a:r>
            <a:r>
              <a:rPr dirty="0" sz="2400" spc="45">
                <a:latin typeface="微软雅黑"/>
                <a:cs typeface="微软雅黑"/>
              </a:rPr>
              <a:t>高，增加筛子的总质量可增大筛子的固有周期。为使</a:t>
            </a:r>
            <a:r>
              <a:rPr dirty="0" sz="2400" spc="50">
                <a:latin typeface="微软雅黑"/>
                <a:cs typeface="微软雅黑"/>
              </a:rPr>
              <a:t>共振筛的振幅增大，以下做</a:t>
            </a:r>
            <a:r>
              <a:rPr dirty="0" sz="2400">
                <a:latin typeface="微软雅黑"/>
                <a:cs typeface="微软雅黑"/>
              </a:rPr>
              <a:t>法 正确的是</a:t>
            </a:r>
            <a:endParaRPr sz="2400">
              <a:latin typeface="微软雅黑"/>
              <a:cs typeface="微软雅黑"/>
            </a:endParaRPr>
          </a:p>
          <a:p>
            <a:pPr marL="902335" indent="-525780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902335" algn="l"/>
              </a:tabLst>
            </a:pPr>
            <a:r>
              <a:rPr dirty="0" sz="2400">
                <a:latin typeface="微软雅黑"/>
                <a:cs typeface="微软雅黑"/>
              </a:rPr>
              <a:t>降低输入电压</a:t>
            </a:r>
            <a:endParaRPr sz="2400">
              <a:latin typeface="微软雅黑"/>
              <a:cs typeface="微软雅黑"/>
            </a:endParaRPr>
          </a:p>
          <a:p>
            <a:pPr marL="902335" indent="-508634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902335" algn="l"/>
              </a:tabLst>
            </a:pPr>
            <a:r>
              <a:rPr dirty="0" sz="2400">
                <a:latin typeface="微软雅黑"/>
                <a:cs typeface="微软雅黑"/>
              </a:rPr>
              <a:t>提高输入电压</a:t>
            </a:r>
            <a:endParaRPr sz="2400">
              <a:latin typeface="微软雅黑"/>
              <a:cs typeface="微软雅黑"/>
            </a:endParaRPr>
          </a:p>
          <a:p>
            <a:pPr marL="902335" indent="-508634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902335" algn="l"/>
              </a:tabLst>
            </a:pPr>
            <a:r>
              <a:rPr dirty="0" sz="2400">
                <a:latin typeface="微软雅黑"/>
                <a:cs typeface="微软雅黑"/>
              </a:rPr>
              <a:t>增加筛子质量</a:t>
            </a:r>
            <a:endParaRPr sz="2400">
              <a:latin typeface="微软雅黑"/>
              <a:cs typeface="微软雅黑"/>
            </a:endParaRPr>
          </a:p>
          <a:p>
            <a:pPr marL="919480" indent="-525780">
              <a:lnSpc>
                <a:spcPct val="100000"/>
              </a:lnSpc>
              <a:buSzPct val="95833"/>
              <a:buFont typeface="Times New Roman"/>
              <a:buAutoNum type="alphaUcPeriod"/>
              <a:tabLst>
                <a:tab pos="919480" algn="l"/>
              </a:tabLst>
            </a:pPr>
            <a:r>
              <a:rPr dirty="0" sz="2400">
                <a:latin typeface="微软雅黑"/>
                <a:cs typeface="微软雅黑"/>
              </a:rPr>
              <a:t>减小筛子质量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232" y="2641092"/>
            <a:ext cx="5036820" cy="2470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942463" y="3381375"/>
            <a:ext cx="118982" cy="11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86680" y="510148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3631" y="0"/>
                </a:lnTo>
              </a:path>
            </a:pathLst>
          </a:custGeom>
          <a:ln w="211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68812" y="5058562"/>
            <a:ext cx="14986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0676" y="5100954"/>
            <a:ext cx="240029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spc="10">
                <a:latin typeface="Times New Roman"/>
                <a:cs typeface="Times New Roman"/>
              </a:rPr>
              <a:t>3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3088" y="4767453"/>
            <a:ext cx="159258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12750" algn="l"/>
              </a:tabLst>
            </a:pPr>
            <a:r>
              <a:rPr dirty="0" sz="3350" spc="5" i="1">
                <a:latin typeface="Times New Roman"/>
                <a:cs typeface="Times New Roman"/>
              </a:rPr>
              <a:t>f	</a:t>
            </a:r>
            <a:r>
              <a:rPr dirty="0" sz="3350" spc="15">
                <a:latin typeface="Symbol"/>
                <a:cs typeface="Symbol"/>
              </a:rPr>
              <a:t></a:t>
            </a:r>
            <a:r>
              <a:rPr dirty="0" sz="3350" spc="15">
                <a:latin typeface="Times New Roman"/>
                <a:cs typeface="Times New Roman"/>
              </a:rPr>
              <a:t> </a:t>
            </a:r>
            <a:r>
              <a:rPr dirty="0" baseline="34825" sz="5025" spc="15">
                <a:latin typeface="Times New Roman"/>
                <a:cs typeface="Times New Roman"/>
              </a:rPr>
              <a:t>4</a:t>
            </a:r>
            <a:r>
              <a:rPr dirty="0" baseline="34825" sz="5025" spc="-97">
                <a:latin typeface="Times New Roman"/>
                <a:cs typeface="Times New Roman"/>
              </a:rPr>
              <a:t> </a:t>
            </a:r>
            <a:r>
              <a:rPr dirty="0" sz="3350" spc="5">
                <a:latin typeface="Times New Roman"/>
                <a:cs typeface="Times New Roman"/>
              </a:rPr>
              <a:t>Hz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3088" y="5647880"/>
            <a:ext cx="139319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5755" algn="l"/>
              </a:tabLst>
            </a:pPr>
            <a:r>
              <a:rPr dirty="0" sz="3350" spc="5" i="1">
                <a:latin typeface="Times New Roman"/>
                <a:cs typeface="Times New Roman"/>
              </a:rPr>
              <a:t>f	</a:t>
            </a:r>
            <a:r>
              <a:rPr dirty="0" sz="3350" spc="15">
                <a:latin typeface="Symbol"/>
                <a:cs typeface="Symbol"/>
              </a:rPr>
              <a:t></a:t>
            </a:r>
            <a:r>
              <a:rPr dirty="0" sz="3350" spc="-145">
                <a:latin typeface="Times New Roman"/>
                <a:cs typeface="Times New Roman"/>
              </a:rPr>
              <a:t> </a:t>
            </a:r>
            <a:r>
              <a:rPr dirty="0" sz="3350" spc="25">
                <a:latin typeface="Times New Roman"/>
                <a:cs typeface="Times New Roman"/>
              </a:rPr>
              <a:t>2Hz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527" y="6064593"/>
            <a:ext cx="149415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黑体"/>
                <a:cs typeface="黑体"/>
              </a:rPr>
              <a:t>答案：</a:t>
            </a:r>
            <a:r>
              <a:rPr dirty="0" sz="2600" spc="-5" b="1">
                <a:latin typeface="Times New Roman"/>
                <a:cs typeface="Times New Roman"/>
              </a:rPr>
              <a:t>A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902" y="1045210"/>
            <a:ext cx="1125029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微软雅黑"/>
                <a:cs typeface="微软雅黑"/>
              </a:rPr>
              <a:t>．如图所示，固定在竖直面内的光滑圆弧轨道</a:t>
            </a:r>
            <a:r>
              <a:rPr dirty="0" sz="2400" spc="-5" i="1">
                <a:latin typeface="Times New Roman"/>
                <a:cs typeface="Times New Roman"/>
              </a:rPr>
              <a:t>BC</a:t>
            </a:r>
            <a:r>
              <a:rPr dirty="0" sz="2400">
                <a:latin typeface="微软雅黑"/>
                <a:cs typeface="微软雅黑"/>
              </a:rPr>
              <a:t>所含度数小于</a:t>
            </a:r>
            <a:r>
              <a:rPr dirty="0" sz="2400" spc="5">
                <a:latin typeface="Times New Roman"/>
                <a:cs typeface="Times New Roman"/>
              </a:rPr>
              <a:t>10º</a:t>
            </a:r>
            <a:r>
              <a:rPr dirty="0" sz="2400" spc="5">
                <a:latin typeface="微软雅黑"/>
                <a:cs typeface="微软雅黑"/>
              </a:rPr>
              <a:t>，其中点</a:t>
            </a:r>
            <a:r>
              <a:rPr dirty="0" sz="2400" spc="5" i="1">
                <a:latin typeface="Times New Roman"/>
                <a:cs typeface="Times New Roman"/>
              </a:rPr>
              <a:t>O</a:t>
            </a:r>
            <a:r>
              <a:rPr dirty="0" sz="2400">
                <a:latin typeface="微软雅黑"/>
                <a:cs typeface="微软雅黑"/>
              </a:rPr>
              <a:t>是 </a:t>
            </a:r>
            <a:r>
              <a:rPr dirty="0" sz="2400" spc="55">
                <a:latin typeface="微软雅黑"/>
                <a:cs typeface="微软雅黑"/>
              </a:rPr>
              <a:t>圆弧的最低点。</a:t>
            </a:r>
            <a:r>
              <a:rPr dirty="0" sz="2400" spc="55" i="1">
                <a:latin typeface="Times New Roman"/>
                <a:cs typeface="Times New Roman"/>
              </a:rPr>
              <a:t>D</a:t>
            </a:r>
            <a:r>
              <a:rPr dirty="0" sz="2400" spc="55">
                <a:latin typeface="微软雅黑"/>
                <a:cs typeface="微软雅黑"/>
              </a:rPr>
              <a:t>是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 spc="50" i="1">
                <a:latin typeface="Times New Roman"/>
                <a:cs typeface="Times New Roman"/>
              </a:rPr>
              <a:t>C</a:t>
            </a:r>
            <a:r>
              <a:rPr dirty="0" sz="2400" spc="55">
                <a:latin typeface="微软雅黑"/>
                <a:cs typeface="微软雅黑"/>
              </a:rPr>
              <a:t>的中点。在</a:t>
            </a:r>
            <a:r>
              <a:rPr dirty="0" sz="2400" spc="55" i="1">
                <a:latin typeface="Times New Roman"/>
                <a:cs typeface="Times New Roman"/>
              </a:rPr>
              <a:t>O</a:t>
            </a:r>
            <a:r>
              <a:rPr dirty="0" sz="2400" spc="50" i="1">
                <a:latin typeface="Times New Roman"/>
                <a:cs typeface="Times New Roman"/>
              </a:rPr>
              <a:t>C</a:t>
            </a:r>
            <a:r>
              <a:rPr dirty="0" sz="2400" spc="55">
                <a:latin typeface="微软雅黑"/>
                <a:cs typeface="微软雅黑"/>
              </a:rPr>
              <a:t>间和</a:t>
            </a:r>
            <a:r>
              <a:rPr dirty="0" sz="2400" spc="55" i="1">
                <a:latin typeface="Times New Roman"/>
                <a:cs typeface="Times New Roman"/>
              </a:rPr>
              <a:t>OD</a:t>
            </a:r>
            <a:r>
              <a:rPr dirty="0" sz="2400" spc="60">
                <a:latin typeface="微软雅黑"/>
                <a:cs typeface="微软雅黑"/>
              </a:rPr>
              <a:t>间分别固定两个光滑斜面。现将三</a:t>
            </a:r>
            <a:r>
              <a:rPr dirty="0" sz="2400">
                <a:latin typeface="微软雅黑"/>
                <a:cs typeface="微软雅黑"/>
              </a:rPr>
              <a:t>个 </a:t>
            </a:r>
            <a:r>
              <a:rPr dirty="0" sz="2400" spc="40">
                <a:latin typeface="微软雅黑"/>
                <a:cs typeface="微软雅黑"/>
              </a:rPr>
              <a:t>小球（都可视为质点）同时从</a:t>
            </a:r>
            <a:r>
              <a:rPr dirty="0" sz="2400" spc="35" i="1">
                <a:latin typeface="Times New Roman"/>
                <a:cs typeface="Times New Roman"/>
              </a:rPr>
              <a:t>B</a:t>
            </a:r>
            <a:r>
              <a:rPr dirty="0" sz="2400" spc="40">
                <a:latin typeface="微软雅黑"/>
                <a:cs typeface="微软雅黑"/>
              </a:rPr>
              <a:t>、</a:t>
            </a:r>
            <a:r>
              <a:rPr dirty="0" sz="2400" spc="35" i="1">
                <a:latin typeface="Times New Roman"/>
                <a:cs typeface="Times New Roman"/>
              </a:rPr>
              <a:t>C</a:t>
            </a:r>
            <a:r>
              <a:rPr dirty="0" sz="2400" spc="40">
                <a:latin typeface="微软雅黑"/>
                <a:cs typeface="微软雅黑"/>
              </a:rPr>
              <a:t>、</a:t>
            </a:r>
            <a:r>
              <a:rPr dirty="0" sz="2400" spc="40" i="1">
                <a:latin typeface="Times New Roman"/>
                <a:cs typeface="Times New Roman"/>
              </a:rPr>
              <a:t>D</a:t>
            </a:r>
            <a:r>
              <a:rPr dirty="0" sz="2400" spc="40">
                <a:latin typeface="微软雅黑"/>
                <a:cs typeface="微软雅黑"/>
              </a:rPr>
              <a:t>由静止释放，分别</a:t>
            </a:r>
            <a:r>
              <a:rPr dirty="0" sz="2400" spc="45">
                <a:latin typeface="微软雅黑"/>
                <a:cs typeface="微软雅黑"/>
              </a:rPr>
              <a:t>沿</a:t>
            </a:r>
            <a:r>
              <a:rPr dirty="0" sz="2400" spc="40" i="1">
                <a:latin typeface="Times New Roman"/>
                <a:cs typeface="Times New Roman"/>
              </a:rPr>
              <a:t>B</a:t>
            </a:r>
            <a:r>
              <a:rPr dirty="0" sz="2400" spc="45" i="1">
                <a:latin typeface="Times New Roman"/>
                <a:cs typeface="Times New Roman"/>
              </a:rPr>
              <a:t>O</a:t>
            </a:r>
            <a:r>
              <a:rPr dirty="0" sz="2400" spc="45">
                <a:latin typeface="微软雅黑"/>
                <a:cs typeface="微软雅黑"/>
              </a:rPr>
              <a:t>、</a:t>
            </a:r>
            <a:r>
              <a:rPr dirty="0" sz="2400" spc="40" i="1">
                <a:latin typeface="Times New Roman"/>
                <a:cs typeface="Times New Roman"/>
              </a:rPr>
              <a:t>C</a:t>
            </a:r>
            <a:r>
              <a:rPr dirty="0" sz="2400" spc="45" i="1">
                <a:latin typeface="Times New Roman"/>
                <a:cs typeface="Times New Roman"/>
              </a:rPr>
              <a:t>O</a:t>
            </a:r>
            <a:r>
              <a:rPr dirty="0" sz="2400" spc="45">
                <a:latin typeface="微软雅黑"/>
                <a:cs typeface="微软雅黑"/>
              </a:rPr>
              <a:t>斜面和</a:t>
            </a:r>
            <a:r>
              <a:rPr dirty="0" sz="2400" spc="45" i="1">
                <a:latin typeface="Times New Roman"/>
                <a:cs typeface="Times New Roman"/>
              </a:rPr>
              <a:t>DO</a:t>
            </a:r>
            <a:r>
              <a:rPr dirty="0" sz="2400" spc="45">
                <a:latin typeface="微软雅黑"/>
                <a:cs typeface="微软雅黑"/>
              </a:rPr>
              <a:t>斜</a:t>
            </a:r>
            <a:r>
              <a:rPr dirty="0" sz="2400">
                <a:latin typeface="微软雅黑"/>
                <a:cs typeface="微软雅黑"/>
              </a:rPr>
              <a:t>面 滑动，它们到达</a:t>
            </a:r>
            <a:r>
              <a:rPr dirty="0" sz="2400" i="1">
                <a:latin typeface="Times New Roman"/>
                <a:cs typeface="Times New Roman"/>
              </a:rPr>
              <a:t>O</a:t>
            </a:r>
            <a:r>
              <a:rPr dirty="0" sz="2400">
                <a:latin typeface="微软雅黑"/>
                <a:cs typeface="微软雅黑"/>
              </a:rPr>
              <a:t>点经历的时间依次是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r>
              <a:rPr dirty="0" baseline="-17921" sz="2325" spc="-7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C 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D</a:t>
            </a:r>
            <a:r>
              <a:rPr dirty="0" baseline="-17921" sz="2325" spc="-7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，它们的关系是</a:t>
            </a:r>
            <a:endParaRPr sz="2400">
              <a:latin typeface="微软雅黑"/>
              <a:cs typeface="微软雅黑"/>
            </a:endParaRPr>
          </a:p>
          <a:p>
            <a:pPr marL="376555">
              <a:lnSpc>
                <a:spcPct val="100000"/>
              </a:lnSpc>
              <a:spcBef>
                <a:spcPts val="720"/>
              </a:spcBef>
              <a:tabLst>
                <a:tab pos="2603500" algn="l"/>
                <a:tab pos="4890135" algn="l"/>
                <a:tab pos="70510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．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B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C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>
                <a:latin typeface="微软雅黑"/>
                <a:cs typeface="微软雅黑"/>
              </a:rPr>
              <a:t>．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C</a:t>
            </a:r>
            <a:r>
              <a:rPr dirty="0" baseline="-17921" sz="2325" spc="-31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&gt;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baseline="-17921" sz="2325" spc="-7" i="1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&gt;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B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微软雅黑"/>
                <a:cs typeface="微软雅黑"/>
              </a:rPr>
              <a:t>．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baseline="-17921" sz="2325" spc="-7" i="1">
                <a:latin typeface="Times New Roman"/>
                <a:cs typeface="Times New Roman"/>
              </a:rPr>
              <a:t>C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r>
              <a:rPr dirty="0" baseline="-17921" sz="2325" spc="337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D	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．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C 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baseline="-17921" sz="2325" spc="-7" i="1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&gt;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baseline="-17921" sz="2325" i="1">
                <a:latin typeface="Times New Roman"/>
                <a:cs typeface="Times New Roman"/>
              </a:rPr>
              <a:t>B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0580" y="3550920"/>
            <a:ext cx="3741420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997" y="6064186"/>
            <a:ext cx="125539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黑体"/>
                <a:cs typeface="黑体"/>
              </a:rPr>
              <a:t>答案：</a:t>
            </a:r>
            <a:r>
              <a:rPr dirty="0" sz="2600" b="1">
                <a:latin typeface="Times New Roman"/>
                <a:cs typeface="Times New Roman"/>
              </a:rPr>
              <a:t>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6226" y="4909096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2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9166" y="4909096"/>
            <a:ext cx="252729" cy="0"/>
          </a:xfrm>
          <a:custGeom>
            <a:avLst/>
            <a:gdLst/>
            <a:ahLst/>
            <a:cxnLst/>
            <a:rect l="l" t="t" r="r" b="b"/>
            <a:pathLst>
              <a:path w="252730" h="0">
                <a:moveTo>
                  <a:pt x="0" y="0"/>
                </a:moveTo>
                <a:lnTo>
                  <a:pt x="252691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9368" y="4909096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 h="0">
                <a:moveTo>
                  <a:pt x="0" y="0"/>
                </a:moveTo>
                <a:lnTo>
                  <a:pt x="263461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30869" y="5016576"/>
            <a:ext cx="33655" cy="46990"/>
          </a:xfrm>
          <a:custGeom>
            <a:avLst/>
            <a:gdLst/>
            <a:ahLst/>
            <a:cxnLst/>
            <a:rect l="l" t="t" r="r" b="b"/>
            <a:pathLst>
              <a:path w="33655" h="46989">
                <a:moveTo>
                  <a:pt x="0" y="46583"/>
                </a:moveTo>
                <a:lnTo>
                  <a:pt x="331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64016" y="5016576"/>
            <a:ext cx="83820" cy="349885"/>
          </a:xfrm>
          <a:custGeom>
            <a:avLst/>
            <a:gdLst/>
            <a:ahLst/>
            <a:cxnLst/>
            <a:rect l="l" t="t" r="r" b="b"/>
            <a:pathLst>
              <a:path w="83819" h="349885">
                <a:moveTo>
                  <a:pt x="0" y="0"/>
                </a:moveTo>
                <a:lnTo>
                  <a:pt x="83337" y="3493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47354" y="4447844"/>
            <a:ext cx="92710" cy="918210"/>
          </a:xfrm>
          <a:custGeom>
            <a:avLst/>
            <a:gdLst/>
            <a:ahLst/>
            <a:cxnLst/>
            <a:rect l="l" t="t" r="r" b="b"/>
            <a:pathLst>
              <a:path w="92710" h="918210">
                <a:moveTo>
                  <a:pt x="0" y="918044"/>
                </a:moveTo>
                <a:lnTo>
                  <a:pt x="923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39657" y="4447844"/>
            <a:ext cx="310515" cy="0"/>
          </a:xfrm>
          <a:custGeom>
            <a:avLst/>
            <a:gdLst/>
            <a:ahLst/>
            <a:cxnLst/>
            <a:rect l="l" t="t" r="r" b="b"/>
            <a:pathLst>
              <a:path w="310514" h="0">
                <a:moveTo>
                  <a:pt x="0" y="0"/>
                </a:moveTo>
                <a:lnTo>
                  <a:pt x="31004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26386" y="4439780"/>
            <a:ext cx="523875" cy="926465"/>
          </a:xfrm>
          <a:custGeom>
            <a:avLst/>
            <a:gdLst/>
            <a:ahLst/>
            <a:cxnLst/>
            <a:rect l="l" t="t" r="r" b="b"/>
            <a:pathLst>
              <a:path w="523875" h="926464">
                <a:moveTo>
                  <a:pt x="138039" y="845489"/>
                </a:moveTo>
                <a:lnTo>
                  <a:pt x="120967" y="845489"/>
                </a:lnTo>
                <a:lnTo>
                  <a:pt x="206095" y="0"/>
                </a:lnTo>
                <a:lnTo>
                  <a:pt x="523316" y="0"/>
                </a:lnTo>
                <a:lnTo>
                  <a:pt x="523316" y="17017"/>
                </a:lnTo>
                <a:lnTo>
                  <a:pt x="221335" y="17017"/>
                </a:lnTo>
                <a:lnTo>
                  <a:pt x="138039" y="845489"/>
                </a:lnTo>
                <a:close/>
              </a:path>
              <a:path w="523875" h="926464">
                <a:moveTo>
                  <a:pt x="8953" y="626960"/>
                </a:moveTo>
                <a:lnTo>
                  <a:pt x="0" y="620687"/>
                </a:lnTo>
                <a:lnTo>
                  <a:pt x="47485" y="556196"/>
                </a:lnTo>
                <a:lnTo>
                  <a:pt x="58179" y="598297"/>
                </a:lnTo>
                <a:lnTo>
                  <a:pt x="27774" y="598297"/>
                </a:lnTo>
                <a:lnTo>
                  <a:pt x="8953" y="626960"/>
                </a:lnTo>
                <a:close/>
              </a:path>
              <a:path w="523875" h="926464">
                <a:moveTo>
                  <a:pt x="129933" y="926109"/>
                </a:moveTo>
                <a:lnTo>
                  <a:pt x="112903" y="926109"/>
                </a:lnTo>
                <a:lnTo>
                  <a:pt x="27774" y="598297"/>
                </a:lnTo>
                <a:lnTo>
                  <a:pt x="58179" y="598297"/>
                </a:lnTo>
                <a:lnTo>
                  <a:pt x="120967" y="845489"/>
                </a:lnTo>
                <a:lnTo>
                  <a:pt x="138039" y="845489"/>
                </a:lnTo>
                <a:lnTo>
                  <a:pt x="129933" y="926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92375" y="4905718"/>
            <a:ext cx="19875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10" i="1">
                <a:latin typeface="Times New Roman"/>
                <a:cs typeface="Times New Roman"/>
              </a:rPr>
              <a:t>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3526" y="4402571"/>
            <a:ext cx="1440180" cy="462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00710" algn="l"/>
                <a:tab pos="1215390" algn="l"/>
              </a:tabLst>
            </a:pPr>
            <a:r>
              <a:rPr dirty="0" sz="2700" spc="10" i="1">
                <a:latin typeface="Times New Roman"/>
                <a:cs typeface="Times New Roman"/>
              </a:rPr>
              <a:t>T</a:t>
            </a:r>
            <a:r>
              <a:rPr dirty="0" sz="2700" spc="10" i="1">
                <a:latin typeface="Times New Roman"/>
                <a:cs typeface="Times New Roman"/>
              </a:rPr>
              <a:t>	</a:t>
            </a:r>
            <a:r>
              <a:rPr dirty="0" sz="2850" spc="-70" i="1">
                <a:latin typeface="Symbol"/>
                <a:cs typeface="Symbol"/>
              </a:rPr>
              <a:t></a:t>
            </a:r>
            <a:r>
              <a:rPr dirty="0" sz="2850" spc="-70">
                <a:latin typeface="Times New Roman"/>
                <a:cs typeface="Times New Roman"/>
              </a:rPr>
              <a:t>	</a:t>
            </a:r>
            <a:r>
              <a:rPr dirty="0" sz="2700" spc="15" i="1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534" y="4637023"/>
            <a:ext cx="148209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96035" algn="l"/>
              </a:tabLst>
            </a:pPr>
            <a:r>
              <a:rPr dirty="0" sz="2700" spc="50" i="1">
                <a:latin typeface="Times New Roman"/>
                <a:cs typeface="Times New Roman"/>
              </a:rPr>
              <a:t>t</a:t>
            </a:r>
            <a:r>
              <a:rPr dirty="0" baseline="-25089" sz="2325" spc="22">
                <a:latin typeface="Times New Roman"/>
                <a:cs typeface="Times New Roman"/>
              </a:rPr>
              <a:t>B</a:t>
            </a:r>
            <a:r>
              <a:rPr dirty="0" baseline="-25089" sz="2325">
                <a:latin typeface="Times New Roman"/>
                <a:cs typeface="Times New Roman"/>
              </a:rPr>
              <a:t> </a:t>
            </a:r>
            <a:r>
              <a:rPr dirty="0" baseline="-25089" sz="2325" spc="150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Symbol"/>
                <a:cs typeface="Symbol"/>
              </a:rPr>
              <a:t></a:t>
            </a:r>
            <a:r>
              <a:rPr dirty="0" sz="2700" spc="325">
                <a:latin typeface="Times New Roman"/>
                <a:cs typeface="Times New Roman"/>
              </a:rPr>
              <a:t> </a:t>
            </a:r>
            <a:r>
              <a:rPr dirty="0" baseline="-43209" sz="4050" spc="15">
                <a:latin typeface="Times New Roman"/>
                <a:cs typeface="Times New Roman"/>
              </a:rPr>
              <a:t>4</a:t>
            </a:r>
            <a:r>
              <a:rPr dirty="0" baseline="-43209" sz="4050" spc="480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Symbol"/>
                <a:cs typeface="Symbol"/>
              </a:rPr>
              <a:t></a:t>
            </a:r>
            <a:r>
              <a:rPr dirty="0" sz="2700">
                <a:latin typeface="Times New Roman"/>
                <a:cs typeface="Times New Roman"/>
              </a:rPr>
              <a:t>	</a:t>
            </a:r>
            <a:r>
              <a:rPr dirty="0" baseline="-43209" sz="4050" spc="15">
                <a:latin typeface="Times New Roman"/>
                <a:cs typeface="Times New Roman"/>
              </a:rPr>
              <a:t>2</a:t>
            </a:r>
            <a:endParaRPr baseline="-43209" sz="4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19526" y="3725875"/>
            <a:ext cx="2368550" cy="2367280"/>
          </a:xfrm>
          <a:custGeom>
            <a:avLst/>
            <a:gdLst/>
            <a:ahLst/>
            <a:cxnLst/>
            <a:rect l="l" t="t" r="r" b="b"/>
            <a:pathLst>
              <a:path w="2368550" h="2367279">
                <a:moveTo>
                  <a:pt x="0" y="1198727"/>
                </a:moveTo>
                <a:lnTo>
                  <a:pt x="0" y="1168171"/>
                </a:lnTo>
                <a:lnTo>
                  <a:pt x="279" y="1152931"/>
                </a:lnTo>
                <a:lnTo>
                  <a:pt x="457" y="1147686"/>
                </a:lnTo>
                <a:lnTo>
                  <a:pt x="13144" y="1148092"/>
                </a:lnTo>
                <a:lnTo>
                  <a:pt x="12977" y="1153287"/>
                </a:lnTo>
                <a:lnTo>
                  <a:pt x="12699" y="1168374"/>
                </a:lnTo>
                <a:lnTo>
                  <a:pt x="12598" y="1183513"/>
                </a:lnTo>
                <a:lnTo>
                  <a:pt x="12687" y="1198562"/>
                </a:lnTo>
                <a:lnTo>
                  <a:pt x="6339" y="1198683"/>
                </a:lnTo>
                <a:lnTo>
                  <a:pt x="0" y="1198727"/>
                </a:lnTo>
                <a:close/>
              </a:path>
              <a:path w="2368550" h="2367279">
                <a:moveTo>
                  <a:pt x="12699" y="1168374"/>
                </a:moveTo>
                <a:close/>
              </a:path>
              <a:path w="2368550" h="2367279">
                <a:moveTo>
                  <a:pt x="6339" y="1198683"/>
                </a:moveTo>
                <a:lnTo>
                  <a:pt x="12687" y="1198562"/>
                </a:lnTo>
                <a:lnTo>
                  <a:pt x="6339" y="1198683"/>
                </a:lnTo>
                <a:close/>
              </a:path>
              <a:path w="2368550" h="2367279">
                <a:moveTo>
                  <a:pt x="469" y="1219796"/>
                </a:moveTo>
                <a:lnTo>
                  <a:pt x="272" y="1213650"/>
                </a:lnTo>
                <a:lnTo>
                  <a:pt x="0" y="1198803"/>
                </a:lnTo>
                <a:lnTo>
                  <a:pt x="6339" y="1198683"/>
                </a:lnTo>
                <a:lnTo>
                  <a:pt x="12688" y="1198638"/>
                </a:lnTo>
                <a:lnTo>
                  <a:pt x="12990" y="1214005"/>
                </a:lnTo>
                <a:lnTo>
                  <a:pt x="13157" y="1219390"/>
                </a:lnTo>
                <a:lnTo>
                  <a:pt x="469" y="1219796"/>
                </a:lnTo>
                <a:close/>
              </a:path>
              <a:path w="2368550" h="2367279">
                <a:moveTo>
                  <a:pt x="12981" y="1213726"/>
                </a:moveTo>
                <a:close/>
              </a:path>
              <a:path w="2368550" h="2367279">
                <a:moveTo>
                  <a:pt x="14871" y="1110195"/>
                </a:moveTo>
                <a:lnTo>
                  <a:pt x="2184" y="1109472"/>
                </a:lnTo>
                <a:lnTo>
                  <a:pt x="2298" y="1107465"/>
                </a:lnTo>
                <a:lnTo>
                  <a:pt x="3352" y="1092415"/>
                </a:lnTo>
                <a:lnTo>
                  <a:pt x="4584" y="1077417"/>
                </a:lnTo>
                <a:lnTo>
                  <a:pt x="6007" y="1062469"/>
                </a:lnTo>
                <a:lnTo>
                  <a:pt x="6438" y="1058532"/>
                </a:lnTo>
                <a:lnTo>
                  <a:pt x="19062" y="1059891"/>
                </a:lnTo>
                <a:lnTo>
                  <a:pt x="18649" y="1063790"/>
                </a:lnTo>
                <a:lnTo>
                  <a:pt x="17239" y="1078585"/>
                </a:lnTo>
                <a:lnTo>
                  <a:pt x="16009" y="1093419"/>
                </a:lnTo>
                <a:lnTo>
                  <a:pt x="14973" y="1108227"/>
                </a:lnTo>
                <a:lnTo>
                  <a:pt x="14871" y="1110195"/>
                </a:lnTo>
                <a:close/>
              </a:path>
              <a:path w="2368550" h="2367279">
                <a:moveTo>
                  <a:pt x="18649" y="1063790"/>
                </a:moveTo>
                <a:close/>
              </a:path>
              <a:path w="2368550" h="2367279">
                <a:moveTo>
                  <a:pt x="17239" y="1078585"/>
                </a:moveTo>
                <a:close/>
              </a:path>
              <a:path w="2368550" h="2367279">
                <a:moveTo>
                  <a:pt x="23634" y="1022235"/>
                </a:moveTo>
                <a:lnTo>
                  <a:pt x="11036" y="1020546"/>
                </a:lnTo>
                <a:lnTo>
                  <a:pt x="11391" y="1017968"/>
                </a:lnTo>
                <a:lnTo>
                  <a:pt x="13538" y="1003249"/>
                </a:lnTo>
                <a:lnTo>
                  <a:pt x="15875" y="988580"/>
                </a:lnTo>
                <a:lnTo>
                  <a:pt x="18389" y="973975"/>
                </a:lnTo>
                <a:lnTo>
                  <a:pt x="19113" y="970076"/>
                </a:lnTo>
                <a:lnTo>
                  <a:pt x="31610" y="972388"/>
                </a:lnTo>
                <a:lnTo>
                  <a:pt x="30885" y="976249"/>
                </a:lnTo>
                <a:lnTo>
                  <a:pt x="28397" y="990701"/>
                </a:lnTo>
                <a:lnTo>
                  <a:pt x="26087" y="1005205"/>
                </a:lnTo>
                <a:lnTo>
                  <a:pt x="23853" y="1020546"/>
                </a:lnTo>
                <a:lnTo>
                  <a:pt x="23634" y="1022235"/>
                </a:lnTo>
                <a:close/>
              </a:path>
              <a:path w="2368550" h="2367279">
                <a:moveTo>
                  <a:pt x="30886" y="976249"/>
                </a:moveTo>
                <a:close/>
              </a:path>
              <a:path w="2368550" h="2367279">
                <a:moveTo>
                  <a:pt x="28404" y="990658"/>
                </a:moveTo>
                <a:close/>
              </a:path>
              <a:path w="2368550" h="2367279">
                <a:moveTo>
                  <a:pt x="28397" y="990701"/>
                </a:moveTo>
                <a:close/>
              </a:path>
              <a:path w="2368550" h="2367279">
                <a:moveTo>
                  <a:pt x="26087" y="1005205"/>
                </a:moveTo>
                <a:close/>
              </a:path>
              <a:path w="2368550" h="2367279">
                <a:moveTo>
                  <a:pt x="39001" y="935177"/>
                </a:moveTo>
                <a:lnTo>
                  <a:pt x="26581" y="932548"/>
                </a:lnTo>
                <a:lnTo>
                  <a:pt x="27000" y="930554"/>
                </a:lnTo>
                <a:lnTo>
                  <a:pt x="30225" y="916203"/>
                </a:lnTo>
                <a:lnTo>
                  <a:pt x="33616" y="901915"/>
                </a:lnTo>
                <a:lnTo>
                  <a:pt x="37185" y="887704"/>
                </a:lnTo>
                <a:lnTo>
                  <a:pt x="38468" y="882840"/>
                </a:lnTo>
                <a:lnTo>
                  <a:pt x="50749" y="886079"/>
                </a:lnTo>
                <a:lnTo>
                  <a:pt x="49472" y="890905"/>
                </a:lnTo>
                <a:lnTo>
                  <a:pt x="45943" y="904963"/>
                </a:lnTo>
                <a:lnTo>
                  <a:pt x="42591" y="919099"/>
                </a:lnTo>
                <a:lnTo>
                  <a:pt x="39404" y="933284"/>
                </a:lnTo>
                <a:lnTo>
                  <a:pt x="39001" y="935177"/>
                </a:lnTo>
                <a:close/>
              </a:path>
              <a:path w="2368550" h="2367279">
                <a:moveTo>
                  <a:pt x="49472" y="890905"/>
                </a:moveTo>
                <a:close/>
              </a:path>
              <a:path w="2368550" h="2367279">
                <a:moveTo>
                  <a:pt x="45948" y="904963"/>
                </a:moveTo>
                <a:close/>
              </a:path>
              <a:path w="2368550" h="2367279">
                <a:moveTo>
                  <a:pt x="42595" y="919099"/>
                </a:moveTo>
                <a:close/>
              </a:path>
              <a:path w="2368550" h="2367279">
                <a:moveTo>
                  <a:pt x="39408" y="933284"/>
                </a:moveTo>
                <a:close/>
              </a:path>
              <a:path w="2368550" h="2367279">
                <a:moveTo>
                  <a:pt x="60947" y="849541"/>
                </a:moveTo>
                <a:lnTo>
                  <a:pt x="48755" y="845997"/>
                </a:lnTo>
                <a:lnTo>
                  <a:pt x="48894" y="845477"/>
                </a:lnTo>
                <a:lnTo>
                  <a:pt x="53136" y="831545"/>
                </a:lnTo>
                <a:lnTo>
                  <a:pt x="57556" y="817676"/>
                </a:lnTo>
                <a:lnTo>
                  <a:pt x="62128" y="803897"/>
                </a:lnTo>
                <a:lnTo>
                  <a:pt x="64388" y="797331"/>
                </a:lnTo>
                <a:lnTo>
                  <a:pt x="76390" y="801484"/>
                </a:lnTo>
                <a:lnTo>
                  <a:pt x="74142" y="807999"/>
                </a:lnTo>
                <a:lnTo>
                  <a:pt x="69622" y="821639"/>
                </a:lnTo>
                <a:lnTo>
                  <a:pt x="65254" y="835355"/>
                </a:lnTo>
                <a:lnTo>
                  <a:pt x="60947" y="849541"/>
                </a:lnTo>
                <a:close/>
              </a:path>
              <a:path w="2368550" h="2367279">
                <a:moveTo>
                  <a:pt x="74146" y="807988"/>
                </a:moveTo>
                <a:close/>
              </a:path>
              <a:path w="2368550" h="2367279">
                <a:moveTo>
                  <a:pt x="74142" y="807999"/>
                </a:moveTo>
                <a:close/>
              </a:path>
              <a:path w="2368550" h="2367279">
                <a:moveTo>
                  <a:pt x="69622" y="821639"/>
                </a:moveTo>
                <a:close/>
              </a:path>
              <a:path w="2368550" h="2367279">
                <a:moveTo>
                  <a:pt x="65254" y="835355"/>
                </a:moveTo>
                <a:close/>
              </a:path>
              <a:path w="2368550" h="2367279">
                <a:moveTo>
                  <a:pt x="61064" y="849134"/>
                </a:moveTo>
                <a:close/>
              </a:path>
              <a:path w="2368550" h="2367279">
                <a:moveTo>
                  <a:pt x="89319" y="765886"/>
                </a:moveTo>
                <a:lnTo>
                  <a:pt x="77482" y="761301"/>
                </a:lnTo>
                <a:lnTo>
                  <a:pt x="82041" y="749515"/>
                </a:lnTo>
                <a:lnTo>
                  <a:pt x="87426" y="736117"/>
                </a:lnTo>
                <a:lnTo>
                  <a:pt x="92963" y="722795"/>
                </a:lnTo>
                <a:lnTo>
                  <a:pt x="96735" y="714044"/>
                </a:lnTo>
                <a:lnTo>
                  <a:pt x="108407" y="719074"/>
                </a:lnTo>
                <a:lnTo>
                  <a:pt x="104641" y="727786"/>
                </a:lnTo>
                <a:lnTo>
                  <a:pt x="99174" y="740956"/>
                </a:lnTo>
                <a:lnTo>
                  <a:pt x="93848" y="754214"/>
                </a:lnTo>
                <a:lnTo>
                  <a:pt x="89319" y="765886"/>
                </a:lnTo>
                <a:close/>
              </a:path>
              <a:path w="2368550" h="2367279">
                <a:moveTo>
                  <a:pt x="104647" y="727786"/>
                </a:moveTo>
                <a:close/>
              </a:path>
              <a:path w="2368550" h="2367279">
                <a:moveTo>
                  <a:pt x="99174" y="740956"/>
                </a:moveTo>
                <a:close/>
              </a:path>
              <a:path w="2368550" h="2367279">
                <a:moveTo>
                  <a:pt x="93848" y="754214"/>
                </a:moveTo>
                <a:close/>
              </a:path>
              <a:path w="2368550" h="2367279">
                <a:moveTo>
                  <a:pt x="124002" y="684568"/>
                </a:moveTo>
                <a:lnTo>
                  <a:pt x="112534" y="679119"/>
                </a:lnTo>
                <a:lnTo>
                  <a:pt x="116687" y="670369"/>
                </a:lnTo>
                <a:lnTo>
                  <a:pt x="122999" y="657479"/>
                </a:lnTo>
                <a:lnTo>
                  <a:pt x="129463" y="644677"/>
                </a:lnTo>
                <a:lnTo>
                  <a:pt x="135305" y="633463"/>
                </a:lnTo>
                <a:lnTo>
                  <a:pt x="146570" y="639318"/>
                </a:lnTo>
                <a:lnTo>
                  <a:pt x="140747" y="650506"/>
                </a:lnTo>
                <a:lnTo>
                  <a:pt x="134360" y="663168"/>
                </a:lnTo>
                <a:lnTo>
                  <a:pt x="128106" y="675932"/>
                </a:lnTo>
                <a:lnTo>
                  <a:pt x="124002" y="684568"/>
                </a:lnTo>
                <a:close/>
              </a:path>
              <a:path w="2368550" h="2367279">
                <a:moveTo>
                  <a:pt x="140747" y="650506"/>
                </a:moveTo>
                <a:close/>
              </a:path>
              <a:path w="2368550" h="2367279">
                <a:moveTo>
                  <a:pt x="134360" y="663168"/>
                </a:moveTo>
                <a:close/>
              </a:path>
              <a:path w="2368550" h="2367279">
                <a:moveTo>
                  <a:pt x="128106" y="675932"/>
                </a:moveTo>
                <a:close/>
              </a:path>
              <a:path w="2368550" h="2367279">
                <a:moveTo>
                  <a:pt x="164757" y="606107"/>
                </a:moveTo>
                <a:lnTo>
                  <a:pt x="153708" y="599833"/>
                </a:lnTo>
                <a:lnTo>
                  <a:pt x="156806" y="594372"/>
                </a:lnTo>
                <a:lnTo>
                  <a:pt x="164007" y="582028"/>
                </a:lnTo>
                <a:lnTo>
                  <a:pt x="171348" y="569785"/>
                </a:lnTo>
                <a:lnTo>
                  <a:pt x="178841" y="557631"/>
                </a:lnTo>
                <a:lnTo>
                  <a:pt x="179908" y="555955"/>
                </a:lnTo>
                <a:lnTo>
                  <a:pt x="190639" y="562749"/>
                </a:lnTo>
                <a:lnTo>
                  <a:pt x="189597" y="564388"/>
                </a:lnTo>
                <a:lnTo>
                  <a:pt x="182194" y="576414"/>
                </a:lnTo>
                <a:lnTo>
                  <a:pt x="174918" y="588530"/>
                </a:lnTo>
                <a:lnTo>
                  <a:pt x="167787" y="600748"/>
                </a:lnTo>
                <a:lnTo>
                  <a:pt x="164757" y="606107"/>
                </a:lnTo>
                <a:close/>
              </a:path>
              <a:path w="2368550" h="2367279">
                <a:moveTo>
                  <a:pt x="189598" y="564388"/>
                </a:moveTo>
                <a:close/>
              </a:path>
              <a:path w="2368550" h="2367279">
                <a:moveTo>
                  <a:pt x="182194" y="576414"/>
                </a:moveTo>
                <a:close/>
              </a:path>
              <a:path w="2368550" h="2367279">
                <a:moveTo>
                  <a:pt x="174953" y="588469"/>
                </a:moveTo>
                <a:close/>
              </a:path>
              <a:path w="2368550" h="2367279">
                <a:moveTo>
                  <a:pt x="174918" y="588530"/>
                </a:moveTo>
                <a:close/>
              </a:path>
              <a:path w="2368550" h="2367279">
                <a:moveTo>
                  <a:pt x="167792" y="600748"/>
                </a:moveTo>
                <a:close/>
              </a:path>
              <a:path w="2368550" h="2367279">
                <a:moveTo>
                  <a:pt x="211315" y="530936"/>
                </a:moveTo>
                <a:lnTo>
                  <a:pt x="200748" y="523887"/>
                </a:lnTo>
                <a:lnTo>
                  <a:pt x="202158" y="521766"/>
                </a:lnTo>
                <a:lnTo>
                  <a:pt x="210210" y="510006"/>
                </a:lnTo>
                <a:lnTo>
                  <a:pt x="218389" y="498360"/>
                </a:lnTo>
                <a:lnTo>
                  <a:pt x="226720" y="486816"/>
                </a:lnTo>
                <a:lnTo>
                  <a:pt x="230187" y="482117"/>
                </a:lnTo>
                <a:lnTo>
                  <a:pt x="240398" y="489661"/>
                </a:lnTo>
                <a:lnTo>
                  <a:pt x="236948" y="494334"/>
                </a:lnTo>
                <a:lnTo>
                  <a:pt x="228720" y="505752"/>
                </a:lnTo>
                <a:lnTo>
                  <a:pt x="220619" y="517283"/>
                </a:lnTo>
                <a:lnTo>
                  <a:pt x="212657" y="528916"/>
                </a:lnTo>
                <a:lnTo>
                  <a:pt x="211315" y="530936"/>
                </a:lnTo>
                <a:close/>
              </a:path>
              <a:path w="2368550" h="2367279">
                <a:moveTo>
                  <a:pt x="236956" y="494334"/>
                </a:moveTo>
                <a:close/>
              </a:path>
              <a:path w="2368550" h="2367279">
                <a:moveTo>
                  <a:pt x="228726" y="505752"/>
                </a:moveTo>
                <a:close/>
              </a:path>
              <a:path w="2368550" h="2367279">
                <a:moveTo>
                  <a:pt x="220624" y="517283"/>
                </a:moveTo>
                <a:close/>
              </a:path>
              <a:path w="2368550" h="2367279">
                <a:moveTo>
                  <a:pt x="212661" y="528916"/>
                </a:moveTo>
                <a:close/>
              </a:path>
              <a:path w="2368550" h="2367279">
                <a:moveTo>
                  <a:pt x="263347" y="459549"/>
                </a:moveTo>
                <a:lnTo>
                  <a:pt x="253415" y="451637"/>
                </a:lnTo>
                <a:lnTo>
                  <a:pt x="261353" y="441680"/>
                </a:lnTo>
                <a:lnTo>
                  <a:pt x="270332" y="430657"/>
                </a:lnTo>
                <a:lnTo>
                  <a:pt x="279450" y="419760"/>
                </a:lnTo>
                <a:lnTo>
                  <a:pt x="285864" y="412254"/>
                </a:lnTo>
                <a:lnTo>
                  <a:pt x="295516" y="420522"/>
                </a:lnTo>
                <a:lnTo>
                  <a:pt x="289113" y="427990"/>
                </a:lnTo>
                <a:lnTo>
                  <a:pt x="280107" y="438772"/>
                </a:lnTo>
                <a:lnTo>
                  <a:pt x="271218" y="449668"/>
                </a:lnTo>
                <a:lnTo>
                  <a:pt x="263347" y="459549"/>
                </a:lnTo>
                <a:close/>
              </a:path>
              <a:path w="2368550" h="2367279">
                <a:moveTo>
                  <a:pt x="289115" y="427990"/>
                </a:moveTo>
                <a:close/>
              </a:path>
              <a:path w="2368550" h="2367279">
                <a:moveTo>
                  <a:pt x="280107" y="438772"/>
                </a:moveTo>
                <a:close/>
              </a:path>
              <a:path w="2368550" h="2367279">
                <a:moveTo>
                  <a:pt x="271218" y="449668"/>
                </a:moveTo>
                <a:close/>
              </a:path>
              <a:path w="2368550" h="2367279">
                <a:moveTo>
                  <a:pt x="320674" y="392214"/>
                </a:moveTo>
                <a:lnTo>
                  <a:pt x="311327" y="383616"/>
                </a:lnTo>
                <a:lnTo>
                  <a:pt x="317169" y="377266"/>
                </a:lnTo>
                <a:lnTo>
                  <a:pt x="326910" y="366941"/>
                </a:lnTo>
                <a:lnTo>
                  <a:pt x="336778" y="356717"/>
                </a:lnTo>
                <a:lnTo>
                  <a:pt x="346621" y="346760"/>
                </a:lnTo>
                <a:lnTo>
                  <a:pt x="355650" y="355701"/>
                </a:lnTo>
                <a:lnTo>
                  <a:pt x="345835" y="365620"/>
                </a:lnTo>
                <a:lnTo>
                  <a:pt x="336082" y="375729"/>
                </a:lnTo>
                <a:lnTo>
                  <a:pt x="326444" y="385953"/>
                </a:lnTo>
                <a:lnTo>
                  <a:pt x="320674" y="392214"/>
                </a:lnTo>
                <a:close/>
              </a:path>
              <a:path w="2368550" h="2367279">
                <a:moveTo>
                  <a:pt x="345835" y="365620"/>
                </a:moveTo>
                <a:close/>
              </a:path>
              <a:path w="2368550" h="2367279">
                <a:moveTo>
                  <a:pt x="336082" y="375729"/>
                </a:moveTo>
                <a:close/>
              </a:path>
              <a:path w="2368550" h="2367279">
                <a:moveTo>
                  <a:pt x="326444" y="385953"/>
                </a:moveTo>
                <a:close/>
              </a:path>
              <a:path w="2368550" h="2367279">
                <a:moveTo>
                  <a:pt x="382879" y="329374"/>
                </a:moveTo>
                <a:lnTo>
                  <a:pt x="374167" y="320116"/>
                </a:lnTo>
                <a:lnTo>
                  <a:pt x="377680" y="316814"/>
                </a:lnTo>
                <a:lnTo>
                  <a:pt x="387896" y="307428"/>
                </a:lnTo>
                <a:lnTo>
                  <a:pt x="398462" y="297942"/>
                </a:lnTo>
                <a:lnTo>
                  <a:pt x="409155" y="288582"/>
                </a:lnTo>
                <a:lnTo>
                  <a:pt x="412191" y="285978"/>
                </a:lnTo>
                <a:lnTo>
                  <a:pt x="420446" y="295630"/>
                </a:lnTo>
                <a:lnTo>
                  <a:pt x="417441" y="298208"/>
                </a:lnTo>
                <a:lnTo>
                  <a:pt x="406878" y="307467"/>
                </a:lnTo>
                <a:lnTo>
                  <a:pt x="396400" y="316865"/>
                </a:lnTo>
                <a:lnTo>
                  <a:pt x="386050" y="326377"/>
                </a:lnTo>
                <a:lnTo>
                  <a:pt x="382879" y="329374"/>
                </a:lnTo>
                <a:close/>
              </a:path>
              <a:path w="2368550" h="2367279">
                <a:moveTo>
                  <a:pt x="417441" y="298208"/>
                </a:moveTo>
                <a:close/>
              </a:path>
              <a:path w="2368550" h="2367279">
                <a:moveTo>
                  <a:pt x="406878" y="307467"/>
                </a:moveTo>
                <a:close/>
              </a:path>
              <a:path w="2368550" h="2367279">
                <a:moveTo>
                  <a:pt x="396405" y="316865"/>
                </a:moveTo>
                <a:close/>
              </a:path>
              <a:path w="2368550" h="2367279">
                <a:moveTo>
                  <a:pt x="386054" y="326377"/>
                </a:moveTo>
                <a:close/>
              </a:path>
              <a:path w="2368550" h="2367279">
                <a:moveTo>
                  <a:pt x="449605" y="271348"/>
                </a:moveTo>
                <a:lnTo>
                  <a:pt x="475602" y="235102"/>
                </a:lnTo>
                <a:lnTo>
                  <a:pt x="482066" y="230327"/>
                </a:lnTo>
                <a:lnTo>
                  <a:pt x="489610" y="240550"/>
                </a:lnTo>
                <a:lnTo>
                  <a:pt x="483167" y="245300"/>
                </a:lnTo>
                <a:lnTo>
                  <a:pt x="471942" y="253796"/>
                </a:lnTo>
                <a:lnTo>
                  <a:pt x="460831" y="262420"/>
                </a:lnTo>
                <a:lnTo>
                  <a:pt x="449605" y="271348"/>
                </a:lnTo>
                <a:close/>
              </a:path>
              <a:path w="2368550" h="2367279">
                <a:moveTo>
                  <a:pt x="483171" y="245300"/>
                </a:moveTo>
                <a:close/>
              </a:path>
              <a:path w="2368550" h="2367279">
                <a:moveTo>
                  <a:pt x="471944" y="253796"/>
                </a:moveTo>
                <a:close/>
              </a:path>
              <a:path w="2368550" h="2367279">
                <a:moveTo>
                  <a:pt x="460832" y="262420"/>
                </a:moveTo>
                <a:close/>
              </a:path>
              <a:path w="2368550" h="2367279">
                <a:moveTo>
                  <a:pt x="449825" y="271170"/>
                </a:moveTo>
                <a:close/>
              </a:path>
              <a:path w="2368550" h="2367279">
                <a:moveTo>
                  <a:pt x="520458" y="218579"/>
                </a:moveTo>
                <a:lnTo>
                  <a:pt x="545858" y="186436"/>
                </a:lnTo>
                <a:lnTo>
                  <a:pt x="555929" y="180073"/>
                </a:lnTo>
                <a:lnTo>
                  <a:pt x="562711" y="190804"/>
                </a:lnTo>
                <a:lnTo>
                  <a:pt x="552683" y="197154"/>
                </a:lnTo>
                <a:lnTo>
                  <a:pt x="540829" y="204838"/>
                </a:lnTo>
                <a:lnTo>
                  <a:pt x="529096" y="212661"/>
                </a:lnTo>
                <a:lnTo>
                  <a:pt x="520458" y="218579"/>
                </a:lnTo>
                <a:close/>
              </a:path>
              <a:path w="2368550" h="2367279">
                <a:moveTo>
                  <a:pt x="552683" y="197154"/>
                </a:moveTo>
                <a:close/>
              </a:path>
              <a:path w="2368550" h="2367279">
                <a:moveTo>
                  <a:pt x="540842" y="204838"/>
                </a:moveTo>
                <a:close/>
              </a:path>
              <a:path w="2368550" h="2367279">
                <a:moveTo>
                  <a:pt x="529107" y="212661"/>
                </a:moveTo>
                <a:close/>
              </a:path>
              <a:path w="2368550" h="2367279">
                <a:moveTo>
                  <a:pt x="595134" y="171234"/>
                </a:moveTo>
                <a:lnTo>
                  <a:pt x="588733" y="160261"/>
                </a:lnTo>
                <a:lnTo>
                  <a:pt x="594690" y="156794"/>
                </a:lnTo>
                <a:lnTo>
                  <a:pt x="607136" y="149733"/>
                </a:lnTo>
                <a:lnTo>
                  <a:pt x="619671" y="142824"/>
                </a:lnTo>
                <a:lnTo>
                  <a:pt x="632307" y="136067"/>
                </a:lnTo>
                <a:lnTo>
                  <a:pt x="633437" y="135483"/>
                </a:lnTo>
                <a:lnTo>
                  <a:pt x="639292" y="146761"/>
                </a:lnTo>
                <a:lnTo>
                  <a:pt x="638192" y="147320"/>
                </a:lnTo>
                <a:lnTo>
                  <a:pt x="625697" y="154012"/>
                </a:lnTo>
                <a:lnTo>
                  <a:pt x="613291" y="160845"/>
                </a:lnTo>
                <a:lnTo>
                  <a:pt x="600987" y="167817"/>
                </a:lnTo>
                <a:lnTo>
                  <a:pt x="595134" y="171234"/>
                </a:lnTo>
                <a:close/>
              </a:path>
              <a:path w="2368550" h="2367279">
                <a:moveTo>
                  <a:pt x="638200" y="147320"/>
                </a:moveTo>
                <a:close/>
              </a:path>
              <a:path w="2368550" h="2367279">
                <a:moveTo>
                  <a:pt x="625703" y="154012"/>
                </a:moveTo>
                <a:close/>
              </a:path>
              <a:path w="2368550" h="2367279">
                <a:moveTo>
                  <a:pt x="613295" y="160845"/>
                </a:moveTo>
                <a:close/>
              </a:path>
              <a:path w="2368550" h="2367279">
                <a:moveTo>
                  <a:pt x="600989" y="167817"/>
                </a:moveTo>
                <a:close/>
              </a:path>
              <a:path w="2368550" h="2367279">
                <a:moveTo>
                  <a:pt x="673163" y="129654"/>
                </a:moveTo>
                <a:lnTo>
                  <a:pt x="667575" y="118237"/>
                </a:lnTo>
                <a:lnTo>
                  <a:pt x="672023" y="116090"/>
                </a:lnTo>
                <a:lnTo>
                  <a:pt x="684227" y="110312"/>
                </a:lnTo>
                <a:lnTo>
                  <a:pt x="696798" y="104533"/>
                </a:lnTo>
                <a:lnTo>
                  <a:pt x="709955" y="98691"/>
                </a:lnTo>
                <a:lnTo>
                  <a:pt x="714032" y="96939"/>
                </a:lnTo>
                <a:lnTo>
                  <a:pt x="719048" y="108597"/>
                </a:lnTo>
                <a:lnTo>
                  <a:pt x="715029" y="110337"/>
                </a:lnTo>
                <a:lnTo>
                  <a:pt x="701985" y="116128"/>
                </a:lnTo>
                <a:lnTo>
                  <a:pt x="689073" y="122059"/>
                </a:lnTo>
                <a:lnTo>
                  <a:pt x="676210" y="128155"/>
                </a:lnTo>
                <a:lnTo>
                  <a:pt x="673163" y="129654"/>
                </a:lnTo>
                <a:close/>
              </a:path>
              <a:path w="2368550" h="2367279">
                <a:moveTo>
                  <a:pt x="715029" y="110337"/>
                </a:moveTo>
                <a:close/>
              </a:path>
              <a:path w="2368550" h="2367279">
                <a:moveTo>
                  <a:pt x="701992" y="116128"/>
                </a:moveTo>
                <a:close/>
              </a:path>
              <a:path w="2368550" h="2367279">
                <a:moveTo>
                  <a:pt x="689073" y="122059"/>
                </a:moveTo>
                <a:close/>
              </a:path>
              <a:path w="2368550" h="2367279">
                <a:moveTo>
                  <a:pt x="676211" y="128155"/>
                </a:moveTo>
                <a:close/>
              </a:path>
              <a:path w="2368550" h="2367279">
                <a:moveTo>
                  <a:pt x="754100" y="94094"/>
                </a:moveTo>
                <a:lnTo>
                  <a:pt x="790625" y="66903"/>
                </a:lnTo>
                <a:lnTo>
                  <a:pt x="797318" y="64592"/>
                </a:lnTo>
                <a:lnTo>
                  <a:pt x="801458" y="76606"/>
                </a:lnTo>
                <a:lnTo>
                  <a:pt x="794809" y="78892"/>
                </a:lnTo>
                <a:lnTo>
                  <a:pt x="781312" y="83743"/>
                </a:lnTo>
                <a:lnTo>
                  <a:pt x="767903" y="88747"/>
                </a:lnTo>
                <a:lnTo>
                  <a:pt x="754100" y="94094"/>
                </a:lnTo>
                <a:close/>
              </a:path>
              <a:path w="2368550" h="2367279">
                <a:moveTo>
                  <a:pt x="794809" y="78892"/>
                </a:moveTo>
                <a:close/>
              </a:path>
              <a:path w="2368550" h="2367279">
                <a:moveTo>
                  <a:pt x="781312" y="83743"/>
                </a:moveTo>
                <a:close/>
              </a:path>
              <a:path w="2368550" h="2367279">
                <a:moveTo>
                  <a:pt x="767903" y="88747"/>
                </a:moveTo>
                <a:close/>
              </a:path>
              <a:path w="2368550" h="2367279">
                <a:moveTo>
                  <a:pt x="754560" y="93903"/>
                </a:moveTo>
                <a:close/>
              </a:path>
              <a:path w="2368550" h="2367279">
                <a:moveTo>
                  <a:pt x="837437" y="64820"/>
                </a:moveTo>
                <a:lnTo>
                  <a:pt x="874052" y="40982"/>
                </a:lnTo>
                <a:lnTo>
                  <a:pt x="882827" y="38671"/>
                </a:lnTo>
                <a:lnTo>
                  <a:pt x="886066" y="50952"/>
                </a:lnTo>
                <a:lnTo>
                  <a:pt x="877313" y="53251"/>
                </a:lnTo>
                <a:lnTo>
                  <a:pt x="863385" y="57111"/>
                </a:lnTo>
                <a:lnTo>
                  <a:pt x="849521" y="61137"/>
                </a:lnTo>
                <a:lnTo>
                  <a:pt x="837437" y="64820"/>
                </a:lnTo>
                <a:close/>
              </a:path>
              <a:path w="2368550" h="2367279">
                <a:moveTo>
                  <a:pt x="877328" y="53251"/>
                </a:moveTo>
                <a:close/>
              </a:path>
              <a:path w="2368550" h="2367279">
                <a:moveTo>
                  <a:pt x="863396" y="57111"/>
                </a:moveTo>
                <a:close/>
              </a:path>
              <a:path w="2368550" h="2367279">
                <a:moveTo>
                  <a:pt x="849528" y="61137"/>
                </a:moveTo>
                <a:close/>
              </a:path>
              <a:path w="2368550" h="2367279">
                <a:moveTo>
                  <a:pt x="922832" y="41935"/>
                </a:moveTo>
                <a:lnTo>
                  <a:pt x="959993" y="21158"/>
                </a:lnTo>
                <a:lnTo>
                  <a:pt x="970051" y="19304"/>
                </a:lnTo>
                <a:lnTo>
                  <a:pt x="972362" y="31788"/>
                </a:lnTo>
                <a:lnTo>
                  <a:pt x="962354" y="33642"/>
                </a:lnTo>
                <a:lnTo>
                  <a:pt x="947973" y="36487"/>
                </a:lnTo>
                <a:lnTo>
                  <a:pt x="933705" y="39497"/>
                </a:lnTo>
                <a:lnTo>
                  <a:pt x="922832" y="41935"/>
                </a:lnTo>
                <a:close/>
              </a:path>
              <a:path w="2368550" h="2367279">
                <a:moveTo>
                  <a:pt x="962354" y="33642"/>
                </a:moveTo>
                <a:close/>
              </a:path>
              <a:path w="2368550" h="2367279">
                <a:moveTo>
                  <a:pt x="948016" y="36487"/>
                </a:moveTo>
                <a:lnTo>
                  <a:pt x="948144" y="36461"/>
                </a:lnTo>
                <a:lnTo>
                  <a:pt x="948016" y="36487"/>
                </a:lnTo>
                <a:close/>
              </a:path>
              <a:path w="2368550" h="2367279">
                <a:moveTo>
                  <a:pt x="933742" y="39497"/>
                </a:moveTo>
                <a:close/>
              </a:path>
              <a:path w="2368550" h="2367279">
                <a:moveTo>
                  <a:pt x="1009713" y="25603"/>
                </a:moveTo>
                <a:lnTo>
                  <a:pt x="1048194" y="7708"/>
                </a:lnTo>
                <a:lnTo>
                  <a:pt x="1058506" y="6591"/>
                </a:lnTo>
                <a:lnTo>
                  <a:pt x="1059865" y="19215"/>
                </a:lnTo>
                <a:lnTo>
                  <a:pt x="1049574" y="20332"/>
                </a:lnTo>
                <a:lnTo>
                  <a:pt x="1034891" y="22098"/>
                </a:lnTo>
                <a:lnTo>
                  <a:pt x="1020269" y="24053"/>
                </a:lnTo>
                <a:lnTo>
                  <a:pt x="1009713" y="25603"/>
                </a:lnTo>
                <a:close/>
              </a:path>
              <a:path w="2368550" h="2367279">
                <a:moveTo>
                  <a:pt x="1049591" y="20332"/>
                </a:moveTo>
                <a:close/>
              </a:path>
              <a:path w="2368550" h="2367279">
                <a:moveTo>
                  <a:pt x="1034910" y="22098"/>
                </a:moveTo>
                <a:close/>
              </a:path>
              <a:path w="2368550" h="2367279">
                <a:moveTo>
                  <a:pt x="1020279" y="24053"/>
                </a:moveTo>
                <a:close/>
              </a:path>
              <a:path w="2368550" h="2367279">
                <a:moveTo>
                  <a:pt x="1097572" y="15849"/>
                </a:moveTo>
                <a:lnTo>
                  <a:pt x="1138402" y="850"/>
                </a:lnTo>
                <a:lnTo>
                  <a:pt x="1147660" y="558"/>
                </a:lnTo>
                <a:lnTo>
                  <a:pt x="1148054" y="13258"/>
                </a:lnTo>
                <a:lnTo>
                  <a:pt x="1138834" y="13550"/>
                </a:lnTo>
                <a:lnTo>
                  <a:pt x="1123835" y="14211"/>
                </a:lnTo>
                <a:lnTo>
                  <a:pt x="1108887" y="15062"/>
                </a:lnTo>
                <a:lnTo>
                  <a:pt x="1097572" y="15849"/>
                </a:lnTo>
                <a:close/>
              </a:path>
              <a:path w="2368550" h="2367279">
                <a:moveTo>
                  <a:pt x="1236459" y="13855"/>
                </a:moveTo>
                <a:lnTo>
                  <a:pt x="1229423" y="13550"/>
                </a:lnTo>
                <a:lnTo>
                  <a:pt x="1214373" y="13068"/>
                </a:lnTo>
                <a:lnTo>
                  <a:pt x="1199273" y="12788"/>
                </a:lnTo>
                <a:lnTo>
                  <a:pt x="1185913" y="12700"/>
                </a:lnTo>
                <a:lnTo>
                  <a:pt x="1185989" y="0"/>
                </a:lnTo>
                <a:lnTo>
                  <a:pt x="1199476" y="88"/>
                </a:lnTo>
                <a:lnTo>
                  <a:pt x="1214742" y="368"/>
                </a:lnTo>
                <a:lnTo>
                  <a:pt x="1229944" y="850"/>
                </a:lnTo>
                <a:lnTo>
                  <a:pt x="1237018" y="1168"/>
                </a:lnTo>
                <a:lnTo>
                  <a:pt x="1236459" y="13855"/>
                </a:lnTo>
                <a:close/>
              </a:path>
              <a:path w="2368550" h="2367279">
                <a:moveTo>
                  <a:pt x="1324559" y="21031"/>
                </a:moveTo>
                <a:lnTo>
                  <a:pt x="1318666" y="20320"/>
                </a:lnTo>
                <a:lnTo>
                  <a:pt x="1303934" y="18732"/>
                </a:lnTo>
                <a:lnTo>
                  <a:pt x="1289126" y="17322"/>
                </a:lnTo>
                <a:lnTo>
                  <a:pt x="1274279" y="16103"/>
                </a:lnTo>
                <a:lnTo>
                  <a:pt x="1275207" y="3429"/>
                </a:lnTo>
                <a:lnTo>
                  <a:pt x="1290294" y="4673"/>
                </a:lnTo>
                <a:lnTo>
                  <a:pt x="1305255" y="6096"/>
                </a:lnTo>
                <a:lnTo>
                  <a:pt x="1320152" y="7708"/>
                </a:lnTo>
                <a:lnTo>
                  <a:pt x="1326083" y="8420"/>
                </a:lnTo>
                <a:lnTo>
                  <a:pt x="1324559" y="21031"/>
                </a:lnTo>
                <a:close/>
              </a:path>
              <a:path w="2368550" h="2367279">
                <a:moveTo>
                  <a:pt x="1413589" y="26187"/>
                </a:moveTo>
                <a:lnTo>
                  <a:pt x="1362563" y="26174"/>
                </a:lnTo>
                <a:lnTo>
                  <a:pt x="1362151" y="26111"/>
                </a:lnTo>
                <a:lnTo>
                  <a:pt x="1363992" y="13550"/>
                </a:lnTo>
                <a:lnTo>
                  <a:pt x="1379194" y="15963"/>
                </a:lnTo>
                <a:lnTo>
                  <a:pt x="1393799" y="18465"/>
                </a:lnTo>
                <a:lnTo>
                  <a:pt x="1408353" y="21158"/>
                </a:lnTo>
                <a:lnTo>
                  <a:pt x="1414348" y="22352"/>
                </a:lnTo>
                <a:lnTo>
                  <a:pt x="1413589" y="26187"/>
                </a:lnTo>
                <a:close/>
              </a:path>
              <a:path w="2368550" h="2367279">
                <a:moveTo>
                  <a:pt x="1413132" y="28498"/>
                </a:moveTo>
                <a:lnTo>
                  <a:pt x="1377073" y="28486"/>
                </a:lnTo>
                <a:lnTo>
                  <a:pt x="1362557" y="26174"/>
                </a:lnTo>
                <a:lnTo>
                  <a:pt x="1413589" y="26187"/>
                </a:lnTo>
                <a:lnTo>
                  <a:pt x="1413132" y="28498"/>
                </a:lnTo>
                <a:close/>
              </a:path>
              <a:path w="2368550" h="2367279">
                <a:moveTo>
                  <a:pt x="1412642" y="30975"/>
                </a:moveTo>
                <a:lnTo>
                  <a:pt x="1391528" y="30962"/>
                </a:lnTo>
                <a:lnTo>
                  <a:pt x="1377120" y="28494"/>
                </a:lnTo>
                <a:lnTo>
                  <a:pt x="1413132" y="28498"/>
                </a:lnTo>
                <a:lnTo>
                  <a:pt x="1412642" y="30975"/>
                </a:lnTo>
                <a:close/>
              </a:path>
              <a:path w="2368550" h="2367279">
                <a:moveTo>
                  <a:pt x="1412115" y="33642"/>
                </a:moveTo>
                <a:lnTo>
                  <a:pt x="1405935" y="33629"/>
                </a:lnTo>
                <a:lnTo>
                  <a:pt x="1391526" y="30962"/>
                </a:lnTo>
                <a:lnTo>
                  <a:pt x="1412642" y="30975"/>
                </a:lnTo>
                <a:lnTo>
                  <a:pt x="1412115" y="33642"/>
                </a:lnTo>
                <a:close/>
              </a:path>
              <a:path w="2368550" h="2367279">
                <a:moveTo>
                  <a:pt x="1411884" y="34810"/>
                </a:moveTo>
                <a:lnTo>
                  <a:pt x="1405928" y="33629"/>
                </a:lnTo>
                <a:lnTo>
                  <a:pt x="1412115" y="33642"/>
                </a:lnTo>
                <a:lnTo>
                  <a:pt x="1411884" y="34810"/>
                </a:lnTo>
                <a:close/>
              </a:path>
              <a:path w="2368550" h="2367279">
                <a:moveTo>
                  <a:pt x="1499454" y="49555"/>
                </a:moveTo>
                <a:lnTo>
                  <a:pt x="1476959" y="49542"/>
                </a:lnTo>
                <a:lnTo>
                  <a:pt x="1462862" y="46012"/>
                </a:lnTo>
                <a:lnTo>
                  <a:pt x="1448904" y="42697"/>
                </a:lnTo>
                <a:lnTo>
                  <a:pt x="1451838" y="30340"/>
                </a:lnTo>
                <a:lnTo>
                  <a:pt x="1465910" y="33680"/>
                </a:lnTo>
                <a:lnTo>
                  <a:pt x="1480134" y="37249"/>
                </a:lnTo>
                <a:lnTo>
                  <a:pt x="1494294" y="40982"/>
                </a:lnTo>
                <a:lnTo>
                  <a:pt x="1501292" y="42925"/>
                </a:lnTo>
                <a:lnTo>
                  <a:pt x="1499454" y="49555"/>
                </a:lnTo>
                <a:close/>
              </a:path>
              <a:path w="2368550" h="2367279">
                <a:moveTo>
                  <a:pt x="1497901" y="55156"/>
                </a:moveTo>
                <a:lnTo>
                  <a:pt x="1490941" y="53225"/>
                </a:lnTo>
                <a:lnTo>
                  <a:pt x="1476933" y="49542"/>
                </a:lnTo>
                <a:lnTo>
                  <a:pt x="1499454" y="49555"/>
                </a:lnTo>
                <a:lnTo>
                  <a:pt x="1497901" y="55156"/>
                </a:lnTo>
                <a:close/>
              </a:path>
              <a:path w="2368550" h="2367279">
                <a:moveTo>
                  <a:pt x="1583252" y="78892"/>
                </a:moveTo>
                <a:lnTo>
                  <a:pt x="1573542" y="78892"/>
                </a:lnTo>
                <a:lnTo>
                  <a:pt x="1559902" y="74193"/>
                </a:lnTo>
                <a:lnTo>
                  <a:pt x="1546250" y="69672"/>
                </a:lnTo>
                <a:lnTo>
                  <a:pt x="1534223" y="65849"/>
                </a:lnTo>
                <a:lnTo>
                  <a:pt x="1538071" y="53746"/>
                </a:lnTo>
                <a:lnTo>
                  <a:pt x="1550212" y="57594"/>
                </a:lnTo>
                <a:lnTo>
                  <a:pt x="1564005" y="62166"/>
                </a:lnTo>
                <a:lnTo>
                  <a:pt x="1577720" y="66903"/>
                </a:lnTo>
                <a:lnTo>
                  <a:pt x="1586433" y="70027"/>
                </a:lnTo>
                <a:lnTo>
                  <a:pt x="1583252" y="78892"/>
                </a:lnTo>
                <a:close/>
              </a:path>
              <a:path w="2368550" h="2367279">
                <a:moveTo>
                  <a:pt x="1582140" y="81991"/>
                </a:moveTo>
                <a:lnTo>
                  <a:pt x="1573466" y="78867"/>
                </a:lnTo>
                <a:lnTo>
                  <a:pt x="1583252" y="78892"/>
                </a:lnTo>
                <a:lnTo>
                  <a:pt x="1582140" y="81991"/>
                </a:lnTo>
                <a:close/>
              </a:path>
              <a:path w="2368550" h="2367279">
                <a:moveTo>
                  <a:pt x="1659592" y="99225"/>
                </a:moveTo>
                <a:lnTo>
                  <a:pt x="1627060" y="99225"/>
                </a:lnTo>
                <a:lnTo>
                  <a:pt x="1617548" y="95415"/>
                </a:lnTo>
                <a:lnTo>
                  <a:pt x="1622272" y="83629"/>
                </a:lnTo>
                <a:lnTo>
                  <a:pt x="1631822" y="87452"/>
                </a:lnTo>
                <a:lnTo>
                  <a:pt x="1645145" y="92989"/>
                </a:lnTo>
                <a:lnTo>
                  <a:pt x="1658391" y="98691"/>
                </a:lnTo>
                <a:lnTo>
                  <a:pt x="1659592" y="99225"/>
                </a:lnTo>
                <a:close/>
              </a:path>
              <a:path w="2368550" h="2367279">
                <a:moveTo>
                  <a:pt x="1666233" y="110337"/>
                </a:moveTo>
                <a:lnTo>
                  <a:pt x="1653336" y="110337"/>
                </a:lnTo>
                <a:lnTo>
                  <a:pt x="1640166" y="104673"/>
                </a:lnTo>
                <a:lnTo>
                  <a:pt x="1626984" y="99199"/>
                </a:lnTo>
                <a:lnTo>
                  <a:pt x="1659592" y="99225"/>
                </a:lnTo>
                <a:lnTo>
                  <a:pt x="1669262" y="103517"/>
                </a:lnTo>
                <a:lnTo>
                  <a:pt x="1666233" y="110337"/>
                </a:lnTo>
                <a:close/>
              </a:path>
              <a:path w="2368550" h="2367279">
                <a:moveTo>
                  <a:pt x="1664106" y="115125"/>
                </a:moveTo>
                <a:lnTo>
                  <a:pt x="1653260" y="110312"/>
                </a:lnTo>
                <a:lnTo>
                  <a:pt x="1666233" y="110337"/>
                </a:lnTo>
                <a:lnTo>
                  <a:pt x="1664106" y="115125"/>
                </a:lnTo>
                <a:close/>
              </a:path>
              <a:path w="2368550" h="2367279">
                <a:moveTo>
                  <a:pt x="1732808" y="134391"/>
                </a:moveTo>
                <a:lnTo>
                  <a:pt x="1704898" y="134391"/>
                </a:lnTo>
                <a:lnTo>
                  <a:pt x="1698383" y="131216"/>
                </a:lnTo>
                <a:lnTo>
                  <a:pt x="1703971" y="119799"/>
                </a:lnTo>
                <a:lnTo>
                  <a:pt x="1710512" y="122999"/>
                </a:lnTo>
                <a:lnTo>
                  <a:pt x="1723313" y="129463"/>
                </a:lnTo>
                <a:lnTo>
                  <a:pt x="1732808" y="134391"/>
                </a:lnTo>
                <a:close/>
              </a:path>
              <a:path w="2368550" h="2367279">
                <a:moveTo>
                  <a:pt x="1744851" y="140779"/>
                </a:moveTo>
                <a:lnTo>
                  <a:pt x="1717560" y="140779"/>
                </a:lnTo>
                <a:lnTo>
                  <a:pt x="1704822" y="134366"/>
                </a:lnTo>
                <a:lnTo>
                  <a:pt x="1732808" y="134391"/>
                </a:lnTo>
                <a:lnTo>
                  <a:pt x="1736039" y="136067"/>
                </a:lnTo>
                <a:lnTo>
                  <a:pt x="1744851" y="140779"/>
                </a:lnTo>
                <a:close/>
              </a:path>
              <a:path w="2368550" h="2367279">
                <a:moveTo>
                  <a:pt x="1743265" y="154355"/>
                </a:moveTo>
                <a:lnTo>
                  <a:pt x="1730082" y="147281"/>
                </a:lnTo>
                <a:lnTo>
                  <a:pt x="1717497" y="140754"/>
                </a:lnTo>
                <a:lnTo>
                  <a:pt x="1744851" y="140779"/>
                </a:lnTo>
                <a:lnTo>
                  <a:pt x="1748675" y="142824"/>
                </a:lnTo>
                <a:lnTo>
                  <a:pt x="1749386" y="143230"/>
                </a:lnTo>
                <a:lnTo>
                  <a:pt x="1743265" y="154355"/>
                </a:lnTo>
                <a:close/>
              </a:path>
              <a:path w="2368550" h="2367279">
                <a:moveTo>
                  <a:pt x="1804140" y="174942"/>
                </a:moveTo>
                <a:lnTo>
                  <a:pt x="1779587" y="174942"/>
                </a:lnTo>
                <a:lnTo>
                  <a:pt x="1776298" y="173024"/>
                </a:lnTo>
                <a:lnTo>
                  <a:pt x="1782686" y="162052"/>
                </a:lnTo>
                <a:lnTo>
                  <a:pt x="1786013" y="163982"/>
                </a:lnTo>
                <a:lnTo>
                  <a:pt x="1798269" y="171323"/>
                </a:lnTo>
                <a:lnTo>
                  <a:pt x="1804140" y="174942"/>
                </a:lnTo>
                <a:close/>
              </a:path>
              <a:path w="2368550" h="2367279">
                <a:moveTo>
                  <a:pt x="1815792" y="182206"/>
                </a:moveTo>
                <a:lnTo>
                  <a:pt x="1791703" y="182206"/>
                </a:lnTo>
                <a:lnTo>
                  <a:pt x="1779511" y="174904"/>
                </a:lnTo>
                <a:lnTo>
                  <a:pt x="1804140" y="174942"/>
                </a:lnTo>
                <a:lnTo>
                  <a:pt x="1810423" y="178816"/>
                </a:lnTo>
                <a:lnTo>
                  <a:pt x="1815792" y="182206"/>
                </a:lnTo>
                <a:close/>
              </a:path>
              <a:path w="2368550" h="2367279">
                <a:moveTo>
                  <a:pt x="1820811" y="197154"/>
                </a:moveTo>
                <a:lnTo>
                  <a:pt x="1815668" y="197154"/>
                </a:lnTo>
                <a:lnTo>
                  <a:pt x="1803666" y="189560"/>
                </a:lnTo>
                <a:lnTo>
                  <a:pt x="1791643" y="182171"/>
                </a:lnTo>
                <a:lnTo>
                  <a:pt x="1815792" y="182206"/>
                </a:lnTo>
                <a:lnTo>
                  <a:pt x="1822488" y="186436"/>
                </a:lnTo>
                <a:lnTo>
                  <a:pt x="1826196" y="188849"/>
                </a:lnTo>
                <a:lnTo>
                  <a:pt x="1820811" y="197154"/>
                </a:lnTo>
                <a:close/>
              </a:path>
              <a:path w="2368550" h="2367279">
                <a:moveTo>
                  <a:pt x="1819287" y="199504"/>
                </a:moveTo>
                <a:lnTo>
                  <a:pt x="1815604" y="197116"/>
                </a:lnTo>
                <a:lnTo>
                  <a:pt x="1820811" y="197154"/>
                </a:lnTo>
                <a:lnTo>
                  <a:pt x="1819287" y="199504"/>
                </a:lnTo>
                <a:close/>
              </a:path>
              <a:path w="2368550" h="2367279">
                <a:moveTo>
                  <a:pt x="1872890" y="220611"/>
                </a:moveTo>
                <a:lnTo>
                  <a:pt x="1850872" y="220611"/>
                </a:lnTo>
                <a:lnTo>
                  <a:pt x="1857997" y="210096"/>
                </a:lnTo>
                <a:lnTo>
                  <a:pt x="1869732" y="218338"/>
                </a:lnTo>
                <a:lnTo>
                  <a:pt x="1872890" y="220611"/>
                </a:lnTo>
                <a:close/>
              </a:path>
              <a:path w="2368550" h="2367279">
                <a:moveTo>
                  <a:pt x="1891703" y="250240"/>
                </a:moveTo>
                <a:lnTo>
                  <a:pt x="1885111" y="245249"/>
                </a:lnTo>
                <a:lnTo>
                  <a:pt x="1873783" y="236893"/>
                </a:lnTo>
                <a:lnTo>
                  <a:pt x="1862353" y="228663"/>
                </a:lnTo>
                <a:lnTo>
                  <a:pt x="1850809" y="220573"/>
                </a:lnTo>
                <a:lnTo>
                  <a:pt x="1872890" y="220611"/>
                </a:lnTo>
                <a:lnTo>
                  <a:pt x="1881289" y="226656"/>
                </a:lnTo>
                <a:lnTo>
                  <a:pt x="1892744" y="235102"/>
                </a:lnTo>
                <a:lnTo>
                  <a:pt x="1899361" y="240106"/>
                </a:lnTo>
                <a:lnTo>
                  <a:pt x="1891703" y="250240"/>
                </a:lnTo>
                <a:close/>
              </a:path>
              <a:path w="2368550" h="2367279">
                <a:moveTo>
                  <a:pt x="1949227" y="280060"/>
                </a:moveTo>
                <a:lnTo>
                  <a:pt x="1929434" y="280060"/>
                </a:lnTo>
                <a:lnTo>
                  <a:pt x="1921497" y="273596"/>
                </a:lnTo>
                <a:lnTo>
                  <a:pt x="1929523" y="263753"/>
                </a:lnTo>
                <a:lnTo>
                  <a:pt x="1937486" y="270243"/>
                </a:lnTo>
                <a:lnTo>
                  <a:pt x="1949227" y="280060"/>
                </a:lnTo>
                <a:close/>
              </a:path>
              <a:path w="2368550" h="2367279">
                <a:moveTo>
                  <a:pt x="1959756" y="289077"/>
                </a:moveTo>
                <a:lnTo>
                  <a:pt x="1940229" y="289077"/>
                </a:lnTo>
                <a:lnTo>
                  <a:pt x="1929371" y="280009"/>
                </a:lnTo>
                <a:lnTo>
                  <a:pt x="1949227" y="280060"/>
                </a:lnTo>
                <a:lnTo>
                  <a:pt x="1959756" y="289077"/>
                </a:lnTo>
                <a:close/>
              </a:path>
              <a:path w="2368550" h="2367279">
                <a:moveTo>
                  <a:pt x="1967163" y="298208"/>
                </a:moveTo>
                <a:lnTo>
                  <a:pt x="1950910" y="298208"/>
                </a:lnTo>
                <a:lnTo>
                  <a:pt x="1940166" y="289026"/>
                </a:lnTo>
                <a:lnTo>
                  <a:pt x="1959756" y="289077"/>
                </a:lnTo>
                <a:lnTo>
                  <a:pt x="1968474" y="296710"/>
                </a:lnTo>
                <a:lnTo>
                  <a:pt x="1967163" y="298208"/>
                </a:lnTo>
                <a:close/>
              </a:path>
              <a:path w="2368550" h="2367279">
                <a:moveTo>
                  <a:pt x="1960105" y="306273"/>
                </a:moveTo>
                <a:lnTo>
                  <a:pt x="1950846" y="298157"/>
                </a:lnTo>
                <a:lnTo>
                  <a:pt x="1967163" y="298208"/>
                </a:lnTo>
                <a:lnTo>
                  <a:pt x="1960105" y="306273"/>
                </a:lnTo>
                <a:close/>
              </a:path>
              <a:path w="2368550" h="2367279">
                <a:moveTo>
                  <a:pt x="2020711" y="345757"/>
                </a:moveTo>
                <a:lnTo>
                  <a:pt x="2002637" y="345757"/>
                </a:lnTo>
                <a:lnTo>
                  <a:pt x="1992464" y="335953"/>
                </a:lnTo>
                <a:lnTo>
                  <a:pt x="1988070" y="331812"/>
                </a:lnTo>
                <a:lnTo>
                  <a:pt x="1996770" y="322567"/>
                </a:lnTo>
                <a:lnTo>
                  <a:pt x="2001253" y="326783"/>
                </a:lnTo>
                <a:lnTo>
                  <a:pt x="2011476" y="336638"/>
                </a:lnTo>
                <a:lnTo>
                  <a:pt x="2020711" y="345757"/>
                </a:lnTo>
                <a:close/>
              </a:path>
              <a:path w="2368550" h="2367279">
                <a:moveTo>
                  <a:pt x="2030488" y="355625"/>
                </a:moveTo>
                <a:lnTo>
                  <a:pt x="2012632" y="355625"/>
                </a:lnTo>
                <a:lnTo>
                  <a:pt x="2002574" y="345706"/>
                </a:lnTo>
                <a:lnTo>
                  <a:pt x="2020711" y="345757"/>
                </a:lnTo>
                <a:lnTo>
                  <a:pt x="2021585" y="346621"/>
                </a:lnTo>
                <a:lnTo>
                  <a:pt x="2030488" y="355625"/>
                </a:lnTo>
                <a:close/>
              </a:path>
              <a:path w="2368550" h="2367279">
                <a:moveTo>
                  <a:pt x="2025720" y="365620"/>
                </a:moveTo>
                <a:lnTo>
                  <a:pt x="2022513" y="365620"/>
                </a:lnTo>
                <a:lnTo>
                  <a:pt x="2012609" y="355602"/>
                </a:lnTo>
                <a:lnTo>
                  <a:pt x="2030488" y="355625"/>
                </a:lnTo>
                <a:lnTo>
                  <a:pt x="2033193" y="358406"/>
                </a:lnTo>
                <a:lnTo>
                  <a:pt x="2025720" y="365620"/>
                </a:lnTo>
                <a:close/>
              </a:path>
              <a:path w="2368550" h="2367279">
                <a:moveTo>
                  <a:pt x="2024062" y="367220"/>
                </a:moveTo>
                <a:lnTo>
                  <a:pt x="2022449" y="365569"/>
                </a:lnTo>
                <a:lnTo>
                  <a:pt x="2025720" y="365620"/>
                </a:lnTo>
                <a:lnTo>
                  <a:pt x="2024062" y="367220"/>
                </a:lnTo>
                <a:close/>
              </a:path>
              <a:path w="2368550" h="2367279">
                <a:moveTo>
                  <a:pt x="2068497" y="396290"/>
                </a:moveTo>
                <a:lnTo>
                  <a:pt x="2051418" y="396290"/>
                </a:lnTo>
                <a:lnTo>
                  <a:pt x="2050084" y="394843"/>
                </a:lnTo>
                <a:lnTo>
                  <a:pt x="2059432" y="386232"/>
                </a:lnTo>
                <a:lnTo>
                  <a:pt x="2060790" y="387718"/>
                </a:lnTo>
                <a:lnTo>
                  <a:pt x="2068497" y="396290"/>
                </a:lnTo>
                <a:close/>
              </a:path>
              <a:path w="2368550" h="2367279">
                <a:moveTo>
                  <a:pt x="2077702" y="406742"/>
                </a:moveTo>
                <a:lnTo>
                  <a:pt x="2060816" y="406742"/>
                </a:lnTo>
                <a:lnTo>
                  <a:pt x="2051367" y="396240"/>
                </a:lnTo>
                <a:lnTo>
                  <a:pt x="2068497" y="396290"/>
                </a:lnTo>
                <a:lnTo>
                  <a:pt x="2070290" y="398284"/>
                </a:lnTo>
                <a:lnTo>
                  <a:pt x="2077702" y="406742"/>
                </a:lnTo>
                <a:close/>
              </a:path>
              <a:path w="2368550" h="2367279">
                <a:moveTo>
                  <a:pt x="2086796" y="417309"/>
                </a:moveTo>
                <a:lnTo>
                  <a:pt x="2070087" y="417309"/>
                </a:lnTo>
                <a:lnTo>
                  <a:pt x="2060765" y="406692"/>
                </a:lnTo>
                <a:lnTo>
                  <a:pt x="2077702" y="406742"/>
                </a:lnTo>
                <a:lnTo>
                  <a:pt x="2079650" y="408965"/>
                </a:lnTo>
                <a:lnTo>
                  <a:pt x="2086796" y="417309"/>
                </a:lnTo>
                <a:close/>
              </a:path>
              <a:path w="2368550" h="2367279">
                <a:moveTo>
                  <a:pt x="2083308" y="432866"/>
                </a:moveTo>
                <a:lnTo>
                  <a:pt x="2079180" y="427926"/>
                </a:lnTo>
                <a:lnTo>
                  <a:pt x="2070036" y="417258"/>
                </a:lnTo>
                <a:lnTo>
                  <a:pt x="2086796" y="417309"/>
                </a:lnTo>
                <a:lnTo>
                  <a:pt x="2088895" y="419760"/>
                </a:lnTo>
                <a:lnTo>
                  <a:pt x="2093048" y="424713"/>
                </a:lnTo>
                <a:lnTo>
                  <a:pt x="2083308" y="432866"/>
                </a:lnTo>
                <a:close/>
              </a:path>
              <a:path w="2368550" h="2367279">
                <a:moveTo>
                  <a:pt x="2130457" y="471792"/>
                </a:moveTo>
                <a:lnTo>
                  <a:pt x="2114524" y="471792"/>
                </a:lnTo>
                <a:lnTo>
                  <a:pt x="2107145" y="462292"/>
                </a:lnTo>
                <a:lnTo>
                  <a:pt x="2117178" y="454494"/>
                </a:lnTo>
                <a:lnTo>
                  <a:pt x="2124583" y="464032"/>
                </a:lnTo>
                <a:lnTo>
                  <a:pt x="2130457" y="471792"/>
                </a:lnTo>
                <a:close/>
              </a:path>
              <a:path w="2368550" h="2367279">
                <a:moveTo>
                  <a:pt x="2137460" y="502754"/>
                </a:moveTo>
                <a:lnTo>
                  <a:pt x="2131352" y="494271"/>
                </a:lnTo>
                <a:lnTo>
                  <a:pt x="2122982" y="482942"/>
                </a:lnTo>
                <a:lnTo>
                  <a:pt x="2114473" y="471728"/>
                </a:lnTo>
                <a:lnTo>
                  <a:pt x="2130457" y="471792"/>
                </a:lnTo>
                <a:lnTo>
                  <a:pt x="2133168" y="475373"/>
                </a:lnTo>
                <a:lnTo>
                  <a:pt x="2141626" y="486816"/>
                </a:lnTo>
                <a:lnTo>
                  <a:pt x="2147773" y="495338"/>
                </a:lnTo>
                <a:lnTo>
                  <a:pt x="2137460" y="502754"/>
                </a:lnTo>
                <a:close/>
              </a:path>
              <a:path w="2368550" h="2367279">
                <a:moveTo>
                  <a:pt x="2186241" y="576414"/>
                </a:moveTo>
                <a:lnTo>
                  <a:pt x="2178710" y="564324"/>
                </a:lnTo>
                <a:lnTo>
                  <a:pt x="2171166" y="552399"/>
                </a:lnTo>
                <a:lnTo>
                  <a:pt x="2163470" y="540575"/>
                </a:lnTo>
                <a:lnTo>
                  <a:pt x="2159012" y="533895"/>
                </a:lnTo>
                <a:lnTo>
                  <a:pt x="2169579" y="526846"/>
                </a:lnTo>
                <a:lnTo>
                  <a:pt x="2174100" y="533628"/>
                </a:lnTo>
                <a:lnTo>
                  <a:pt x="2181872" y="545579"/>
                </a:lnTo>
                <a:lnTo>
                  <a:pt x="2189505" y="557631"/>
                </a:lnTo>
                <a:lnTo>
                  <a:pt x="2197074" y="569925"/>
                </a:lnTo>
                <a:lnTo>
                  <a:pt x="2186241" y="576414"/>
                </a:lnTo>
                <a:close/>
              </a:path>
              <a:path w="2368550" h="2367279">
                <a:moveTo>
                  <a:pt x="2186178" y="576453"/>
                </a:moveTo>
                <a:close/>
              </a:path>
              <a:path w="2368550" h="2367279">
                <a:moveTo>
                  <a:pt x="2235517" y="650506"/>
                </a:moveTo>
                <a:lnTo>
                  <a:pt x="2227605" y="650506"/>
                </a:lnTo>
                <a:lnTo>
                  <a:pt x="2221026" y="637857"/>
                </a:lnTo>
                <a:lnTo>
                  <a:pt x="2214333" y="625373"/>
                </a:lnTo>
                <a:lnTo>
                  <a:pt x="2207501" y="612978"/>
                </a:lnTo>
                <a:lnTo>
                  <a:pt x="2205355" y="609206"/>
                </a:lnTo>
                <a:lnTo>
                  <a:pt x="2216391" y="602932"/>
                </a:lnTo>
                <a:lnTo>
                  <a:pt x="2218601" y="606818"/>
                </a:lnTo>
                <a:lnTo>
                  <a:pt x="2225509" y="619340"/>
                </a:lnTo>
                <a:lnTo>
                  <a:pt x="2232266" y="631964"/>
                </a:lnTo>
                <a:lnTo>
                  <a:pt x="2238883" y="644677"/>
                </a:lnTo>
                <a:lnTo>
                  <a:pt x="2240546" y="647966"/>
                </a:lnTo>
                <a:lnTo>
                  <a:pt x="2235517" y="650506"/>
                </a:lnTo>
                <a:close/>
              </a:path>
              <a:path w="2368550" h="2367279">
                <a:moveTo>
                  <a:pt x="2207526" y="613054"/>
                </a:moveTo>
                <a:close/>
              </a:path>
              <a:path w="2368550" h="2367279">
                <a:moveTo>
                  <a:pt x="2221052" y="637933"/>
                </a:moveTo>
                <a:close/>
              </a:path>
              <a:path w="2368550" h="2367279">
                <a:moveTo>
                  <a:pt x="2229205" y="653694"/>
                </a:moveTo>
                <a:lnTo>
                  <a:pt x="2227567" y="650443"/>
                </a:lnTo>
                <a:lnTo>
                  <a:pt x="2235517" y="650506"/>
                </a:lnTo>
                <a:lnTo>
                  <a:pt x="2229205" y="653694"/>
                </a:lnTo>
                <a:close/>
              </a:path>
              <a:path w="2368550" h="2367279">
                <a:moveTo>
                  <a:pt x="2260305" y="688759"/>
                </a:moveTo>
                <a:lnTo>
                  <a:pt x="2246337" y="688759"/>
                </a:lnTo>
                <a:lnTo>
                  <a:pt x="2245868" y="687781"/>
                </a:lnTo>
                <a:lnTo>
                  <a:pt x="2257336" y="682345"/>
                </a:lnTo>
                <a:lnTo>
                  <a:pt x="2257818" y="683348"/>
                </a:lnTo>
                <a:lnTo>
                  <a:pt x="2260305" y="688759"/>
                </a:lnTo>
                <a:close/>
              </a:path>
              <a:path w="2368550" h="2367279">
                <a:moveTo>
                  <a:pt x="2266264" y="733971"/>
                </a:moveTo>
                <a:lnTo>
                  <a:pt x="2263673" y="727710"/>
                </a:lnTo>
                <a:lnTo>
                  <a:pt x="2258034" y="714629"/>
                </a:lnTo>
                <a:lnTo>
                  <a:pt x="2252243" y="701624"/>
                </a:lnTo>
                <a:lnTo>
                  <a:pt x="2246299" y="688695"/>
                </a:lnTo>
                <a:lnTo>
                  <a:pt x="2260305" y="688759"/>
                </a:lnTo>
                <a:lnTo>
                  <a:pt x="2263825" y="696417"/>
                </a:lnTo>
                <a:lnTo>
                  <a:pt x="2269680" y="709561"/>
                </a:lnTo>
                <a:lnTo>
                  <a:pt x="2275382" y="722795"/>
                </a:lnTo>
                <a:lnTo>
                  <a:pt x="2277998" y="729094"/>
                </a:lnTo>
                <a:lnTo>
                  <a:pt x="2266264" y="733971"/>
                </a:lnTo>
                <a:close/>
              </a:path>
              <a:path w="2368550" h="2367279">
                <a:moveTo>
                  <a:pt x="2298162" y="780948"/>
                </a:moveTo>
                <a:lnTo>
                  <a:pt x="2284679" y="780948"/>
                </a:lnTo>
                <a:lnTo>
                  <a:pt x="2280259" y="769150"/>
                </a:lnTo>
                <a:lnTo>
                  <a:pt x="2292159" y="764705"/>
                </a:lnTo>
                <a:lnTo>
                  <a:pt x="2296579" y="776541"/>
                </a:lnTo>
                <a:lnTo>
                  <a:pt x="2298162" y="780948"/>
                </a:lnTo>
                <a:close/>
              </a:path>
              <a:path w="2368550" h="2367279">
                <a:moveTo>
                  <a:pt x="2307579" y="807999"/>
                </a:moveTo>
                <a:lnTo>
                  <a:pt x="2294204" y="807999"/>
                </a:lnTo>
                <a:lnTo>
                  <a:pt x="2289492" y="794359"/>
                </a:lnTo>
                <a:lnTo>
                  <a:pt x="2284641" y="780884"/>
                </a:lnTo>
                <a:lnTo>
                  <a:pt x="2298162" y="780948"/>
                </a:lnTo>
                <a:lnTo>
                  <a:pt x="2301481" y="790181"/>
                </a:lnTo>
                <a:lnTo>
                  <a:pt x="2306218" y="803897"/>
                </a:lnTo>
                <a:lnTo>
                  <a:pt x="2307579" y="807999"/>
                </a:lnTo>
                <a:close/>
              </a:path>
              <a:path w="2368550" h="2367279">
                <a:moveTo>
                  <a:pt x="2297125" y="816813"/>
                </a:moveTo>
                <a:lnTo>
                  <a:pt x="2294200" y="807989"/>
                </a:lnTo>
                <a:lnTo>
                  <a:pt x="2307579" y="807999"/>
                </a:lnTo>
                <a:lnTo>
                  <a:pt x="2309177" y="812812"/>
                </a:lnTo>
                <a:lnTo>
                  <a:pt x="2297125" y="816813"/>
                </a:lnTo>
                <a:close/>
              </a:path>
              <a:path w="2368550" h="2367279">
                <a:moveTo>
                  <a:pt x="2328312" y="876909"/>
                </a:moveTo>
                <a:lnTo>
                  <a:pt x="2315184" y="876909"/>
                </a:lnTo>
                <a:lnTo>
                  <a:pt x="2311298" y="862914"/>
                </a:lnTo>
                <a:lnTo>
                  <a:pt x="2308402" y="852957"/>
                </a:lnTo>
                <a:lnTo>
                  <a:pt x="2320594" y="849414"/>
                </a:lnTo>
                <a:lnTo>
                  <a:pt x="2323515" y="859472"/>
                </a:lnTo>
                <a:lnTo>
                  <a:pt x="2327427" y="873556"/>
                </a:lnTo>
                <a:lnTo>
                  <a:pt x="2328312" y="876909"/>
                </a:lnTo>
                <a:close/>
              </a:path>
              <a:path w="2368550" h="2367279">
                <a:moveTo>
                  <a:pt x="2331965" y="890905"/>
                </a:moveTo>
                <a:lnTo>
                  <a:pt x="2318880" y="890905"/>
                </a:lnTo>
                <a:lnTo>
                  <a:pt x="2315159" y="876833"/>
                </a:lnTo>
                <a:lnTo>
                  <a:pt x="2328312" y="876909"/>
                </a:lnTo>
                <a:lnTo>
                  <a:pt x="2331161" y="887704"/>
                </a:lnTo>
                <a:lnTo>
                  <a:pt x="2331965" y="890905"/>
                </a:lnTo>
                <a:close/>
              </a:path>
              <a:path w="2368550" h="2367279">
                <a:moveTo>
                  <a:pt x="2321598" y="901763"/>
                </a:moveTo>
                <a:lnTo>
                  <a:pt x="2318854" y="890828"/>
                </a:lnTo>
                <a:lnTo>
                  <a:pt x="2331965" y="890905"/>
                </a:lnTo>
                <a:lnTo>
                  <a:pt x="2333917" y="898677"/>
                </a:lnTo>
                <a:lnTo>
                  <a:pt x="2321598" y="901763"/>
                </a:lnTo>
                <a:close/>
              </a:path>
              <a:path w="2368550" h="2367279">
                <a:moveTo>
                  <a:pt x="2339530" y="988326"/>
                </a:moveTo>
                <a:lnTo>
                  <a:pt x="2337447" y="976172"/>
                </a:lnTo>
                <a:lnTo>
                  <a:pt x="2334780" y="961796"/>
                </a:lnTo>
                <a:lnTo>
                  <a:pt x="2331935" y="947470"/>
                </a:lnTo>
                <a:lnTo>
                  <a:pt x="2330081" y="938657"/>
                </a:lnTo>
                <a:lnTo>
                  <a:pt x="2342502" y="936040"/>
                </a:lnTo>
                <a:lnTo>
                  <a:pt x="2344381" y="944956"/>
                </a:lnTo>
                <a:lnTo>
                  <a:pt x="2347252" y="959434"/>
                </a:lnTo>
                <a:lnTo>
                  <a:pt x="2349957" y="973975"/>
                </a:lnTo>
                <a:lnTo>
                  <a:pt x="2352052" y="986167"/>
                </a:lnTo>
                <a:lnTo>
                  <a:pt x="2339530" y="988326"/>
                </a:lnTo>
                <a:close/>
              </a:path>
              <a:path w="2368550" h="2367279">
                <a:moveTo>
                  <a:pt x="2359135" y="1034389"/>
                </a:moveTo>
                <a:lnTo>
                  <a:pt x="2346337" y="1034389"/>
                </a:lnTo>
                <a:lnTo>
                  <a:pt x="2345182" y="1025766"/>
                </a:lnTo>
                <a:lnTo>
                  <a:pt x="2357780" y="1024077"/>
                </a:lnTo>
                <a:lnTo>
                  <a:pt x="2358936" y="1032738"/>
                </a:lnTo>
                <a:lnTo>
                  <a:pt x="2359135" y="1034389"/>
                </a:lnTo>
                <a:close/>
              </a:path>
              <a:path w="2368550" h="2367279">
                <a:moveTo>
                  <a:pt x="2360886" y="1049058"/>
                </a:moveTo>
                <a:lnTo>
                  <a:pt x="2348115" y="1049058"/>
                </a:lnTo>
                <a:lnTo>
                  <a:pt x="2346324" y="1034300"/>
                </a:lnTo>
                <a:lnTo>
                  <a:pt x="2359135" y="1034389"/>
                </a:lnTo>
                <a:lnTo>
                  <a:pt x="2360726" y="1047584"/>
                </a:lnTo>
                <a:lnTo>
                  <a:pt x="2360886" y="1049058"/>
                </a:lnTo>
                <a:close/>
              </a:path>
              <a:path w="2368550" h="2367279">
                <a:moveTo>
                  <a:pt x="2362464" y="1063790"/>
                </a:moveTo>
                <a:lnTo>
                  <a:pt x="2349703" y="1063790"/>
                </a:lnTo>
                <a:lnTo>
                  <a:pt x="2348103" y="1048981"/>
                </a:lnTo>
                <a:lnTo>
                  <a:pt x="2360886" y="1049058"/>
                </a:lnTo>
                <a:lnTo>
                  <a:pt x="2362339" y="1062469"/>
                </a:lnTo>
                <a:lnTo>
                  <a:pt x="2362464" y="1063790"/>
                </a:lnTo>
                <a:close/>
              </a:path>
              <a:path w="2368550" h="2367279">
                <a:moveTo>
                  <a:pt x="2350858" y="1075994"/>
                </a:moveTo>
                <a:lnTo>
                  <a:pt x="2349690" y="1063713"/>
                </a:lnTo>
                <a:lnTo>
                  <a:pt x="2362464" y="1063790"/>
                </a:lnTo>
                <a:lnTo>
                  <a:pt x="2363508" y="1074788"/>
                </a:lnTo>
                <a:lnTo>
                  <a:pt x="2350858" y="1075994"/>
                </a:lnTo>
                <a:close/>
              </a:path>
              <a:path w="2368550" h="2367279">
                <a:moveTo>
                  <a:pt x="2355570" y="1164272"/>
                </a:moveTo>
                <a:lnTo>
                  <a:pt x="2355356" y="1152931"/>
                </a:lnTo>
                <a:lnTo>
                  <a:pt x="2354861" y="1137729"/>
                </a:lnTo>
                <a:lnTo>
                  <a:pt x="2354184" y="1122565"/>
                </a:lnTo>
                <a:lnTo>
                  <a:pt x="2353678" y="1113751"/>
                </a:lnTo>
                <a:lnTo>
                  <a:pt x="2366365" y="1113028"/>
                </a:lnTo>
                <a:lnTo>
                  <a:pt x="2366942" y="1123251"/>
                </a:lnTo>
                <a:lnTo>
                  <a:pt x="2367601" y="1138250"/>
                </a:lnTo>
                <a:lnTo>
                  <a:pt x="2368073" y="1153287"/>
                </a:lnTo>
                <a:lnTo>
                  <a:pt x="2368270" y="1164031"/>
                </a:lnTo>
                <a:lnTo>
                  <a:pt x="2355570" y="1164272"/>
                </a:lnTo>
                <a:close/>
              </a:path>
              <a:path w="2368550" h="2367279">
                <a:moveTo>
                  <a:pt x="2354224" y="1123251"/>
                </a:moveTo>
                <a:close/>
              </a:path>
              <a:path w="2368550" h="2367279">
                <a:moveTo>
                  <a:pt x="2354884" y="1138250"/>
                </a:moveTo>
                <a:close/>
              </a:path>
              <a:path w="2368550" h="2367279">
                <a:moveTo>
                  <a:pt x="2355367" y="1153287"/>
                </a:moveTo>
                <a:close/>
              </a:path>
              <a:path w="2368550" h="2367279">
                <a:moveTo>
                  <a:pt x="2368072" y="1213726"/>
                </a:moveTo>
                <a:lnTo>
                  <a:pt x="2355367" y="1213726"/>
                </a:lnTo>
                <a:lnTo>
                  <a:pt x="2355583" y="1202118"/>
                </a:lnTo>
                <a:lnTo>
                  <a:pt x="2368283" y="1202359"/>
                </a:lnTo>
                <a:lnTo>
                  <a:pt x="2368072" y="1213726"/>
                </a:lnTo>
                <a:close/>
              </a:path>
              <a:path w="2368550" h="2367279">
                <a:moveTo>
                  <a:pt x="2367598" y="1228775"/>
                </a:moveTo>
                <a:lnTo>
                  <a:pt x="2354884" y="1228775"/>
                </a:lnTo>
                <a:lnTo>
                  <a:pt x="2355367" y="1213650"/>
                </a:lnTo>
                <a:lnTo>
                  <a:pt x="2368072" y="1213726"/>
                </a:lnTo>
                <a:lnTo>
                  <a:pt x="2367598" y="1228775"/>
                </a:lnTo>
                <a:close/>
              </a:path>
              <a:path w="2368550" h="2367279">
                <a:moveTo>
                  <a:pt x="2366938" y="1243761"/>
                </a:moveTo>
                <a:lnTo>
                  <a:pt x="2354224" y="1243761"/>
                </a:lnTo>
                <a:lnTo>
                  <a:pt x="2354884" y="1228686"/>
                </a:lnTo>
                <a:lnTo>
                  <a:pt x="2367598" y="1228775"/>
                </a:lnTo>
                <a:lnTo>
                  <a:pt x="2366938" y="1243761"/>
                </a:lnTo>
                <a:close/>
              </a:path>
              <a:path w="2368550" h="2367279">
                <a:moveTo>
                  <a:pt x="2366391" y="1253363"/>
                </a:moveTo>
                <a:lnTo>
                  <a:pt x="2353716" y="1252639"/>
                </a:lnTo>
                <a:lnTo>
                  <a:pt x="2354224" y="1243685"/>
                </a:lnTo>
                <a:lnTo>
                  <a:pt x="2366938" y="1243761"/>
                </a:lnTo>
                <a:lnTo>
                  <a:pt x="2366391" y="1253363"/>
                </a:lnTo>
                <a:close/>
              </a:path>
              <a:path w="2368550" h="2367279">
                <a:moveTo>
                  <a:pt x="2357843" y="1342313"/>
                </a:moveTo>
                <a:lnTo>
                  <a:pt x="2345258" y="1340637"/>
                </a:lnTo>
                <a:lnTo>
                  <a:pt x="2346337" y="1332547"/>
                </a:lnTo>
                <a:lnTo>
                  <a:pt x="2348115" y="1317879"/>
                </a:lnTo>
                <a:lnTo>
                  <a:pt x="2349703" y="1303147"/>
                </a:lnTo>
                <a:lnTo>
                  <a:pt x="2350922" y="1290396"/>
                </a:lnTo>
                <a:lnTo>
                  <a:pt x="2363558" y="1291602"/>
                </a:lnTo>
                <a:lnTo>
                  <a:pt x="2362339" y="1304467"/>
                </a:lnTo>
                <a:lnTo>
                  <a:pt x="2360726" y="1319352"/>
                </a:lnTo>
                <a:lnTo>
                  <a:pt x="2358936" y="1334198"/>
                </a:lnTo>
                <a:lnTo>
                  <a:pt x="2357843" y="1342313"/>
                </a:lnTo>
                <a:close/>
              </a:path>
              <a:path w="2368550" h="2367279">
                <a:moveTo>
                  <a:pt x="2349690" y="1303223"/>
                </a:moveTo>
                <a:close/>
              </a:path>
              <a:path w="2368550" h="2367279">
                <a:moveTo>
                  <a:pt x="2348103" y="1317955"/>
                </a:moveTo>
                <a:close/>
              </a:path>
              <a:path w="2368550" h="2367279">
                <a:moveTo>
                  <a:pt x="2346324" y="1332636"/>
                </a:moveTo>
                <a:close/>
              </a:path>
              <a:path w="2368550" h="2367279">
                <a:moveTo>
                  <a:pt x="2350333" y="1390764"/>
                </a:moveTo>
                <a:lnTo>
                  <a:pt x="2337447" y="1390764"/>
                </a:lnTo>
                <a:lnTo>
                  <a:pt x="2339632" y="1378077"/>
                </a:lnTo>
                <a:lnTo>
                  <a:pt x="2352141" y="1380223"/>
                </a:lnTo>
                <a:lnTo>
                  <a:pt x="2350333" y="1390764"/>
                </a:lnTo>
                <a:close/>
              </a:path>
              <a:path w="2368550" h="2367279">
                <a:moveTo>
                  <a:pt x="2347691" y="1405140"/>
                </a:moveTo>
                <a:lnTo>
                  <a:pt x="2334780" y="1405140"/>
                </a:lnTo>
                <a:lnTo>
                  <a:pt x="2337460" y="1390688"/>
                </a:lnTo>
                <a:lnTo>
                  <a:pt x="2350333" y="1390764"/>
                </a:lnTo>
                <a:lnTo>
                  <a:pt x="2349957" y="1392961"/>
                </a:lnTo>
                <a:lnTo>
                  <a:pt x="2347691" y="1405140"/>
                </a:lnTo>
                <a:close/>
              </a:path>
              <a:path w="2368550" h="2367279">
                <a:moveTo>
                  <a:pt x="2344880" y="1419466"/>
                </a:moveTo>
                <a:lnTo>
                  <a:pt x="2331935" y="1419466"/>
                </a:lnTo>
                <a:lnTo>
                  <a:pt x="2334793" y="1405064"/>
                </a:lnTo>
                <a:lnTo>
                  <a:pt x="2347691" y="1405140"/>
                </a:lnTo>
                <a:lnTo>
                  <a:pt x="2347252" y="1407502"/>
                </a:lnTo>
                <a:lnTo>
                  <a:pt x="2344880" y="1419466"/>
                </a:lnTo>
                <a:close/>
              </a:path>
              <a:path w="2368550" h="2367279">
                <a:moveTo>
                  <a:pt x="2342616" y="1430362"/>
                </a:moveTo>
                <a:lnTo>
                  <a:pt x="2330183" y="1427734"/>
                </a:lnTo>
                <a:lnTo>
                  <a:pt x="2331948" y="1419390"/>
                </a:lnTo>
                <a:lnTo>
                  <a:pt x="2344880" y="1419466"/>
                </a:lnTo>
                <a:lnTo>
                  <a:pt x="2344381" y="1421980"/>
                </a:lnTo>
                <a:lnTo>
                  <a:pt x="2342616" y="1430362"/>
                </a:lnTo>
                <a:close/>
              </a:path>
              <a:path w="2368550" h="2367279">
                <a:moveTo>
                  <a:pt x="2324471" y="1504022"/>
                </a:moveTo>
                <a:lnTo>
                  <a:pt x="2311298" y="1504022"/>
                </a:lnTo>
                <a:lnTo>
                  <a:pt x="2315184" y="1490027"/>
                </a:lnTo>
                <a:lnTo>
                  <a:pt x="2318880" y="1476032"/>
                </a:lnTo>
                <a:lnTo>
                  <a:pt x="2321725" y="1464640"/>
                </a:lnTo>
                <a:lnTo>
                  <a:pt x="2334044" y="1467726"/>
                </a:lnTo>
                <a:lnTo>
                  <a:pt x="2331161" y="1479232"/>
                </a:lnTo>
                <a:lnTo>
                  <a:pt x="2327427" y="1493380"/>
                </a:lnTo>
                <a:lnTo>
                  <a:pt x="2324471" y="1504022"/>
                </a:lnTo>
                <a:close/>
              </a:path>
              <a:path w="2368550" h="2367279">
                <a:moveTo>
                  <a:pt x="2318854" y="1476108"/>
                </a:moveTo>
                <a:close/>
              </a:path>
              <a:path w="2368550" h="2367279">
                <a:moveTo>
                  <a:pt x="2315159" y="1490103"/>
                </a:moveTo>
                <a:close/>
              </a:path>
              <a:path w="2368550" h="2367279">
                <a:moveTo>
                  <a:pt x="2320747" y="1517002"/>
                </a:moveTo>
                <a:lnTo>
                  <a:pt x="2308555" y="1513446"/>
                </a:lnTo>
                <a:lnTo>
                  <a:pt x="2311311" y="1503946"/>
                </a:lnTo>
                <a:lnTo>
                  <a:pt x="2324471" y="1504022"/>
                </a:lnTo>
                <a:lnTo>
                  <a:pt x="2323515" y="1507464"/>
                </a:lnTo>
                <a:lnTo>
                  <a:pt x="2320747" y="1517002"/>
                </a:lnTo>
                <a:close/>
              </a:path>
              <a:path w="2368550" h="2367279">
                <a:moveTo>
                  <a:pt x="2307556" y="1559013"/>
                </a:moveTo>
                <a:lnTo>
                  <a:pt x="2294178" y="1559013"/>
                </a:lnTo>
                <a:lnTo>
                  <a:pt x="2297303" y="1549603"/>
                </a:lnTo>
                <a:lnTo>
                  <a:pt x="2309355" y="1553603"/>
                </a:lnTo>
                <a:lnTo>
                  <a:pt x="2307556" y="1559013"/>
                </a:lnTo>
                <a:close/>
              </a:path>
              <a:path w="2368550" h="2367279">
                <a:moveTo>
                  <a:pt x="2294201" y="1558945"/>
                </a:moveTo>
                <a:close/>
              </a:path>
              <a:path w="2368550" h="2367279">
                <a:moveTo>
                  <a:pt x="2302924" y="1572577"/>
                </a:moveTo>
                <a:lnTo>
                  <a:pt x="2289492" y="1572577"/>
                </a:lnTo>
                <a:lnTo>
                  <a:pt x="2294201" y="1558945"/>
                </a:lnTo>
                <a:lnTo>
                  <a:pt x="2307556" y="1559013"/>
                </a:lnTo>
                <a:lnTo>
                  <a:pt x="2306218" y="1563039"/>
                </a:lnTo>
                <a:lnTo>
                  <a:pt x="2302924" y="1572577"/>
                </a:lnTo>
                <a:close/>
              </a:path>
              <a:path w="2368550" h="2367279">
                <a:moveTo>
                  <a:pt x="2292349" y="1601724"/>
                </a:moveTo>
                <a:lnTo>
                  <a:pt x="2280462" y="1597279"/>
                </a:lnTo>
                <a:lnTo>
                  <a:pt x="2284679" y="1585988"/>
                </a:lnTo>
                <a:lnTo>
                  <a:pt x="2289517" y="1572501"/>
                </a:lnTo>
                <a:lnTo>
                  <a:pt x="2302924" y="1572577"/>
                </a:lnTo>
                <a:lnTo>
                  <a:pt x="2301481" y="1576755"/>
                </a:lnTo>
                <a:lnTo>
                  <a:pt x="2296579" y="1590395"/>
                </a:lnTo>
                <a:lnTo>
                  <a:pt x="2292349" y="1601724"/>
                </a:lnTo>
                <a:close/>
              </a:path>
              <a:path w="2368550" h="2367279">
                <a:moveTo>
                  <a:pt x="2284641" y="1586052"/>
                </a:moveTo>
                <a:close/>
              </a:path>
              <a:path w="2368550" h="2367279">
                <a:moveTo>
                  <a:pt x="2277422" y="1639227"/>
                </a:moveTo>
                <a:lnTo>
                  <a:pt x="2263673" y="1639227"/>
                </a:lnTo>
                <a:lnTo>
                  <a:pt x="2266480" y="1632470"/>
                </a:lnTo>
                <a:lnTo>
                  <a:pt x="2278202" y="1637347"/>
                </a:lnTo>
                <a:lnTo>
                  <a:pt x="2277422" y="1639227"/>
                </a:lnTo>
                <a:close/>
              </a:path>
              <a:path w="2368550" h="2367279">
                <a:moveTo>
                  <a:pt x="2271864" y="1652308"/>
                </a:moveTo>
                <a:lnTo>
                  <a:pt x="2258034" y="1652308"/>
                </a:lnTo>
                <a:lnTo>
                  <a:pt x="2263698" y="1639150"/>
                </a:lnTo>
                <a:lnTo>
                  <a:pt x="2277422" y="1639227"/>
                </a:lnTo>
                <a:lnTo>
                  <a:pt x="2275382" y="1644142"/>
                </a:lnTo>
                <a:lnTo>
                  <a:pt x="2271864" y="1652308"/>
                </a:lnTo>
                <a:close/>
              </a:path>
              <a:path w="2368550" h="2367279">
                <a:moveTo>
                  <a:pt x="2266145" y="1665312"/>
                </a:moveTo>
                <a:lnTo>
                  <a:pt x="2252243" y="1665312"/>
                </a:lnTo>
                <a:lnTo>
                  <a:pt x="2258060" y="1652244"/>
                </a:lnTo>
                <a:lnTo>
                  <a:pt x="2271864" y="1652308"/>
                </a:lnTo>
                <a:lnTo>
                  <a:pt x="2269680" y="1657375"/>
                </a:lnTo>
                <a:lnTo>
                  <a:pt x="2266145" y="1665312"/>
                </a:lnTo>
                <a:close/>
              </a:path>
              <a:path w="2368550" h="2367279">
                <a:moveTo>
                  <a:pt x="2257577" y="1684096"/>
                </a:moveTo>
                <a:lnTo>
                  <a:pt x="2246109" y="1678660"/>
                </a:lnTo>
                <a:lnTo>
                  <a:pt x="2246337" y="1678178"/>
                </a:lnTo>
                <a:lnTo>
                  <a:pt x="2252268" y="1665249"/>
                </a:lnTo>
                <a:lnTo>
                  <a:pt x="2266145" y="1665312"/>
                </a:lnTo>
                <a:lnTo>
                  <a:pt x="2263825" y="1670519"/>
                </a:lnTo>
                <a:lnTo>
                  <a:pt x="2257577" y="1684096"/>
                </a:lnTo>
                <a:close/>
              </a:path>
              <a:path w="2368550" h="2367279">
                <a:moveTo>
                  <a:pt x="2246299" y="1678241"/>
                </a:moveTo>
                <a:close/>
              </a:path>
              <a:path w="2368550" h="2367279">
                <a:moveTo>
                  <a:pt x="2235333" y="1729079"/>
                </a:moveTo>
                <a:lnTo>
                  <a:pt x="2221026" y="1729079"/>
                </a:lnTo>
                <a:lnTo>
                  <a:pt x="2227605" y="1716430"/>
                </a:lnTo>
                <a:lnTo>
                  <a:pt x="2229459" y="1712747"/>
                </a:lnTo>
                <a:lnTo>
                  <a:pt x="2240787" y="1718475"/>
                </a:lnTo>
                <a:lnTo>
                  <a:pt x="2238883" y="1722259"/>
                </a:lnTo>
                <a:lnTo>
                  <a:pt x="2235333" y="1729079"/>
                </a:lnTo>
                <a:close/>
              </a:path>
              <a:path w="2368550" h="2367279">
                <a:moveTo>
                  <a:pt x="2227567" y="1716493"/>
                </a:moveTo>
                <a:close/>
              </a:path>
              <a:path w="2368550" h="2367279">
                <a:moveTo>
                  <a:pt x="2228738" y="1741563"/>
                </a:moveTo>
                <a:lnTo>
                  <a:pt x="2214333" y="1741563"/>
                </a:lnTo>
                <a:lnTo>
                  <a:pt x="2221052" y="1729003"/>
                </a:lnTo>
                <a:lnTo>
                  <a:pt x="2235333" y="1729079"/>
                </a:lnTo>
                <a:lnTo>
                  <a:pt x="2232266" y="1734972"/>
                </a:lnTo>
                <a:lnTo>
                  <a:pt x="2228738" y="1741563"/>
                </a:lnTo>
                <a:close/>
              </a:path>
              <a:path w="2368550" h="2367279">
                <a:moveTo>
                  <a:pt x="2221999" y="1753958"/>
                </a:moveTo>
                <a:lnTo>
                  <a:pt x="2207501" y="1753958"/>
                </a:lnTo>
                <a:lnTo>
                  <a:pt x="2214372" y="1741487"/>
                </a:lnTo>
                <a:lnTo>
                  <a:pt x="2228738" y="1741563"/>
                </a:lnTo>
                <a:lnTo>
                  <a:pt x="2225509" y="1747596"/>
                </a:lnTo>
                <a:lnTo>
                  <a:pt x="2221999" y="1753958"/>
                </a:lnTo>
                <a:close/>
              </a:path>
              <a:path w="2368550" h="2367279">
                <a:moveTo>
                  <a:pt x="2216670" y="1763522"/>
                </a:moveTo>
                <a:lnTo>
                  <a:pt x="2205621" y="1757260"/>
                </a:lnTo>
                <a:lnTo>
                  <a:pt x="2207526" y="1753882"/>
                </a:lnTo>
                <a:lnTo>
                  <a:pt x="2221999" y="1753958"/>
                </a:lnTo>
                <a:lnTo>
                  <a:pt x="2218601" y="1760118"/>
                </a:lnTo>
                <a:lnTo>
                  <a:pt x="2216670" y="1763522"/>
                </a:lnTo>
                <a:close/>
              </a:path>
              <a:path w="2368550" h="2367279">
                <a:moveTo>
                  <a:pt x="2193621" y="1802612"/>
                </a:moveTo>
                <a:lnTo>
                  <a:pt x="2178710" y="1802612"/>
                </a:lnTo>
                <a:lnTo>
                  <a:pt x="2186165" y="1790522"/>
                </a:lnTo>
                <a:lnTo>
                  <a:pt x="2186470" y="1790014"/>
                </a:lnTo>
                <a:lnTo>
                  <a:pt x="2197354" y="1796542"/>
                </a:lnTo>
                <a:lnTo>
                  <a:pt x="2193621" y="1802612"/>
                </a:lnTo>
                <a:close/>
              </a:path>
              <a:path w="2368550" h="2367279">
                <a:moveTo>
                  <a:pt x="2186114" y="1790585"/>
                </a:moveTo>
                <a:close/>
              </a:path>
              <a:path w="2368550" h="2367279">
                <a:moveTo>
                  <a:pt x="2186191" y="1814537"/>
                </a:moveTo>
                <a:lnTo>
                  <a:pt x="2171166" y="1814537"/>
                </a:lnTo>
                <a:lnTo>
                  <a:pt x="2178748" y="1802549"/>
                </a:lnTo>
                <a:lnTo>
                  <a:pt x="2193621" y="1802612"/>
                </a:lnTo>
                <a:lnTo>
                  <a:pt x="2189505" y="1809305"/>
                </a:lnTo>
                <a:lnTo>
                  <a:pt x="2186191" y="1814537"/>
                </a:lnTo>
                <a:close/>
              </a:path>
              <a:path w="2368550" h="2367279">
                <a:moveTo>
                  <a:pt x="2178618" y="1826361"/>
                </a:moveTo>
                <a:lnTo>
                  <a:pt x="2163470" y="1826361"/>
                </a:lnTo>
                <a:lnTo>
                  <a:pt x="2171204" y="1814474"/>
                </a:lnTo>
                <a:lnTo>
                  <a:pt x="2186191" y="1814537"/>
                </a:lnTo>
                <a:lnTo>
                  <a:pt x="2181872" y="1821357"/>
                </a:lnTo>
                <a:lnTo>
                  <a:pt x="2178618" y="1826361"/>
                </a:lnTo>
                <a:close/>
              </a:path>
              <a:path w="2368550" h="2367279">
                <a:moveTo>
                  <a:pt x="2169883" y="1839633"/>
                </a:moveTo>
                <a:lnTo>
                  <a:pt x="2159317" y="1832584"/>
                </a:lnTo>
                <a:lnTo>
                  <a:pt x="2163508" y="1826298"/>
                </a:lnTo>
                <a:lnTo>
                  <a:pt x="2178618" y="1826361"/>
                </a:lnTo>
                <a:lnTo>
                  <a:pt x="2174100" y="1833308"/>
                </a:lnTo>
                <a:lnTo>
                  <a:pt x="2169883" y="1839633"/>
                </a:lnTo>
                <a:close/>
              </a:path>
              <a:path w="2368550" h="2367279">
                <a:moveTo>
                  <a:pt x="2147008" y="1872665"/>
                </a:moveTo>
                <a:lnTo>
                  <a:pt x="2131352" y="1872665"/>
                </a:lnTo>
                <a:lnTo>
                  <a:pt x="2137791" y="1863737"/>
                </a:lnTo>
                <a:lnTo>
                  <a:pt x="2148090" y="1871167"/>
                </a:lnTo>
                <a:lnTo>
                  <a:pt x="2147008" y="1872665"/>
                </a:lnTo>
                <a:close/>
              </a:path>
              <a:path w="2368550" h="2367279">
                <a:moveTo>
                  <a:pt x="2138763" y="1883994"/>
                </a:moveTo>
                <a:lnTo>
                  <a:pt x="2122982" y="1883994"/>
                </a:lnTo>
                <a:lnTo>
                  <a:pt x="2131390" y="1872602"/>
                </a:lnTo>
                <a:lnTo>
                  <a:pt x="2147008" y="1872665"/>
                </a:lnTo>
                <a:lnTo>
                  <a:pt x="2141626" y="1880120"/>
                </a:lnTo>
                <a:lnTo>
                  <a:pt x="2138763" y="1883994"/>
                </a:lnTo>
                <a:close/>
              </a:path>
              <a:path w="2368550" h="2367279">
                <a:moveTo>
                  <a:pt x="2117509" y="1912010"/>
                </a:moveTo>
                <a:lnTo>
                  <a:pt x="2107476" y="1904212"/>
                </a:lnTo>
                <a:lnTo>
                  <a:pt x="2114524" y="1895144"/>
                </a:lnTo>
                <a:lnTo>
                  <a:pt x="2123020" y="1883930"/>
                </a:lnTo>
                <a:lnTo>
                  <a:pt x="2138763" y="1883994"/>
                </a:lnTo>
                <a:lnTo>
                  <a:pt x="2133168" y="1891563"/>
                </a:lnTo>
                <a:lnTo>
                  <a:pt x="2124583" y="1902904"/>
                </a:lnTo>
                <a:lnTo>
                  <a:pt x="2117509" y="1912010"/>
                </a:lnTo>
                <a:close/>
              </a:path>
              <a:path w="2368550" h="2367279">
                <a:moveTo>
                  <a:pt x="2114473" y="1895208"/>
                </a:moveTo>
                <a:close/>
              </a:path>
              <a:path w="2368550" h="2367279">
                <a:moveTo>
                  <a:pt x="2090063" y="1939010"/>
                </a:moveTo>
                <a:lnTo>
                  <a:pt x="2079180" y="1939010"/>
                </a:lnTo>
                <a:lnTo>
                  <a:pt x="2083650" y="1933651"/>
                </a:lnTo>
                <a:lnTo>
                  <a:pt x="2090063" y="1939010"/>
                </a:lnTo>
                <a:close/>
              </a:path>
              <a:path w="2368550" h="2367279">
                <a:moveTo>
                  <a:pt x="2059800" y="1980298"/>
                </a:moveTo>
                <a:lnTo>
                  <a:pt x="2050453" y="1971700"/>
                </a:lnTo>
                <a:lnTo>
                  <a:pt x="2051418" y="1970646"/>
                </a:lnTo>
                <a:lnTo>
                  <a:pt x="2060816" y="1960194"/>
                </a:lnTo>
                <a:lnTo>
                  <a:pt x="2070087" y="1949627"/>
                </a:lnTo>
                <a:lnTo>
                  <a:pt x="2079231" y="1938947"/>
                </a:lnTo>
                <a:lnTo>
                  <a:pt x="2090063" y="1939010"/>
                </a:lnTo>
                <a:lnTo>
                  <a:pt x="2060790" y="1979218"/>
                </a:lnTo>
                <a:lnTo>
                  <a:pt x="2059800" y="1980298"/>
                </a:lnTo>
                <a:close/>
              </a:path>
              <a:path w="2368550" h="2367279">
                <a:moveTo>
                  <a:pt x="2070036" y="1949678"/>
                </a:moveTo>
                <a:close/>
              </a:path>
              <a:path w="2368550" h="2367279">
                <a:moveTo>
                  <a:pt x="2060765" y="1960245"/>
                </a:moveTo>
                <a:close/>
              </a:path>
              <a:path w="2368550" h="2367279">
                <a:moveTo>
                  <a:pt x="2051367" y="1970697"/>
                </a:moveTo>
                <a:close/>
              </a:path>
              <a:path w="2368550" h="2367279">
                <a:moveTo>
                  <a:pt x="2030438" y="2011362"/>
                </a:moveTo>
                <a:lnTo>
                  <a:pt x="2012581" y="2011362"/>
                </a:lnTo>
                <a:lnTo>
                  <a:pt x="2022513" y="2001316"/>
                </a:lnTo>
                <a:lnTo>
                  <a:pt x="2024430" y="1999322"/>
                </a:lnTo>
                <a:lnTo>
                  <a:pt x="2033574" y="2008136"/>
                </a:lnTo>
                <a:lnTo>
                  <a:pt x="2031568" y="2010219"/>
                </a:lnTo>
                <a:lnTo>
                  <a:pt x="2030438" y="2011362"/>
                </a:lnTo>
                <a:close/>
              </a:path>
              <a:path w="2368550" h="2367279">
                <a:moveTo>
                  <a:pt x="2022449" y="2001367"/>
                </a:moveTo>
                <a:close/>
              </a:path>
              <a:path w="2368550" h="2367279">
                <a:moveTo>
                  <a:pt x="2012609" y="2011334"/>
                </a:moveTo>
                <a:close/>
              </a:path>
              <a:path w="2368550" h="2367279">
                <a:moveTo>
                  <a:pt x="2010765" y="2030984"/>
                </a:moveTo>
                <a:lnTo>
                  <a:pt x="1992464" y="2030984"/>
                </a:lnTo>
                <a:lnTo>
                  <a:pt x="2002637" y="2021179"/>
                </a:lnTo>
                <a:lnTo>
                  <a:pt x="2012609" y="2011334"/>
                </a:lnTo>
                <a:lnTo>
                  <a:pt x="2030438" y="2011362"/>
                </a:lnTo>
                <a:lnTo>
                  <a:pt x="2021585" y="2020316"/>
                </a:lnTo>
                <a:lnTo>
                  <a:pt x="2010765" y="2030984"/>
                </a:lnTo>
                <a:close/>
              </a:path>
              <a:path w="2368550" h="2367279">
                <a:moveTo>
                  <a:pt x="2002574" y="2021230"/>
                </a:moveTo>
                <a:close/>
              </a:path>
              <a:path w="2368550" h="2367279">
                <a:moveTo>
                  <a:pt x="1997163" y="2044001"/>
                </a:moveTo>
                <a:lnTo>
                  <a:pt x="1988464" y="2034755"/>
                </a:lnTo>
                <a:lnTo>
                  <a:pt x="1992515" y="2030933"/>
                </a:lnTo>
                <a:lnTo>
                  <a:pt x="2010765" y="2030984"/>
                </a:lnTo>
                <a:lnTo>
                  <a:pt x="2001253" y="2040153"/>
                </a:lnTo>
                <a:lnTo>
                  <a:pt x="1997163" y="2044001"/>
                </a:lnTo>
                <a:close/>
              </a:path>
              <a:path w="2368550" h="2367279">
                <a:moveTo>
                  <a:pt x="1929955" y="2102840"/>
                </a:moveTo>
                <a:lnTo>
                  <a:pt x="1921929" y="2092985"/>
                </a:lnTo>
                <a:lnTo>
                  <a:pt x="1929434" y="2086876"/>
                </a:lnTo>
                <a:lnTo>
                  <a:pt x="1940229" y="2077859"/>
                </a:lnTo>
                <a:lnTo>
                  <a:pt x="1950910" y="2068728"/>
                </a:lnTo>
                <a:lnTo>
                  <a:pt x="1960511" y="2060308"/>
                </a:lnTo>
                <a:lnTo>
                  <a:pt x="1968881" y="2069858"/>
                </a:lnTo>
                <a:lnTo>
                  <a:pt x="1959190" y="2078355"/>
                </a:lnTo>
                <a:lnTo>
                  <a:pt x="1948395" y="2087587"/>
                </a:lnTo>
                <a:lnTo>
                  <a:pt x="1937486" y="2096693"/>
                </a:lnTo>
                <a:lnTo>
                  <a:pt x="1929955" y="2102840"/>
                </a:lnTo>
                <a:close/>
              </a:path>
              <a:path w="2368550" h="2367279">
                <a:moveTo>
                  <a:pt x="1950846" y="2068779"/>
                </a:moveTo>
                <a:close/>
              </a:path>
              <a:path w="2368550" h="2367279">
                <a:moveTo>
                  <a:pt x="1940166" y="2077910"/>
                </a:moveTo>
                <a:close/>
              </a:path>
              <a:path w="2368550" h="2367279">
                <a:moveTo>
                  <a:pt x="1929371" y="2086927"/>
                </a:moveTo>
                <a:close/>
              </a:path>
              <a:path w="2368550" h="2367279">
                <a:moveTo>
                  <a:pt x="1896155" y="2121687"/>
                </a:moveTo>
                <a:lnTo>
                  <a:pt x="1885111" y="2121687"/>
                </a:lnTo>
                <a:lnTo>
                  <a:pt x="1892134" y="2116366"/>
                </a:lnTo>
                <a:lnTo>
                  <a:pt x="1896155" y="2121687"/>
                </a:lnTo>
                <a:close/>
              </a:path>
              <a:path w="2368550" h="2367279">
                <a:moveTo>
                  <a:pt x="1895110" y="2130044"/>
                </a:moveTo>
                <a:lnTo>
                  <a:pt x="1873783" y="2130044"/>
                </a:lnTo>
                <a:lnTo>
                  <a:pt x="1885175" y="2121636"/>
                </a:lnTo>
                <a:lnTo>
                  <a:pt x="1896155" y="2121687"/>
                </a:lnTo>
                <a:lnTo>
                  <a:pt x="1899793" y="2126500"/>
                </a:lnTo>
                <a:lnTo>
                  <a:pt x="1895110" y="2130044"/>
                </a:lnTo>
                <a:close/>
              </a:path>
              <a:path w="2368550" h="2367279">
                <a:moveTo>
                  <a:pt x="1884010" y="2138273"/>
                </a:moveTo>
                <a:lnTo>
                  <a:pt x="1862353" y="2138273"/>
                </a:lnTo>
                <a:lnTo>
                  <a:pt x="1873846" y="2129993"/>
                </a:lnTo>
                <a:lnTo>
                  <a:pt x="1895110" y="2130044"/>
                </a:lnTo>
                <a:lnTo>
                  <a:pt x="1892744" y="2131834"/>
                </a:lnTo>
                <a:lnTo>
                  <a:pt x="1884010" y="2138273"/>
                </a:lnTo>
                <a:close/>
              </a:path>
              <a:path w="2368550" h="2367279">
                <a:moveTo>
                  <a:pt x="1858518" y="2156472"/>
                </a:moveTo>
                <a:lnTo>
                  <a:pt x="1851215" y="2146084"/>
                </a:lnTo>
                <a:lnTo>
                  <a:pt x="1862416" y="2138222"/>
                </a:lnTo>
                <a:lnTo>
                  <a:pt x="1884010" y="2138273"/>
                </a:lnTo>
                <a:lnTo>
                  <a:pt x="1881289" y="2140280"/>
                </a:lnTo>
                <a:lnTo>
                  <a:pt x="1869732" y="2148598"/>
                </a:lnTo>
                <a:lnTo>
                  <a:pt x="1858518" y="2156472"/>
                </a:lnTo>
                <a:close/>
              </a:path>
              <a:path w="2368550" h="2367279">
                <a:moveTo>
                  <a:pt x="1821490" y="2169833"/>
                </a:moveTo>
                <a:lnTo>
                  <a:pt x="1815604" y="2169833"/>
                </a:lnTo>
                <a:lnTo>
                  <a:pt x="1819744" y="2167140"/>
                </a:lnTo>
                <a:lnTo>
                  <a:pt x="1821490" y="2169833"/>
                </a:lnTo>
                <a:close/>
              </a:path>
              <a:path w="2368550" h="2367279">
                <a:moveTo>
                  <a:pt x="1826381" y="2177376"/>
                </a:moveTo>
                <a:lnTo>
                  <a:pt x="1803666" y="2177376"/>
                </a:lnTo>
                <a:lnTo>
                  <a:pt x="1815668" y="2169782"/>
                </a:lnTo>
                <a:lnTo>
                  <a:pt x="1821490" y="2169833"/>
                </a:lnTo>
                <a:lnTo>
                  <a:pt x="1826381" y="2177376"/>
                </a:lnTo>
                <a:close/>
              </a:path>
              <a:path w="2368550" h="2367279">
                <a:moveTo>
                  <a:pt x="1815711" y="2184781"/>
                </a:moveTo>
                <a:lnTo>
                  <a:pt x="1791639" y="2184781"/>
                </a:lnTo>
                <a:lnTo>
                  <a:pt x="1803730" y="2177326"/>
                </a:lnTo>
                <a:lnTo>
                  <a:pt x="1826381" y="2177376"/>
                </a:lnTo>
                <a:lnTo>
                  <a:pt x="1826653" y="2177796"/>
                </a:lnTo>
                <a:lnTo>
                  <a:pt x="1822488" y="2180501"/>
                </a:lnTo>
                <a:lnTo>
                  <a:pt x="1815711" y="2184781"/>
                </a:lnTo>
                <a:close/>
              </a:path>
              <a:path w="2368550" h="2367279">
                <a:moveTo>
                  <a:pt x="1783156" y="2204605"/>
                </a:moveTo>
                <a:lnTo>
                  <a:pt x="1776768" y="2193632"/>
                </a:lnTo>
                <a:lnTo>
                  <a:pt x="1779587" y="2191994"/>
                </a:lnTo>
                <a:lnTo>
                  <a:pt x="1791703" y="2184730"/>
                </a:lnTo>
                <a:lnTo>
                  <a:pt x="1815711" y="2184781"/>
                </a:lnTo>
                <a:lnTo>
                  <a:pt x="1810423" y="2188121"/>
                </a:lnTo>
                <a:lnTo>
                  <a:pt x="1798269" y="2195614"/>
                </a:lnTo>
                <a:lnTo>
                  <a:pt x="1786013" y="2202954"/>
                </a:lnTo>
                <a:lnTo>
                  <a:pt x="1783156" y="2204605"/>
                </a:lnTo>
                <a:close/>
              </a:path>
              <a:path w="2368550" h="2367279">
                <a:moveTo>
                  <a:pt x="1779511" y="2192032"/>
                </a:moveTo>
                <a:close/>
              </a:path>
              <a:path w="2368550" h="2367279">
                <a:moveTo>
                  <a:pt x="1744085" y="2212962"/>
                </a:moveTo>
                <a:lnTo>
                  <a:pt x="1742579" y="2212962"/>
                </a:lnTo>
                <a:lnTo>
                  <a:pt x="1743735" y="2212327"/>
                </a:lnTo>
                <a:lnTo>
                  <a:pt x="1744085" y="2212962"/>
                </a:lnTo>
                <a:close/>
              </a:path>
              <a:path w="2368550" h="2367279">
                <a:moveTo>
                  <a:pt x="1747775" y="2219655"/>
                </a:moveTo>
                <a:lnTo>
                  <a:pt x="1730082" y="2219655"/>
                </a:lnTo>
                <a:lnTo>
                  <a:pt x="1742643" y="2212924"/>
                </a:lnTo>
                <a:lnTo>
                  <a:pt x="1744085" y="2212962"/>
                </a:lnTo>
                <a:lnTo>
                  <a:pt x="1747775" y="2219655"/>
                </a:lnTo>
                <a:close/>
              </a:path>
              <a:path w="2368550" h="2367279">
                <a:moveTo>
                  <a:pt x="1704454" y="2246896"/>
                </a:moveTo>
                <a:lnTo>
                  <a:pt x="1698879" y="2235479"/>
                </a:lnTo>
                <a:lnTo>
                  <a:pt x="1704898" y="2232545"/>
                </a:lnTo>
                <a:lnTo>
                  <a:pt x="1717560" y="2226157"/>
                </a:lnTo>
                <a:lnTo>
                  <a:pt x="1730146" y="2219617"/>
                </a:lnTo>
                <a:lnTo>
                  <a:pt x="1747775" y="2219655"/>
                </a:lnTo>
                <a:lnTo>
                  <a:pt x="1749869" y="2223452"/>
                </a:lnTo>
                <a:lnTo>
                  <a:pt x="1748675" y="2224112"/>
                </a:lnTo>
                <a:lnTo>
                  <a:pt x="1736039" y="2230869"/>
                </a:lnTo>
                <a:lnTo>
                  <a:pt x="1723313" y="2237473"/>
                </a:lnTo>
                <a:lnTo>
                  <a:pt x="1710512" y="2243937"/>
                </a:lnTo>
                <a:lnTo>
                  <a:pt x="1704454" y="2246896"/>
                </a:lnTo>
                <a:close/>
              </a:path>
              <a:path w="2368550" h="2367279">
                <a:moveTo>
                  <a:pt x="1717497" y="2226183"/>
                </a:moveTo>
                <a:close/>
              </a:path>
              <a:path w="2368550" h="2367279">
                <a:moveTo>
                  <a:pt x="1704822" y="2232571"/>
                </a:moveTo>
                <a:close/>
              </a:path>
              <a:path w="2368550" h="2367279">
                <a:moveTo>
                  <a:pt x="1669358" y="2262263"/>
                </a:moveTo>
                <a:lnTo>
                  <a:pt x="1640166" y="2262263"/>
                </a:lnTo>
                <a:lnTo>
                  <a:pt x="1653336" y="2256599"/>
                </a:lnTo>
                <a:lnTo>
                  <a:pt x="1664614" y="2251583"/>
                </a:lnTo>
                <a:lnTo>
                  <a:pt x="1669358" y="2262263"/>
                </a:lnTo>
                <a:close/>
              </a:path>
              <a:path w="2368550" h="2367279">
                <a:moveTo>
                  <a:pt x="1653260" y="2256624"/>
                </a:moveTo>
                <a:close/>
              </a:path>
              <a:path w="2368550" h="2367279">
                <a:moveTo>
                  <a:pt x="1622780" y="2283104"/>
                </a:moveTo>
                <a:lnTo>
                  <a:pt x="1618056" y="2271318"/>
                </a:lnTo>
                <a:lnTo>
                  <a:pt x="1627060" y="2267712"/>
                </a:lnTo>
                <a:lnTo>
                  <a:pt x="1640243" y="2262225"/>
                </a:lnTo>
                <a:lnTo>
                  <a:pt x="1669358" y="2262263"/>
                </a:lnTo>
                <a:lnTo>
                  <a:pt x="1669770" y="2263190"/>
                </a:lnTo>
                <a:lnTo>
                  <a:pt x="1658391" y="2268245"/>
                </a:lnTo>
                <a:lnTo>
                  <a:pt x="1645145" y="2273947"/>
                </a:lnTo>
                <a:lnTo>
                  <a:pt x="1631822" y="2279484"/>
                </a:lnTo>
                <a:lnTo>
                  <a:pt x="1622780" y="2283104"/>
                </a:lnTo>
                <a:close/>
              </a:path>
              <a:path w="2368550" h="2367279">
                <a:moveTo>
                  <a:pt x="1626984" y="2267737"/>
                </a:moveTo>
                <a:close/>
              </a:path>
              <a:path w="2368550" h="2367279">
                <a:moveTo>
                  <a:pt x="1585526" y="2292743"/>
                </a:moveTo>
                <a:lnTo>
                  <a:pt x="1559902" y="2292743"/>
                </a:lnTo>
                <a:lnTo>
                  <a:pt x="1573542" y="2288044"/>
                </a:lnTo>
                <a:lnTo>
                  <a:pt x="1582661" y="2284768"/>
                </a:lnTo>
                <a:lnTo>
                  <a:pt x="1585526" y="2292743"/>
                </a:lnTo>
                <a:close/>
              </a:path>
              <a:path w="2368550" h="2367279">
                <a:moveTo>
                  <a:pt x="1573466" y="2288070"/>
                </a:moveTo>
                <a:close/>
              </a:path>
              <a:path w="2368550" h="2367279">
                <a:moveTo>
                  <a:pt x="1585432" y="2297264"/>
                </a:moveTo>
                <a:lnTo>
                  <a:pt x="1546250" y="2297264"/>
                </a:lnTo>
                <a:lnTo>
                  <a:pt x="1559966" y="2292718"/>
                </a:lnTo>
                <a:lnTo>
                  <a:pt x="1585526" y="2292743"/>
                </a:lnTo>
                <a:lnTo>
                  <a:pt x="1586953" y="2296718"/>
                </a:lnTo>
                <a:lnTo>
                  <a:pt x="1585432" y="2297264"/>
                </a:lnTo>
                <a:close/>
              </a:path>
              <a:path w="2368550" h="2367279">
                <a:moveTo>
                  <a:pt x="1538592" y="2313025"/>
                </a:moveTo>
                <a:lnTo>
                  <a:pt x="1534744" y="2300922"/>
                </a:lnTo>
                <a:lnTo>
                  <a:pt x="1546326" y="2297239"/>
                </a:lnTo>
                <a:lnTo>
                  <a:pt x="1585432" y="2297264"/>
                </a:lnTo>
                <a:lnTo>
                  <a:pt x="1577720" y="2300033"/>
                </a:lnTo>
                <a:lnTo>
                  <a:pt x="1564005" y="2304770"/>
                </a:lnTo>
                <a:lnTo>
                  <a:pt x="1550212" y="2309342"/>
                </a:lnTo>
                <a:lnTo>
                  <a:pt x="1538592" y="2313025"/>
                </a:lnTo>
                <a:close/>
              </a:path>
              <a:path w="2368550" h="2367279">
                <a:moveTo>
                  <a:pt x="1499011" y="2313711"/>
                </a:moveTo>
                <a:lnTo>
                  <a:pt x="1490941" y="2313711"/>
                </a:lnTo>
                <a:lnTo>
                  <a:pt x="1498434" y="2311628"/>
                </a:lnTo>
                <a:lnTo>
                  <a:pt x="1499011" y="2313711"/>
                </a:lnTo>
                <a:close/>
              </a:path>
              <a:path w="2368550" h="2367279">
                <a:moveTo>
                  <a:pt x="1501009" y="2320925"/>
                </a:moveTo>
                <a:lnTo>
                  <a:pt x="1462862" y="2320925"/>
                </a:lnTo>
                <a:lnTo>
                  <a:pt x="1477009" y="2317381"/>
                </a:lnTo>
                <a:lnTo>
                  <a:pt x="1491018" y="2313686"/>
                </a:lnTo>
                <a:lnTo>
                  <a:pt x="1499011" y="2313711"/>
                </a:lnTo>
                <a:lnTo>
                  <a:pt x="1501009" y="2320925"/>
                </a:lnTo>
                <a:close/>
              </a:path>
              <a:path w="2368550" h="2367279">
                <a:moveTo>
                  <a:pt x="1476933" y="2317394"/>
                </a:moveTo>
                <a:close/>
              </a:path>
              <a:path w="2368550" h="2367279">
                <a:moveTo>
                  <a:pt x="1452371" y="2336469"/>
                </a:moveTo>
                <a:lnTo>
                  <a:pt x="1449438" y="2324112"/>
                </a:lnTo>
                <a:lnTo>
                  <a:pt x="1462938" y="2320899"/>
                </a:lnTo>
                <a:lnTo>
                  <a:pt x="1501009" y="2320925"/>
                </a:lnTo>
                <a:lnTo>
                  <a:pt x="1501825" y="2323871"/>
                </a:lnTo>
                <a:lnTo>
                  <a:pt x="1494294" y="2325954"/>
                </a:lnTo>
                <a:lnTo>
                  <a:pt x="1480134" y="2329688"/>
                </a:lnTo>
                <a:lnTo>
                  <a:pt x="1465910" y="2333256"/>
                </a:lnTo>
                <a:lnTo>
                  <a:pt x="1452371" y="2336469"/>
                </a:lnTo>
                <a:close/>
              </a:path>
              <a:path w="2368550" h="2367279">
                <a:moveTo>
                  <a:pt x="1413688" y="2338451"/>
                </a:moveTo>
                <a:lnTo>
                  <a:pt x="1377073" y="2338451"/>
                </a:lnTo>
                <a:lnTo>
                  <a:pt x="1391602" y="2335961"/>
                </a:lnTo>
                <a:lnTo>
                  <a:pt x="1406004" y="2333294"/>
                </a:lnTo>
                <a:lnTo>
                  <a:pt x="1412417" y="2332024"/>
                </a:lnTo>
                <a:lnTo>
                  <a:pt x="1413688" y="2338451"/>
                </a:lnTo>
                <a:close/>
              </a:path>
              <a:path w="2368550" h="2367279">
                <a:moveTo>
                  <a:pt x="1405928" y="2333307"/>
                </a:moveTo>
                <a:close/>
              </a:path>
              <a:path w="2368550" h="2367279">
                <a:moveTo>
                  <a:pt x="1391526" y="2335974"/>
                </a:moveTo>
                <a:close/>
              </a:path>
              <a:path w="2368550" h="2367279">
                <a:moveTo>
                  <a:pt x="1377118" y="2338443"/>
                </a:moveTo>
                <a:close/>
              </a:path>
              <a:path w="2368550" h="2367279">
                <a:moveTo>
                  <a:pt x="1364615" y="2353297"/>
                </a:moveTo>
                <a:lnTo>
                  <a:pt x="1362621" y="2340762"/>
                </a:lnTo>
                <a:lnTo>
                  <a:pt x="1377118" y="2338443"/>
                </a:lnTo>
                <a:lnTo>
                  <a:pt x="1413688" y="2338451"/>
                </a:lnTo>
                <a:lnTo>
                  <a:pt x="1414881" y="2344483"/>
                </a:lnTo>
                <a:lnTo>
                  <a:pt x="1408353" y="2345778"/>
                </a:lnTo>
                <a:lnTo>
                  <a:pt x="1393799" y="2348471"/>
                </a:lnTo>
                <a:lnTo>
                  <a:pt x="1379194" y="2350973"/>
                </a:lnTo>
                <a:lnTo>
                  <a:pt x="1364615" y="2353297"/>
                </a:lnTo>
                <a:close/>
              </a:path>
              <a:path w="2368550" h="2367279">
                <a:moveTo>
                  <a:pt x="1325198" y="2346617"/>
                </a:moveTo>
                <a:lnTo>
                  <a:pt x="1318666" y="2346617"/>
                </a:lnTo>
                <a:lnTo>
                  <a:pt x="1325105" y="2345842"/>
                </a:lnTo>
                <a:lnTo>
                  <a:pt x="1325198" y="2346617"/>
                </a:lnTo>
                <a:close/>
              </a:path>
              <a:path w="2368550" h="2367279">
                <a:moveTo>
                  <a:pt x="1275829" y="2363457"/>
                </a:moveTo>
                <a:lnTo>
                  <a:pt x="1274787" y="2350795"/>
                </a:lnTo>
                <a:lnTo>
                  <a:pt x="1289215" y="2349614"/>
                </a:lnTo>
                <a:lnTo>
                  <a:pt x="1304010" y="2348204"/>
                </a:lnTo>
                <a:lnTo>
                  <a:pt x="1318755" y="2346604"/>
                </a:lnTo>
                <a:lnTo>
                  <a:pt x="1325198" y="2346617"/>
                </a:lnTo>
                <a:lnTo>
                  <a:pt x="1326629" y="2358453"/>
                </a:lnTo>
                <a:lnTo>
                  <a:pt x="1320152" y="2359228"/>
                </a:lnTo>
                <a:lnTo>
                  <a:pt x="1305255" y="2360841"/>
                </a:lnTo>
                <a:lnTo>
                  <a:pt x="1290294" y="2362263"/>
                </a:lnTo>
                <a:lnTo>
                  <a:pt x="1275829" y="2363457"/>
                </a:lnTo>
                <a:close/>
              </a:path>
              <a:path w="2368550" h="2367279">
                <a:moveTo>
                  <a:pt x="1186535" y="2366937"/>
                </a:moveTo>
                <a:lnTo>
                  <a:pt x="1186459" y="2354237"/>
                </a:lnTo>
                <a:lnTo>
                  <a:pt x="1199362" y="2354148"/>
                </a:lnTo>
                <a:lnTo>
                  <a:pt x="1214450" y="2353868"/>
                </a:lnTo>
                <a:lnTo>
                  <a:pt x="1229499" y="2353386"/>
                </a:lnTo>
                <a:lnTo>
                  <a:pt x="1237005" y="2353056"/>
                </a:lnTo>
                <a:lnTo>
                  <a:pt x="1237564" y="2365743"/>
                </a:lnTo>
                <a:lnTo>
                  <a:pt x="1229944" y="2366086"/>
                </a:lnTo>
                <a:lnTo>
                  <a:pt x="1214742" y="2366568"/>
                </a:lnTo>
                <a:lnTo>
                  <a:pt x="1199476" y="2366848"/>
                </a:lnTo>
                <a:lnTo>
                  <a:pt x="1186535" y="2366937"/>
                </a:lnTo>
                <a:close/>
              </a:path>
              <a:path w="2368550" h="2367279">
                <a:moveTo>
                  <a:pt x="1148207" y="2366391"/>
                </a:moveTo>
                <a:lnTo>
                  <a:pt x="1138402" y="2366086"/>
                </a:lnTo>
                <a:lnTo>
                  <a:pt x="1123238" y="2365413"/>
                </a:lnTo>
                <a:lnTo>
                  <a:pt x="1108125" y="2364549"/>
                </a:lnTo>
                <a:lnTo>
                  <a:pt x="1097241" y="2363787"/>
                </a:lnTo>
                <a:lnTo>
                  <a:pt x="1098118" y="2351125"/>
                </a:lnTo>
                <a:lnTo>
                  <a:pt x="1108963" y="2351874"/>
                </a:lnTo>
                <a:lnTo>
                  <a:pt x="1123924" y="2352725"/>
                </a:lnTo>
                <a:lnTo>
                  <a:pt x="1138923" y="2353386"/>
                </a:lnTo>
                <a:lnTo>
                  <a:pt x="1148613" y="2353703"/>
                </a:lnTo>
                <a:lnTo>
                  <a:pt x="1148207" y="2366391"/>
                </a:lnTo>
                <a:close/>
              </a:path>
              <a:path w="2368550" h="2367279">
                <a:moveTo>
                  <a:pt x="1059053" y="2360396"/>
                </a:moveTo>
                <a:lnTo>
                  <a:pt x="1048194" y="2359228"/>
                </a:lnTo>
                <a:lnTo>
                  <a:pt x="1033348" y="2357437"/>
                </a:lnTo>
                <a:lnTo>
                  <a:pt x="1018565" y="2355469"/>
                </a:lnTo>
                <a:lnTo>
                  <a:pt x="1008418" y="2353983"/>
                </a:lnTo>
                <a:lnTo>
                  <a:pt x="1010259" y="2341422"/>
                </a:lnTo>
                <a:lnTo>
                  <a:pt x="1020374" y="2342896"/>
                </a:lnTo>
                <a:lnTo>
                  <a:pt x="1035015" y="2344851"/>
                </a:lnTo>
                <a:lnTo>
                  <a:pt x="1049680" y="2346617"/>
                </a:lnTo>
                <a:lnTo>
                  <a:pt x="1060411" y="2347772"/>
                </a:lnTo>
                <a:lnTo>
                  <a:pt x="1059053" y="2360396"/>
                </a:lnTo>
                <a:close/>
              </a:path>
              <a:path w="2368550" h="2367279">
                <a:moveTo>
                  <a:pt x="970597" y="2347734"/>
                </a:moveTo>
                <a:lnTo>
                  <a:pt x="959993" y="2345778"/>
                </a:lnTo>
                <a:lnTo>
                  <a:pt x="945502" y="2342908"/>
                </a:lnTo>
                <a:lnTo>
                  <a:pt x="931087" y="2339860"/>
                </a:lnTo>
                <a:lnTo>
                  <a:pt x="920597" y="2337511"/>
                </a:lnTo>
                <a:lnTo>
                  <a:pt x="923366" y="2325116"/>
                </a:lnTo>
                <a:lnTo>
                  <a:pt x="933818" y="2327465"/>
                </a:lnTo>
                <a:lnTo>
                  <a:pt x="948093" y="2330475"/>
                </a:lnTo>
                <a:lnTo>
                  <a:pt x="962354" y="2333294"/>
                </a:lnTo>
                <a:lnTo>
                  <a:pt x="972908" y="2335250"/>
                </a:lnTo>
                <a:lnTo>
                  <a:pt x="970597" y="2347734"/>
                </a:lnTo>
                <a:close/>
              </a:path>
              <a:path w="2368550" h="2367279">
                <a:moveTo>
                  <a:pt x="883348" y="2328405"/>
                </a:moveTo>
                <a:lnTo>
                  <a:pt x="874052" y="2325954"/>
                </a:lnTo>
                <a:lnTo>
                  <a:pt x="859967" y="2322055"/>
                </a:lnTo>
                <a:lnTo>
                  <a:pt x="845946" y="2317978"/>
                </a:lnTo>
                <a:lnTo>
                  <a:pt x="834275" y="2314435"/>
                </a:lnTo>
                <a:lnTo>
                  <a:pt x="837971" y="2302281"/>
                </a:lnTo>
                <a:lnTo>
                  <a:pt x="849615" y="2305824"/>
                </a:lnTo>
                <a:lnTo>
                  <a:pt x="863488" y="2309850"/>
                </a:lnTo>
                <a:lnTo>
                  <a:pt x="877425" y="2313711"/>
                </a:lnTo>
                <a:lnTo>
                  <a:pt x="886586" y="2316124"/>
                </a:lnTo>
                <a:lnTo>
                  <a:pt x="883348" y="2328405"/>
                </a:lnTo>
                <a:close/>
              </a:path>
              <a:path w="2368550" h="2367279">
                <a:moveTo>
                  <a:pt x="797839" y="2302522"/>
                </a:moveTo>
                <a:lnTo>
                  <a:pt x="790625" y="2300033"/>
                </a:lnTo>
                <a:lnTo>
                  <a:pt x="776985" y="2295131"/>
                </a:lnTo>
                <a:lnTo>
                  <a:pt x="763409" y="2290076"/>
                </a:lnTo>
                <a:lnTo>
                  <a:pt x="749884" y="2284844"/>
                </a:lnTo>
                <a:lnTo>
                  <a:pt x="754610" y="2273058"/>
                </a:lnTo>
                <a:lnTo>
                  <a:pt x="767903" y="2278189"/>
                </a:lnTo>
                <a:lnTo>
                  <a:pt x="781312" y="2283193"/>
                </a:lnTo>
                <a:lnTo>
                  <a:pt x="794809" y="2288044"/>
                </a:lnTo>
                <a:lnTo>
                  <a:pt x="801979" y="2290521"/>
                </a:lnTo>
                <a:lnTo>
                  <a:pt x="797839" y="2302522"/>
                </a:lnTo>
                <a:close/>
              </a:path>
              <a:path w="2368550" h="2367279">
                <a:moveTo>
                  <a:pt x="714540" y="2270213"/>
                </a:moveTo>
                <a:lnTo>
                  <a:pt x="670737" y="2250236"/>
                </a:lnTo>
                <a:lnTo>
                  <a:pt x="668070" y="2248941"/>
                </a:lnTo>
                <a:lnTo>
                  <a:pt x="673646" y="2237524"/>
                </a:lnTo>
                <a:lnTo>
                  <a:pt x="676291" y="2238819"/>
                </a:lnTo>
                <a:lnTo>
                  <a:pt x="689073" y="2244877"/>
                </a:lnTo>
                <a:lnTo>
                  <a:pt x="702078" y="2250846"/>
                </a:lnTo>
                <a:lnTo>
                  <a:pt x="715029" y="2256599"/>
                </a:lnTo>
                <a:lnTo>
                  <a:pt x="719556" y="2258555"/>
                </a:lnTo>
                <a:lnTo>
                  <a:pt x="714540" y="2270213"/>
                </a:lnTo>
                <a:close/>
              </a:path>
              <a:path w="2368550" h="2367279">
                <a:moveTo>
                  <a:pt x="633920" y="2231707"/>
                </a:moveTo>
                <a:lnTo>
                  <a:pt x="594690" y="2210155"/>
                </a:lnTo>
                <a:lnTo>
                  <a:pt x="589203" y="2206955"/>
                </a:lnTo>
                <a:lnTo>
                  <a:pt x="595604" y="2195982"/>
                </a:lnTo>
                <a:lnTo>
                  <a:pt x="601056" y="2199157"/>
                </a:lnTo>
                <a:lnTo>
                  <a:pt x="613364" y="2206129"/>
                </a:lnTo>
                <a:lnTo>
                  <a:pt x="625774" y="2212962"/>
                </a:lnTo>
                <a:lnTo>
                  <a:pt x="638274" y="2219655"/>
                </a:lnTo>
                <a:lnTo>
                  <a:pt x="639775" y="2220429"/>
                </a:lnTo>
                <a:lnTo>
                  <a:pt x="633920" y="2231707"/>
                </a:lnTo>
                <a:close/>
              </a:path>
              <a:path w="2368550" h="2367279">
                <a:moveTo>
                  <a:pt x="556386" y="2187155"/>
                </a:moveTo>
                <a:lnTo>
                  <a:pt x="545858" y="2180501"/>
                </a:lnTo>
                <a:lnTo>
                  <a:pt x="533895" y="2172728"/>
                </a:lnTo>
                <a:lnTo>
                  <a:pt x="522033" y="2164829"/>
                </a:lnTo>
                <a:lnTo>
                  <a:pt x="513740" y="2159152"/>
                </a:lnTo>
                <a:lnTo>
                  <a:pt x="520903" y="2148674"/>
                </a:lnTo>
                <a:lnTo>
                  <a:pt x="529183" y="2154326"/>
                </a:lnTo>
                <a:lnTo>
                  <a:pt x="540920" y="2162149"/>
                </a:lnTo>
                <a:lnTo>
                  <a:pt x="552758" y="2169833"/>
                </a:lnTo>
                <a:lnTo>
                  <a:pt x="563181" y="2176424"/>
                </a:lnTo>
                <a:lnTo>
                  <a:pt x="556386" y="2187155"/>
                </a:lnTo>
                <a:close/>
              </a:path>
              <a:path w="2368550" h="2367279">
                <a:moveTo>
                  <a:pt x="482511" y="2136927"/>
                </a:moveTo>
                <a:lnTo>
                  <a:pt x="475602" y="2131834"/>
                </a:lnTo>
                <a:lnTo>
                  <a:pt x="464248" y="2123249"/>
                </a:lnTo>
                <a:lnTo>
                  <a:pt x="453021" y="2114524"/>
                </a:lnTo>
                <a:lnTo>
                  <a:pt x="442061" y="2105825"/>
                </a:lnTo>
                <a:lnTo>
                  <a:pt x="449973" y="2095881"/>
                </a:lnTo>
                <a:lnTo>
                  <a:pt x="460897" y="2104567"/>
                </a:lnTo>
                <a:lnTo>
                  <a:pt x="472011" y="2113191"/>
                </a:lnTo>
                <a:lnTo>
                  <a:pt x="483240" y="2121687"/>
                </a:lnTo>
                <a:lnTo>
                  <a:pt x="490054" y="2126716"/>
                </a:lnTo>
                <a:lnTo>
                  <a:pt x="482511" y="2136927"/>
                </a:lnTo>
                <a:close/>
              </a:path>
              <a:path w="2368550" h="2367279">
                <a:moveTo>
                  <a:pt x="412610" y="2081314"/>
                </a:moveTo>
                <a:lnTo>
                  <a:pt x="377431" y="2049894"/>
                </a:lnTo>
                <a:lnTo>
                  <a:pt x="374573" y="2047189"/>
                </a:lnTo>
                <a:lnTo>
                  <a:pt x="383273" y="2037943"/>
                </a:lnTo>
                <a:lnTo>
                  <a:pt x="386123" y="2040623"/>
                </a:lnTo>
                <a:lnTo>
                  <a:pt x="396461" y="2050122"/>
                </a:lnTo>
                <a:lnTo>
                  <a:pt x="406878" y="2059470"/>
                </a:lnTo>
                <a:lnTo>
                  <a:pt x="417441" y="2068728"/>
                </a:lnTo>
                <a:lnTo>
                  <a:pt x="420865" y="2071662"/>
                </a:lnTo>
                <a:lnTo>
                  <a:pt x="412610" y="2081314"/>
                </a:lnTo>
                <a:close/>
              </a:path>
              <a:path w="2368550" h="2367279">
                <a:moveTo>
                  <a:pt x="347065" y="2020608"/>
                </a:moveTo>
                <a:lnTo>
                  <a:pt x="336778" y="2010219"/>
                </a:lnTo>
                <a:lnTo>
                  <a:pt x="326910" y="2000008"/>
                </a:lnTo>
                <a:lnTo>
                  <a:pt x="317169" y="1989670"/>
                </a:lnTo>
                <a:lnTo>
                  <a:pt x="311696" y="1983727"/>
                </a:lnTo>
                <a:lnTo>
                  <a:pt x="321043" y="1975116"/>
                </a:lnTo>
                <a:lnTo>
                  <a:pt x="326444" y="1980984"/>
                </a:lnTo>
                <a:lnTo>
                  <a:pt x="336082" y="1991207"/>
                </a:lnTo>
                <a:lnTo>
                  <a:pt x="345835" y="2001316"/>
                </a:lnTo>
                <a:lnTo>
                  <a:pt x="355714" y="2011311"/>
                </a:lnTo>
                <a:lnTo>
                  <a:pt x="355981" y="2011578"/>
                </a:lnTo>
                <a:lnTo>
                  <a:pt x="347065" y="2020608"/>
                </a:lnTo>
                <a:close/>
              </a:path>
              <a:path w="2368550" h="2367279">
                <a:moveTo>
                  <a:pt x="286219" y="1955088"/>
                </a:moveTo>
                <a:lnTo>
                  <a:pt x="279450" y="1947176"/>
                </a:lnTo>
                <a:lnTo>
                  <a:pt x="270332" y="1936280"/>
                </a:lnTo>
                <a:lnTo>
                  <a:pt x="261353" y="1925256"/>
                </a:lnTo>
                <a:lnTo>
                  <a:pt x="253758" y="1915731"/>
                </a:lnTo>
                <a:lnTo>
                  <a:pt x="263690" y="1907819"/>
                </a:lnTo>
                <a:lnTo>
                  <a:pt x="271218" y="1917268"/>
                </a:lnTo>
                <a:lnTo>
                  <a:pt x="280107" y="1928164"/>
                </a:lnTo>
                <a:lnTo>
                  <a:pt x="289169" y="1939010"/>
                </a:lnTo>
                <a:lnTo>
                  <a:pt x="295871" y="1946833"/>
                </a:lnTo>
                <a:lnTo>
                  <a:pt x="286219" y="1955088"/>
                </a:lnTo>
                <a:close/>
              </a:path>
              <a:path w="2368550" h="2367279">
                <a:moveTo>
                  <a:pt x="230517" y="1885264"/>
                </a:moveTo>
                <a:lnTo>
                  <a:pt x="202158" y="1845170"/>
                </a:lnTo>
                <a:lnTo>
                  <a:pt x="201053" y="1843506"/>
                </a:lnTo>
                <a:lnTo>
                  <a:pt x="211607" y="1836458"/>
                </a:lnTo>
                <a:lnTo>
                  <a:pt x="220668" y="1849716"/>
                </a:lnTo>
                <a:lnTo>
                  <a:pt x="228772" y="1861248"/>
                </a:lnTo>
                <a:lnTo>
                  <a:pt x="237003" y="1872665"/>
                </a:lnTo>
                <a:lnTo>
                  <a:pt x="240728" y="1877707"/>
                </a:lnTo>
                <a:lnTo>
                  <a:pt x="230517" y="1885264"/>
                </a:lnTo>
                <a:close/>
              </a:path>
              <a:path w="2368550" h="2367279">
                <a:moveTo>
                  <a:pt x="180200" y="1811439"/>
                </a:moveTo>
                <a:lnTo>
                  <a:pt x="156806" y="1772564"/>
                </a:lnTo>
                <a:lnTo>
                  <a:pt x="153974" y="1767573"/>
                </a:lnTo>
                <a:lnTo>
                  <a:pt x="165023" y="1761312"/>
                </a:lnTo>
                <a:lnTo>
                  <a:pt x="167836" y="1766265"/>
                </a:lnTo>
                <a:lnTo>
                  <a:pt x="174918" y="1778406"/>
                </a:lnTo>
                <a:lnTo>
                  <a:pt x="182194" y="1790522"/>
                </a:lnTo>
                <a:lnTo>
                  <a:pt x="189638" y="1802612"/>
                </a:lnTo>
                <a:lnTo>
                  <a:pt x="190931" y="1804644"/>
                </a:lnTo>
                <a:lnTo>
                  <a:pt x="180200" y="1811439"/>
                </a:lnTo>
                <a:close/>
              </a:path>
              <a:path w="2368550" h="2367279">
                <a:moveTo>
                  <a:pt x="135559" y="1733969"/>
                </a:moveTo>
                <a:lnTo>
                  <a:pt x="129463" y="1722259"/>
                </a:lnTo>
                <a:lnTo>
                  <a:pt x="122999" y="1709458"/>
                </a:lnTo>
                <a:lnTo>
                  <a:pt x="116687" y="1696567"/>
                </a:lnTo>
                <a:lnTo>
                  <a:pt x="112763" y="1688312"/>
                </a:lnTo>
                <a:lnTo>
                  <a:pt x="124244" y="1682864"/>
                </a:lnTo>
                <a:lnTo>
                  <a:pt x="128106" y="1691005"/>
                </a:lnTo>
                <a:lnTo>
                  <a:pt x="134360" y="1703768"/>
                </a:lnTo>
                <a:lnTo>
                  <a:pt x="140747" y="1716430"/>
                </a:lnTo>
                <a:lnTo>
                  <a:pt x="146824" y="1728101"/>
                </a:lnTo>
                <a:lnTo>
                  <a:pt x="135559" y="1733969"/>
                </a:lnTo>
                <a:close/>
              </a:path>
              <a:path w="2368550" h="2367279">
                <a:moveTo>
                  <a:pt x="96951" y="1653387"/>
                </a:moveTo>
                <a:lnTo>
                  <a:pt x="92963" y="1644142"/>
                </a:lnTo>
                <a:lnTo>
                  <a:pt x="87426" y="1630819"/>
                </a:lnTo>
                <a:lnTo>
                  <a:pt x="82041" y="1617421"/>
                </a:lnTo>
                <a:lnTo>
                  <a:pt x="77673" y="1606143"/>
                </a:lnTo>
                <a:lnTo>
                  <a:pt x="89522" y="1601558"/>
                </a:lnTo>
                <a:lnTo>
                  <a:pt x="93848" y="1612722"/>
                </a:lnTo>
                <a:lnTo>
                  <a:pt x="99200" y="1626044"/>
                </a:lnTo>
                <a:lnTo>
                  <a:pt x="104680" y="1639227"/>
                </a:lnTo>
                <a:lnTo>
                  <a:pt x="108623" y="1648371"/>
                </a:lnTo>
                <a:lnTo>
                  <a:pt x="96951" y="1653387"/>
                </a:lnTo>
                <a:close/>
              </a:path>
              <a:path w="2368550" h="2367279">
                <a:moveTo>
                  <a:pt x="64566" y="1570126"/>
                </a:moveTo>
                <a:lnTo>
                  <a:pt x="62128" y="1563039"/>
                </a:lnTo>
                <a:lnTo>
                  <a:pt x="57556" y="1549260"/>
                </a:lnTo>
                <a:lnTo>
                  <a:pt x="53136" y="1535404"/>
                </a:lnTo>
                <a:lnTo>
                  <a:pt x="48920" y="1521548"/>
                </a:lnTo>
                <a:lnTo>
                  <a:pt x="61074" y="1517853"/>
                </a:lnTo>
                <a:lnTo>
                  <a:pt x="65254" y="1531581"/>
                </a:lnTo>
                <a:lnTo>
                  <a:pt x="69622" y="1545297"/>
                </a:lnTo>
                <a:lnTo>
                  <a:pt x="74142" y="1558937"/>
                </a:lnTo>
                <a:lnTo>
                  <a:pt x="76568" y="1565973"/>
                </a:lnTo>
                <a:lnTo>
                  <a:pt x="64566" y="1570126"/>
                </a:lnTo>
                <a:close/>
              </a:path>
              <a:path w="2368550" h="2367279">
                <a:moveTo>
                  <a:pt x="38607" y="1484630"/>
                </a:moveTo>
                <a:lnTo>
                  <a:pt x="27000" y="1436395"/>
                </a:lnTo>
                <a:lnTo>
                  <a:pt x="26695" y="1434922"/>
                </a:lnTo>
                <a:lnTo>
                  <a:pt x="39115" y="1432293"/>
                </a:lnTo>
                <a:lnTo>
                  <a:pt x="42613" y="1447914"/>
                </a:lnTo>
                <a:lnTo>
                  <a:pt x="45967" y="1462049"/>
                </a:lnTo>
                <a:lnTo>
                  <a:pt x="49472" y="1476032"/>
                </a:lnTo>
                <a:lnTo>
                  <a:pt x="50888" y="1481378"/>
                </a:lnTo>
                <a:lnTo>
                  <a:pt x="38607" y="1484630"/>
                </a:lnTo>
                <a:close/>
              </a:path>
              <a:path w="2368550" h="2367279">
                <a:moveTo>
                  <a:pt x="19215" y="1397406"/>
                </a:moveTo>
                <a:lnTo>
                  <a:pt x="18389" y="1392961"/>
                </a:lnTo>
                <a:lnTo>
                  <a:pt x="15875" y="1378356"/>
                </a:lnTo>
                <a:lnTo>
                  <a:pt x="13538" y="1363687"/>
                </a:lnTo>
                <a:lnTo>
                  <a:pt x="11112" y="1346936"/>
                </a:lnTo>
                <a:lnTo>
                  <a:pt x="23698" y="1345247"/>
                </a:lnTo>
                <a:lnTo>
                  <a:pt x="23976" y="1347254"/>
                </a:lnTo>
                <a:lnTo>
                  <a:pt x="26087" y="1361732"/>
                </a:lnTo>
                <a:lnTo>
                  <a:pt x="28397" y="1376235"/>
                </a:lnTo>
                <a:lnTo>
                  <a:pt x="30900" y="1390764"/>
                </a:lnTo>
                <a:lnTo>
                  <a:pt x="31711" y="1395082"/>
                </a:lnTo>
                <a:lnTo>
                  <a:pt x="19215" y="1397406"/>
                </a:lnTo>
                <a:close/>
              </a:path>
              <a:path w="2368550" h="2367279">
                <a:moveTo>
                  <a:pt x="23976" y="1347254"/>
                </a:moveTo>
                <a:close/>
              </a:path>
              <a:path w="2368550" h="2367279">
                <a:moveTo>
                  <a:pt x="6502" y="1308950"/>
                </a:moveTo>
                <a:lnTo>
                  <a:pt x="2298" y="1259471"/>
                </a:lnTo>
                <a:lnTo>
                  <a:pt x="2222" y="1258011"/>
                </a:lnTo>
                <a:lnTo>
                  <a:pt x="14897" y="1257287"/>
                </a:lnTo>
                <a:lnTo>
                  <a:pt x="15032" y="1259471"/>
                </a:lnTo>
                <a:lnTo>
                  <a:pt x="16097" y="1274521"/>
                </a:lnTo>
                <a:lnTo>
                  <a:pt x="17239" y="1288351"/>
                </a:lnTo>
                <a:lnTo>
                  <a:pt x="18649" y="1303147"/>
                </a:lnTo>
                <a:lnTo>
                  <a:pt x="19126" y="1307592"/>
                </a:lnTo>
                <a:lnTo>
                  <a:pt x="6502" y="1308950"/>
                </a:lnTo>
                <a:close/>
              </a:path>
              <a:path w="2368550" h="2367279">
                <a:moveTo>
                  <a:pt x="14979" y="1258709"/>
                </a:moveTo>
                <a:close/>
              </a:path>
              <a:path w="2368550" h="2367279">
                <a:moveTo>
                  <a:pt x="16020" y="1273594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9890" y="37322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99928" y="37855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12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99966" y="38388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19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00004" y="38922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00029" y="39455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19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00067" y="39989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00106" y="40522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00144" y="41055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12" y="30480"/>
                </a:lnTo>
                <a:lnTo>
                  <a:pt x="0" y="0"/>
                </a:lnTo>
                <a:lnTo>
                  <a:pt x="7619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00181" y="41589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19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00220" y="42122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00245" y="42656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19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00283" y="43189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00321" y="43722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00359" y="44256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12" y="30479"/>
                </a:lnTo>
                <a:lnTo>
                  <a:pt x="0" y="0"/>
                </a:lnTo>
                <a:lnTo>
                  <a:pt x="7619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00397" y="44789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19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00436" y="45323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00461" y="45856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0499" y="46389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00537" y="46923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00575" y="47456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19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00613" y="47990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00652" y="48523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20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00677" y="49056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00715" y="49590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0753" y="50123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00791" y="50657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19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00829" y="51190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20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0868" y="51723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20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00893" y="52257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00931" y="52790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00969" y="53324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19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01007" y="53857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19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1045" y="54390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20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01083" y="54924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01109" y="55457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1147" y="55991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01185" y="56524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19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01223" y="57057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80"/>
                </a:moveTo>
                <a:lnTo>
                  <a:pt x="12" y="30480"/>
                </a:lnTo>
                <a:lnTo>
                  <a:pt x="0" y="0"/>
                </a:lnTo>
                <a:lnTo>
                  <a:pt x="7619" y="0"/>
                </a:lnTo>
                <a:lnTo>
                  <a:pt x="763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01261" y="57591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01299" y="581247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01324" y="586581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79"/>
                </a:moveTo>
                <a:lnTo>
                  <a:pt x="25" y="30479"/>
                </a:lnTo>
                <a:lnTo>
                  <a:pt x="0" y="0"/>
                </a:lnTo>
                <a:lnTo>
                  <a:pt x="7620" y="0"/>
                </a:lnTo>
                <a:lnTo>
                  <a:pt x="7645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01363" y="591915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20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01401" y="597249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45" y="30480"/>
                </a:moveTo>
                <a:lnTo>
                  <a:pt x="25" y="30480"/>
                </a:lnTo>
                <a:lnTo>
                  <a:pt x="0" y="0"/>
                </a:lnTo>
                <a:lnTo>
                  <a:pt x="7619" y="0"/>
                </a:lnTo>
                <a:lnTo>
                  <a:pt x="7645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01439" y="6025832"/>
            <a:ext cx="8255" cy="30480"/>
          </a:xfrm>
          <a:custGeom>
            <a:avLst/>
            <a:gdLst/>
            <a:ahLst/>
            <a:cxnLst/>
            <a:rect l="l" t="t" r="r" b="b"/>
            <a:pathLst>
              <a:path w="8254" h="30479">
                <a:moveTo>
                  <a:pt x="7632" y="30479"/>
                </a:moveTo>
                <a:lnTo>
                  <a:pt x="12" y="30479"/>
                </a:lnTo>
                <a:lnTo>
                  <a:pt x="0" y="0"/>
                </a:lnTo>
                <a:lnTo>
                  <a:pt x="7620" y="0"/>
                </a:lnTo>
                <a:lnTo>
                  <a:pt x="7632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11015" y="5385295"/>
            <a:ext cx="1087120" cy="726440"/>
          </a:xfrm>
          <a:custGeom>
            <a:avLst/>
            <a:gdLst/>
            <a:ahLst/>
            <a:cxnLst/>
            <a:rect l="l" t="t" r="r" b="b"/>
            <a:pathLst>
              <a:path w="1087120" h="726439">
                <a:moveTo>
                  <a:pt x="13944" y="726084"/>
                </a:moveTo>
                <a:lnTo>
                  <a:pt x="0" y="704850"/>
                </a:lnTo>
                <a:lnTo>
                  <a:pt x="1073150" y="0"/>
                </a:lnTo>
                <a:lnTo>
                  <a:pt x="1087094" y="21234"/>
                </a:lnTo>
                <a:lnTo>
                  <a:pt x="13944" y="726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220221" y="5600832"/>
            <a:ext cx="2863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65" i="1">
                <a:latin typeface="Symbol"/>
                <a:cs typeface="Symbol"/>
              </a:rPr>
              <a:t>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59116" y="462828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223" y="0"/>
                </a:lnTo>
              </a:path>
            </a:pathLst>
          </a:custGeom>
          <a:ln w="17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13690" y="5653430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 h="0">
                <a:moveTo>
                  <a:pt x="0" y="0"/>
                </a:moveTo>
                <a:lnTo>
                  <a:pt x="271081" y="0"/>
                </a:lnTo>
              </a:path>
            </a:pathLst>
          </a:custGeom>
          <a:ln w="175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78562" y="5764047"/>
            <a:ext cx="34290" cy="48260"/>
          </a:xfrm>
          <a:custGeom>
            <a:avLst/>
            <a:gdLst/>
            <a:ahLst/>
            <a:cxnLst/>
            <a:rect l="l" t="t" r="r" b="b"/>
            <a:pathLst>
              <a:path w="34289" h="48260">
                <a:moveTo>
                  <a:pt x="0" y="47942"/>
                </a:moveTo>
                <a:lnTo>
                  <a:pt x="341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12687" y="5764047"/>
            <a:ext cx="86360" cy="360045"/>
          </a:xfrm>
          <a:custGeom>
            <a:avLst/>
            <a:gdLst/>
            <a:ahLst/>
            <a:cxnLst/>
            <a:rect l="l" t="t" r="r" b="b"/>
            <a:pathLst>
              <a:path w="86360" h="360045">
                <a:moveTo>
                  <a:pt x="0" y="0"/>
                </a:moveTo>
                <a:lnTo>
                  <a:pt x="85750" y="359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98437" y="5178653"/>
            <a:ext cx="95250" cy="945515"/>
          </a:xfrm>
          <a:custGeom>
            <a:avLst/>
            <a:gdLst/>
            <a:ahLst/>
            <a:cxnLst/>
            <a:rect l="l" t="t" r="r" b="b"/>
            <a:pathLst>
              <a:path w="95250" h="945514">
                <a:moveTo>
                  <a:pt x="0" y="944930"/>
                </a:moveTo>
                <a:lnTo>
                  <a:pt x="949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73952" y="5170360"/>
            <a:ext cx="538480" cy="953769"/>
          </a:xfrm>
          <a:custGeom>
            <a:avLst/>
            <a:gdLst/>
            <a:ahLst/>
            <a:cxnLst/>
            <a:rect l="l" t="t" r="r" b="b"/>
            <a:pathLst>
              <a:path w="538479" h="953770">
                <a:moveTo>
                  <a:pt x="142044" y="870254"/>
                </a:moveTo>
                <a:lnTo>
                  <a:pt x="124485" y="870254"/>
                </a:lnTo>
                <a:lnTo>
                  <a:pt x="212077" y="0"/>
                </a:lnTo>
                <a:lnTo>
                  <a:pt x="538479" y="0"/>
                </a:lnTo>
                <a:lnTo>
                  <a:pt x="538479" y="17513"/>
                </a:lnTo>
                <a:lnTo>
                  <a:pt x="227749" y="17513"/>
                </a:lnTo>
                <a:lnTo>
                  <a:pt x="142044" y="870254"/>
                </a:lnTo>
                <a:close/>
              </a:path>
              <a:path w="538479" h="953770">
                <a:moveTo>
                  <a:pt x="9220" y="645312"/>
                </a:moveTo>
                <a:lnTo>
                  <a:pt x="0" y="638860"/>
                </a:lnTo>
                <a:lnTo>
                  <a:pt x="48869" y="572490"/>
                </a:lnTo>
                <a:lnTo>
                  <a:pt x="59870" y="615810"/>
                </a:lnTo>
                <a:lnTo>
                  <a:pt x="28587" y="615810"/>
                </a:lnTo>
                <a:lnTo>
                  <a:pt x="9220" y="645312"/>
                </a:lnTo>
                <a:close/>
              </a:path>
              <a:path w="538479" h="953770">
                <a:moveTo>
                  <a:pt x="133705" y="953223"/>
                </a:moveTo>
                <a:lnTo>
                  <a:pt x="116179" y="953223"/>
                </a:lnTo>
                <a:lnTo>
                  <a:pt x="28587" y="615810"/>
                </a:lnTo>
                <a:lnTo>
                  <a:pt x="59870" y="615810"/>
                </a:lnTo>
                <a:lnTo>
                  <a:pt x="124485" y="870254"/>
                </a:lnTo>
                <a:lnTo>
                  <a:pt x="142044" y="870254"/>
                </a:lnTo>
                <a:lnTo>
                  <a:pt x="133705" y="95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580708" y="4527301"/>
            <a:ext cx="891540" cy="107696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420370" algn="l"/>
                <a:tab pos="700405" algn="l"/>
              </a:tabLst>
            </a:pP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780"/>
              </a:spcBef>
            </a:pPr>
            <a:r>
              <a:rPr dirty="0" sz="2800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48005" y="5650712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08459" y="4330254"/>
            <a:ext cx="3284854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0">
                <a:latin typeface="Times New Roman"/>
                <a:cs typeface="Times New Roman"/>
              </a:rPr>
              <a:t>2</a:t>
            </a:r>
            <a:r>
              <a:rPr dirty="0" sz="2800" spc="60" i="1">
                <a:latin typeface="Times New Roman"/>
                <a:cs typeface="Times New Roman"/>
              </a:rPr>
              <a:t>R </a:t>
            </a:r>
            <a:r>
              <a:rPr dirty="0" sz="2800" spc="-35">
                <a:latin typeface="Times New Roman"/>
                <a:cs typeface="Times New Roman"/>
              </a:rPr>
              <a:t>cos</a:t>
            </a:r>
            <a:r>
              <a:rPr dirty="0" sz="2950" spc="-35" i="1">
                <a:latin typeface="Symbol"/>
                <a:cs typeface="Symbol"/>
              </a:rPr>
              <a:t></a:t>
            </a:r>
            <a:r>
              <a:rPr dirty="0" sz="2800" spc="-35">
                <a:latin typeface="Symbol"/>
                <a:cs typeface="Symbol"/>
              </a:rPr>
              <a:t>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baseline="34722" sz="4200">
                <a:latin typeface="Times New Roman"/>
                <a:cs typeface="Times New Roman"/>
              </a:rPr>
              <a:t>1 </a:t>
            </a:r>
            <a:r>
              <a:rPr dirty="0" sz="2800" spc="95">
                <a:latin typeface="Times New Roman"/>
                <a:cs typeface="Times New Roman"/>
              </a:rPr>
              <a:t>(</a:t>
            </a:r>
            <a:r>
              <a:rPr dirty="0" sz="2800" spc="95" i="1">
                <a:latin typeface="Times New Roman"/>
                <a:cs typeface="Times New Roman"/>
              </a:rPr>
              <a:t>g</a:t>
            </a:r>
            <a:r>
              <a:rPr dirty="0" sz="2800" spc="-475" i="1">
                <a:latin typeface="Times New Roman"/>
                <a:cs typeface="Times New Roman"/>
              </a:rPr>
              <a:t> </a:t>
            </a:r>
            <a:r>
              <a:rPr dirty="0" sz="2800" spc="-90">
                <a:latin typeface="Times New Roman"/>
                <a:cs typeface="Times New Roman"/>
              </a:rPr>
              <a:t>cos</a:t>
            </a:r>
            <a:r>
              <a:rPr dirty="0" sz="2950" spc="-90" i="1">
                <a:latin typeface="Symbol"/>
                <a:cs typeface="Symbol"/>
              </a:rPr>
              <a:t></a:t>
            </a:r>
            <a:r>
              <a:rPr dirty="0" sz="2800" spc="-90">
                <a:latin typeface="Times New Roman"/>
                <a:cs typeface="Times New Roman"/>
              </a:rPr>
              <a:t>)</a:t>
            </a:r>
            <a:r>
              <a:rPr dirty="0" sz="2800" spc="-90" i="1">
                <a:latin typeface="Times New Roman"/>
                <a:cs typeface="Times New Roman"/>
              </a:rPr>
              <a:t>t</a:t>
            </a:r>
            <a:r>
              <a:rPr dirty="0" baseline="43402" sz="2400" spc="-135">
                <a:latin typeface="Times New Roman"/>
                <a:cs typeface="Times New Roman"/>
              </a:rPr>
              <a:t>2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7385" y="5374144"/>
            <a:ext cx="6794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t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01611" y="2389632"/>
            <a:ext cx="4666488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94651" y="4805362"/>
            <a:ext cx="147459" cy="147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86764" y="5257800"/>
            <a:ext cx="147459" cy="147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5552" y="6271259"/>
            <a:ext cx="8036052" cy="5867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7586" y="1016635"/>
            <a:ext cx="9706610" cy="438658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820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4.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某弹簧振子在光滑水平地面上振动，其振动图象如图所示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请判断：</a:t>
            </a:r>
            <a:endParaRPr sz="2400">
              <a:latin typeface="微软雅黑"/>
              <a:cs typeface="微软雅黑"/>
            </a:endParaRPr>
          </a:p>
          <a:p>
            <a:pPr marL="778510" indent="-762635">
              <a:lnSpc>
                <a:spcPct val="100000"/>
              </a:lnSpc>
              <a:spcBef>
                <a:spcPts val="720"/>
              </a:spcBef>
              <a:buSzPct val="95833"/>
              <a:buAutoNum type="arabicPlain"/>
              <a:tabLst>
                <a:tab pos="779145" algn="l"/>
              </a:tabLst>
            </a:pPr>
            <a:r>
              <a:rPr dirty="0" sz="2400">
                <a:latin typeface="微软雅黑"/>
                <a:cs typeface="微软雅黑"/>
              </a:rPr>
              <a:t>写出振动的振幅、周期和频率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78510" indent="-762635">
              <a:lnSpc>
                <a:spcPct val="100000"/>
              </a:lnSpc>
              <a:spcBef>
                <a:spcPts val="720"/>
              </a:spcBef>
              <a:buSzPct val="95833"/>
              <a:buAutoNum type="arabicPlain"/>
              <a:tabLst>
                <a:tab pos="779145" algn="l"/>
              </a:tabLst>
            </a:pPr>
            <a:r>
              <a:rPr dirty="0" sz="2400">
                <a:latin typeface="微软雅黑"/>
                <a:cs typeface="微软雅黑"/>
              </a:rPr>
              <a:t>分析第一个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/4</a:t>
            </a:r>
            <a:r>
              <a:rPr dirty="0" sz="2400">
                <a:latin typeface="微软雅黑"/>
                <a:cs typeface="微软雅黑"/>
              </a:rPr>
              <a:t>内位移、速度、加速度、动能、势能的变化情况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78510" indent="-762635">
              <a:lnSpc>
                <a:spcPct val="100000"/>
              </a:lnSpc>
              <a:spcBef>
                <a:spcPts val="720"/>
              </a:spcBef>
              <a:buSzPct val="95833"/>
              <a:buAutoNum type="arabicPlain"/>
              <a:tabLst>
                <a:tab pos="779145" algn="l"/>
              </a:tabLst>
            </a:pPr>
            <a:r>
              <a:rPr dirty="0" sz="2400">
                <a:latin typeface="微软雅黑"/>
                <a:cs typeface="微软雅黑"/>
              </a:rPr>
              <a:t>写出振动方程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692525">
              <a:lnSpc>
                <a:spcPct val="125000"/>
              </a:lnSpc>
              <a:spcBef>
                <a:spcPts val="20"/>
              </a:spcBef>
              <a:buSzPct val="95833"/>
              <a:buAutoNum type="arabicPlain"/>
              <a:tabLst>
                <a:tab pos="775335" algn="l"/>
              </a:tabLst>
            </a:pPr>
            <a:r>
              <a:rPr dirty="0" sz="2400">
                <a:latin typeface="黑体"/>
                <a:cs typeface="黑体"/>
              </a:rPr>
              <a:t>分析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=0.15s</a:t>
            </a:r>
            <a:r>
              <a:rPr dirty="0" sz="2400">
                <a:latin typeface="黑体"/>
                <a:cs typeface="黑体"/>
              </a:rPr>
              <a:t>时振子的位移、</a:t>
            </a:r>
            <a:r>
              <a:rPr dirty="0" sz="2400">
                <a:latin typeface="Times New Roman"/>
                <a:cs typeface="Times New Roman"/>
              </a:rPr>
              <a:t>0~0.15s</a:t>
            </a:r>
            <a:r>
              <a:rPr dirty="0" sz="2400">
                <a:latin typeface="黑体"/>
                <a:cs typeface="黑体"/>
              </a:rPr>
              <a:t>内振 子通过的路程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078230">
              <a:lnSpc>
                <a:spcPct val="100000"/>
              </a:lnSpc>
              <a:spcBef>
                <a:spcPts val="5"/>
              </a:spcBef>
            </a:pP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60" i="1">
                <a:latin typeface="Times New Roman"/>
                <a:cs typeface="Times New Roman"/>
              </a:rPr>
              <a:t>A</a:t>
            </a:r>
            <a:r>
              <a:rPr dirty="0" sz="3200" spc="-160">
                <a:latin typeface="Times New Roman"/>
                <a:cs typeface="Times New Roman"/>
              </a:rPr>
              <a:t>sin(</a:t>
            </a:r>
            <a:r>
              <a:rPr dirty="0" sz="3350" spc="-160" i="1">
                <a:latin typeface="Symbol"/>
                <a:cs typeface="Symbol"/>
              </a:rPr>
              <a:t></a:t>
            </a:r>
            <a:r>
              <a:rPr dirty="0" sz="3200" spc="-160" i="1">
                <a:latin typeface="Times New Roman"/>
                <a:cs typeface="Times New Roman"/>
              </a:rPr>
              <a:t>t</a:t>
            </a:r>
            <a:r>
              <a:rPr dirty="0" sz="3200" spc="80" i="1">
                <a:latin typeface="Times New Roman"/>
                <a:cs typeface="Times New Roman"/>
              </a:rPr>
              <a:t> </a:t>
            </a:r>
            <a:r>
              <a:rPr dirty="0" sz="3200" spc="-295">
                <a:latin typeface="Symbol"/>
                <a:cs typeface="Symbol"/>
              </a:rPr>
              <a:t></a:t>
            </a:r>
            <a:r>
              <a:rPr dirty="0" sz="3350" spc="-295" i="1">
                <a:latin typeface="Symbol"/>
                <a:cs typeface="Symbol"/>
              </a:rPr>
              <a:t></a:t>
            </a:r>
            <a:r>
              <a:rPr dirty="0" baseline="-25525" sz="2775" spc="-442">
                <a:latin typeface="Times New Roman"/>
                <a:cs typeface="Times New Roman"/>
              </a:rPr>
              <a:t>0 </a:t>
            </a:r>
            <a:r>
              <a:rPr dirty="0" sz="3200" spc="5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033144">
              <a:lnSpc>
                <a:spcPct val="100000"/>
              </a:lnSpc>
              <a:spcBef>
                <a:spcPts val="1075"/>
              </a:spcBef>
            </a:pPr>
            <a:r>
              <a:rPr dirty="0" sz="3200" spc="10" i="1">
                <a:latin typeface="Times New Roman"/>
                <a:cs typeface="Times New Roman"/>
              </a:rPr>
              <a:t>T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0.02s, </a:t>
            </a:r>
            <a:r>
              <a:rPr dirty="0" sz="3200" spc="5" i="1">
                <a:latin typeface="Times New Roman"/>
                <a:cs typeface="Times New Roman"/>
              </a:rPr>
              <a:t>t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10" i="1">
                <a:latin typeface="Times New Roman"/>
                <a:cs typeface="Times New Roman"/>
              </a:rPr>
              <a:t>nT </a:t>
            </a: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-455">
                <a:latin typeface="Times New Roman"/>
                <a:cs typeface="Times New Roman"/>
              </a:rPr>
              <a:t> </a:t>
            </a:r>
            <a:r>
              <a:rPr dirty="0" sz="3200" spc="105" i="1">
                <a:latin typeface="Times New Roman"/>
                <a:cs typeface="Times New Roman"/>
              </a:rPr>
              <a:t>t</a:t>
            </a:r>
            <a:r>
              <a:rPr dirty="0" baseline="3472" sz="4800" spc="157">
                <a:latin typeface="Symbol"/>
                <a:cs typeface="Symbol"/>
              </a:rPr>
              <a:t></a:t>
            </a:r>
            <a:endParaRPr baseline="3472" sz="4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7877" y="4169778"/>
            <a:ext cx="9239250" cy="1938020"/>
          </a:xfrm>
          <a:prstGeom prst="rect">
            <a:avLst/>
          </a:prstGeom>
        </p:spPr>
        <p:txBody>
          <a:bodyPr wrap="square" lIns="0" tIns="1231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dirty="0" sz="2800">
                <a:latin typeface="微软雅黑"/>
                <a:cs typeface="微软雅黑"/>
              </a:rPr>
              <a:t>固有振</a:t>
            </a:r>
            <a:r>
              <a:rPr dirty="0" sz="2800" spc="-5">
                <a:latin typeface="微软雅黑"/>
                <a:cs typeface="微软雅黑"/>
              </a:rPr>
              <a:t>动</a:t>
            </a:r>
            <a:endParaRPr sz="2800">
              <a:latin typeface="微软雅黑"/>
              <a:cs typeface="微软雅黑"/>
            </a:endParaRPr>
          </a:p>
          <a:p>
            <a:pPr marL="692150" indent="-228600">
              <a:lnSpc>
                <a:spcPct val="100000"/>
              </a:lnSpc>
              <a:spcBef>
                <a:spcPts val="750"/>
              </a:spcBef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振动系统不受外力作用，由系统内部的相互作用力提供回复力；</a:t>
            </a:r>
            <a:endParaRPr sz="2400">
              <a:latin typeface="微软雅黑"/>
              <a:cs typeface="微软雅黑"/>
            </a:endParaRPr>
          </a:p>
          <a:p>
            <a:pPr marL="692150" indent="-228600">
              <a:lnSpc>
                <a:spcPct val="100000"/>
              </a:lnSpc>
              <a:spcBef>
                <a:spcPts val="720"/>
              </a:spcBef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固有频率由系统本身的固有性质决定；</a:t>
            </a:r>
            <a:endParaRPr sz="2400">
              <a:latin typeface="微软雅黑"/>
              <a:cs typeface="微软雅黑"/>
            </a:endParaRPr>
          </a:p>
          <a:p>
            <a:pPr marL="692150" indent="-228600">
              <a:lnSpc>
                <a:spcPct val="100000"/>
              </a:lnSpc>
              <a:spcBef>
                <a:spcPts val="720"/>
              </a:spcBef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振幅不变，机械能守恒。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92" y="984503"/>
            <a:ext cx="3688079" cy="267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8368" y="1214627"/>
            <a:ext cx="3704844" cy="2516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2700" y="923544"/>
            <a:ext cx="1776983" cy="3273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5844" y="1066800"/>
            <a:ext cx="1639824" cy="3547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6664" y="2778251"/>
            <a:ext cx="4075176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1091564"/>
            <a:ext cx="10775950" cy="2176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阻尼振</a:t>
            </a:r>
            <a:r>
              <a:rPr dirty="0" sz="2800" spc="-5">
                <a:latin typeface="微软雅黑"/>
                <a:cs typeface="微软雅黑"/>
              </a:rPr>
              <a:t>动</a:t>
            </a:r>
            <a:endParaRPr sz="2800">
              <a:latin typeface="微软雅黑"/>
              <a:cs typeface="微软雅黑"/>
            </a:endParaRPr>
          </a:p>
          <a:p>
            <a:pPr marL="137795" marR="5080" indent="360680">
              <a:lnSpc>
                <a:spcPct val="125000"/>
              </a:lnSpc>
              <a:spcBef>
                <a:spcPts val="990"/>
              </a:spcBef>
            </a:pPr>
            <a:r>
              <a:rPr dirty="0" sz="2400" spc="50">
                <a:latin typeface="微软雅黑"/>
                <a:cs typeface="微软雅黑"/>
              </a:rPr>
              <a:t>系统在振动过程中受到阻力的作用，</a:t>
            </a:r>
            <a:r>
              <a:rPr dirty="0" sz="2400" spc="50" b="1">
                <a:solidFill>
                  <a:srgbClr val="001F5F"/>
                </a:solidFill>
                <a:latin typeface="微软雅黑"/>
                <a:cs typeface="微软雅黑"/>
              </a:rPr>
              <a:t>消耗机械能</a:t>
            </a:r>
            <a:r>
              <a:rPr dirty="0" sz="2400" spc="50">
                <a:latin typeface="微软雅黑"/>
                <a:cs typeface="微软雅黑"/>
              </a:rPr>
              <a:t>，</a:t>
            </a:r>
            <a:r>
              <a:rPr dirty="0" sz="2400" spc="50" b="1">
                <a:solidFill>
                  <a:srgbClr val="001F5F"/>
                </a:solidFill>
                <a:latin typeface="微软雅黑"/>
                <a:cs typeface="微软雅黑"/>
              </a:rPr>
              <a:t>振幅减小</a:t>
            </a:r>
            <a:r>
              <a:rPr dirty="0" sz="2400" spc="50">
                <a:latin typeface="微软雅黑"/>
                <a:cs typeface="微软雅黑"/>
              </a:rPr>
              <a:t>。这</a:t>
            </a:r>
            <a:r>
              <a:rPr dirty="0" sz="2400" spc="55">
                <a:latin typeface="微软雅黑"/>
                <a:cs typeface="微软雅黑"/>
              </a:rPr>
              <a:t>种振动叫</a:t>
            </a:r>
            <a:r>
              <a:rPr dirty="0" sz="2400">
                <a:latin typeface="微软雅黑"/>
                <a:cs typeface="微软雅黑"/>
              </a:rPr>
              <a:t>做 阻尼振动。</a:t>
            </a:r>
            <a:endParaRPr sz="2400">
              <a:latin typeface="微软雅黑"/>
              <a:cs typeface="微软雅黑"/>
            </a:endParaRPr>
          </a:p>
          <a:p>
            <a:pPr marL="215900">
              <a:lnSpc>
                <a:spcPct val="100000"/>
              </a:lnSpc>
              <a:spcBef>
                <a:spcPts val="2510"/>
              </a:spcBef>
            </a:pPr>
            <a:r>
              <a:rPr dirty="0" sz="2400" b="1">
                <a:latin typeface="微软雅黑"/>
                <a:cs typeface="微软雅黑"/>
              </a:rPr>
              <a:t>实验</a:t>
            </a:r>
            <a:r>
              <a:rPr dirty="0" sz="2400" spc="-5" b="1">
                <a:latin typeface="微软雅黑"/>
                <a:cs typeface="微软雅黑"/>
              </a:rPr>
              <a:t>1</a:t>
            </a:r>
            <a:r>
              <a:rPr dirty="0" sz="2400" spc="-5">
                <a:latin typeface="微软雅黑"/>
                <a:cs typeface="微软雅黑"/>
              </a:rPr>
              <a:t>.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观察阻尼振动的图像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4719" y="2642616"/>
            <a:ext cx="4047744" cy="413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1091564"/>
            <a:ext cx="10910570" cy="3038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受迫振动与共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185420">
              <a:lnSpc>
                <a:spcPct val="100000"/>
              </a:lnSpc>
              <a:spcBef>
                <a:spcPts val="1750"/>
              </a:spcBef>
            </a:pPr>
            <a:r>
              <a:rPr dirty="0" sz="2400" spc="-5">
                <a:latin typeface="微软雅黑"/>
                <a:cs typeface="微软雅黑"/>
              </a:rPr>
              <a:t>1.</a:t>
            </a:r>
            <a:r>
              <a:rPr dirty="0" sz="2400">
                <a:latin typeface="微软雅黑"/>
                <a:cs typeface="微软雅黑"/>
              </a:rPr>
              <a:t>受迫振动</a:t>
            </a:r>
            <a:endParaRPr sz="2400">
              <a:latin typeface="微软雅黑"/>
              <a:cs typeface="微软雅黑"/>
            </a:endParaRPr>
          </a:p>
          <a:p>
            <a:pPr marL="137795" marR="5080" indent="360680">
              <a:lnSpc>
                <a:spcPct val="125000"/>
              </a:lnSpc>
              <a:spcBef>
                <a:spcPts val="375"/>
              </a:spcBef>
            </a:pPr>
            <a:r>
              <a:rPr dirty="0" sz="2400" spc="5">
                <a:latin typeface="微软雅黑"/>
                <a:cs typeface="微软雅黑"/>
              </a:rPr>
              <a:t>当阻力不能忽略时，可</a:t>
            </a:r>
            <a:r>
              <a:rPr dirty="0" sz="2400" spc="10">
                <a:latin typeface="微软雅黑"/>
                <a:cs typeface="微软雅黑"/>
              </a:rPr>
              <a:t>以用</a:t>
            </a:r>
            <a:r>
              <a:rPr dirty="0" sz="2400" spc="10" b="1">
                <a:solidFill>
                  <a:srgbClr val="001F5F"/>
                </a:solidFill>
                <a:latin typeface="微软雅黑"/>
                <a:cs typeface="微软雅黑"/>
              </a:rPr>
              <a:t>周期性的外力作用</a:t>
            </a:r>
            <a:r>
              <a:rPr dirty="0" sz="2400" spc="10">
                <a:latin typeface="微软雅黑"/>
                <a:cs typeface="微软雅黑"/>
              </a:rPr>
              <a:t>于振动系统，外力对系统做功</a:t>
            </a:r>
            <a:r>
              <a:rPr dirty="0" sz="2400">
                <a:latin typeface="微软雅黑"/>
                <a:cs typeface="微软雅黑"/>
              </a:rPr>
              <a:t>， 补充系统的能量损耗，使系统维持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等幅</a:t>
            </a:r>
            <a:r>
              <a:rPr dirty="0" sz="2400">
                <a:latin typeface="微软雅黑"/>
                <a:cs typeface="微软雅黑"/>
              </a:rPr>
              <a:t>振动。</a:t>
            </a:r>
            <a:endParaRPr sz="2400">
              <a:latin typeface="微软雅黑"/>
              <a:cs typeface="微软雅黑"/>
            </a:endParaRPr>
          </a:p>
          <a:p>
            <a:pPr marL="273050" marR="4516120" indent="360680">
              <a:lnSpc>
                <a:spcPct val="125000"/>
              </a:lnSpc>
              <a:spcBef>
                <a:spcPts val="960"/>
              </a:spcBef>
            </a:pPr>
            <a:r>
              <a:rPr dirty="0" sz="2400" spc="120">
                <a:latin typeface="微软雅黑"/>
                <a:cs typeface="微软雅黑"/>
              </a:rPr>
              <a:t>这种周期性的</a:t>
            </a:r>
            <a:r>
              <a:rPr dirty="0" sz="2400" spc="125">
                <a:latin typeface="微软雅黑"/>
                <a:cs typeface="微软雅黑"/>
              </a:rPr>
              <a:t>外力叫做</a:t>
            </a:r>
            <a:r>
              <a:rPr dirty="0" sz="2400" spc="125" b="1">
                <a:solidFill>
                  <a:srgbClr val="001F5F"/>
                </a:solidFill>
                <a:latin typeface="微软雅黑"/>
                <a:cs typeface="微软雅黑"/>
              </a:rPr>
              <a:t>驱动力</a:t>
            </a:r>
            <a:r>
              <a:rPr dirty="0" sz="2400" spc="125">
                <a:latin typeface="微软雅黑"/>
                <a:cs typeface="微软雅黑"/>
              </a:rPr>
              <a:t>。系统在</a:t>
            </a:r>
            <a:r>
              <a:rPr dirty="0" sz="2400">
                <a:latin typeface="微软雅黑"/>
                <a:cs typeface="微软雅黑"/>
              </a:rPr>
              <a:t>驱 动力作用下的振动，叫做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受迫振动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939817"/>
            <a:ext cx="4682490" cy="1099185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</a:t>
            </a:r>
            <a:r>
              <a:rPr dirty="0" sz="2800" spc="-5">
                <a:latin typeface="微软雅黑"/>
                <a:cs typeface="微软雅黑"/>
              </a:rPr>
              <a:t>动</a:t>
            </a:r>
            <a:endParaRPr sz="2800">
              <a:latin typeface="微软雅黑"/>
              <a:cs typeface="微软雅黑"/>
            </a:endParaRPr>
          </a:p>
          <a:p>
            <a:pPr marL="50800">
              <a:lnSpc>
                <a:spcPct val="100000"/>
              </a:lnSpc>
              <a:spcBef>
                <a:spcPts val="1025"/>
              </a:spcBef>
            </a:pPr>
            <a:r>
              <a:rPr dirty="0" sz="2400" b="1">
                <a:latin typeface="微软雅黑"/>
                <a:cs typeface="微软雅黑"/>
              </a:rPr>
              <a:t>实验</a:t>
            </a:r>
            <a:r>
              <a:rPr dirty="0" sz="2400" spc="-5" b="1">
                <a:latin typeface="微软雅黑"/>
                <a:cs typeface="微软雅黑"/>
              </a:rPr>
              <a:t>2</a:t>
            </a:r>
            <a:r>
              <a:rPr dirty="0" sz="2400" spc="-5">
                <a:latin typeface="微软雅黑"/>
                <a:cs typeface="微软雅黑"/>
              </a:rPr>
              <a:t>.</a:t>
            </a:r>
            <a:r>
              <a:rPr dirty="0" sz="2400" spc="-85">
                <a:latin typeface="微软雅黑"/>
                <a:cs typeface="微软雅黑"/>
              </a:rPr>
              <a:t>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研究受迫振动的频率与振幅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2" y="2173223"/>
            <a:ext cx="5547360" cy="3118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6672" y="4889500"/>
            <a:ext cx="1127760" cy="0"/>
          </a:xfrm>
          <a:custGeom>
            <a:avLst/>
            <a:gdLst/>
            <a:ahLst/>
            <a:cxnLst/>
            <a:rect l="l" t="t" r="r" b="b"/>
            <a:pathLst>
              <a:path w="1127759" h="0">
                <a:moveTo>
                  <a:pt x="0" y="0"/>
                </a:moveTo>
                <a:lnTo>
                  <a:pt x="112740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8097" y="2434431"/>
            <a:ext cx="2140585" cy="0"/>
          </a:xfrm>
          <a:custGeom>
            <a:avLst/>
            <a:gdLst/>
            <a:ahLst/>
            <a:cxnLst/>
            <a:rect l="l" t="t" r="r" b="b"/>
            <a:pathLst>
              <a:path w="2140584" h="0">
                <a:moveTo>
                  <a:pt x="0" y="0"/>
                </a:moveTo>
                <a:lnTo>
                  <a:pt x="2140305" y="0"/>
                </a:lnTo>
              </a:path>
            </a:pathLst>
          </a:custGeom>
          <a:ln w="555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52296" y="2211730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偏心</a:t>
            </a:r>
            <a:r>
              <a:rPr dirty="0" sz="2800" spc="-5" b="1">
                <a:solidFill>
                  <a:srgbClr val="001F5F"/>
                </a:solidFill>
                <a:latin typeface="微软雅黑"/>
                <a:cs typeface="微软雅黑"/>
              </a:rPr>
              <a:t>轮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252" y="4635944"/>
            <a:ext cx="10071100" cy="192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4403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1F5F"/>
                </a:solidFill>
                <a:latin typeface="微软雅黑"/>
                <a:cs typeface="微软雅黑"/>
              </a:rPr>
              <a:t>调速旋</a:t>
            </a:r>
            <a:r>
              <a:rPr dirty="0" sz="2800" spc="-5" b="1">
                <a:solidFill>
                  <a:srgbClr val="001F5F"/>
                </a:solidFill>
                <a:latin typeface="微软雅黑"/>
                <a:cs typeface="微软雅黑"/>
              </a:rPr>
              <a:t>钮</a:t>
            </a:r>
            <a:endParaRPr sz="2800">
              <a:latin typeface="微软雅黑"/>
              <a:cs typeface="微软雅黑"/>
            </a:endParaRPr>
          </a:p>
          <a:p>
            <a:pPr marL="914400" marR="5080" indent="-901700">
              <a:lnSpc>
                <a:spcPct val="145800"/>
              </a:lnSpc>
              <a:spcBef>
                <a:spcPts val="3209"/>
              </a:spcBef>
            </a:pPr>
            <a:r>
              <a:rPr dirty="0" sz="2400" b="1">
                <a:latin typeface="微软雅黑"/>
                <a:cs typeface="微软雅黑"/>
              </a:rPr>
              <a:t>结论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sz="2400" b="1">
                <a:latin typeface="微软雅黑"/>
                <a:cs typeface="微软雅黑"/>
              </a:rPr>
              <a:t>受迫振动的频率等于驱动力的频率</a:t>
            </a:r>
            <a:r>
              <a:rPr dirty="0" sz="2400">
                <a:latin typeface="微软雅黑"/>
                <a:cs typeface="微软雅黑"/>
              </a:rPr>
              <a:t>，与振动系统的固有频率无关；  </a:t>
            </a:r>
            <a:r>
              <a:rPr dirty="0" sz="2400" b="1">
                <a:latin typeface="微软雅黑"/>
                <a:cs typeface="微软雅黑"/>
              </a:rPr>
              <a:t>当驱动力的频率等于振动系统的固有频率时，振幅最大，发生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共振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4047" y="2668523"/>
            <a:ext cx="3619500" cy="395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1091564"/>
            <a:ext cx="965581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受迫振动与共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185420">
              <a:lnSpc>
                <a:spcPct val="100000"/>
              </a:lnSpc>
              <a:spcBef>
                <a:spcPts val="175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共振</a:t>
            </a:r>
            <a:endParaRPr sz="2400">
              <a:latin typeface="微软雅黑"/>
              <a:cs typeface="微软雅黑"/>
            </a:endParaRPr>
          </a:p>
          <a:p>
            <a:pPr marL="498475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latin typeface="微软雅黑"/>
                <a:cs typeface="微软雅黑"/>
              </a:rPr>
              <a:t>当</a:t>
            </a:r>
            <a:r>
              <a:rPr dirty="0" sz="2400" b="1">
                <a:latin typeface="微软雅黑"/>
                <a:cs typeface="微软雅黑"/>
              </a:rPr>
              <a:t>驱动力的频率等于固有频率</a:t>
            </a:r>
            <a:r>
              <a:rPr dirty="0" sz="2400">
                <a:latin typeface="微软雅黑"/>
                <a:cs typeface="微软雅黑"/>
              </a:rPr>
              <a:t>时，受迫振动的</a:t>
            </a:r>
            <a:r>
              <a:rPr dirty="0" sz="2400" b="1">
                <a:latin typeface="微软雅黑"/>
                <a:cs typeface="微软雅黑"/>
              </a:rPr>
              <a:t>振幅最大</a:t>
            </a:r>
            <a:r>
              <a:rPr dirty="0" sz="2400">
                <a:latin typeface="微软雅黑"/>
                <a:cs typeface="微软雅黑"/>
              </a:rPr>
              <a:t>，发生共振。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dirty="0" sz="2400" b="1">
                <a:latin typeface="微软雅黑"/>
                <a:cs typeface="微软雅黑"/>
              </a:rPr>
              <a:t>实验</a:t>
            </a:r>
            <a:r>
              <a:rPr dirty="0" sz="2400" spc="-5" b="1">
                <a:latin typeface="微软雅黑"/>
                <a:cs typeface="微软雅黑"/>
              </a:rPr>
              <a:t>3</a:t>
            </a:r>
            <a:r>
              <a:rPr dirty="0" sz="2400" spc="-5">
                <a:latin typeface="微软雅黑"/>
                <a:cs typeface="微软雅黑"/>
              </a:rPr>
              <a:t>.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观察摆的共振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9168765" cy="270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受迫振动与共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185420">
              <a:lnSpc>
                <a:spcPct val="100000"/>
              </a:lnSpc>
              <a:spcBef>
                <a:spcPts val="175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共振</a:t>
            </a:r>
            <a:endParaRPr sz="2400">
              <a:latin typeface="微软雅黑"/>
              <a:cs typeface="微软雅黑"/>
            </a:endParaRPr>
          </a:p>
          <a:p>
            <a:pPr marL="137795" marR="5080">
              <a:lnSpc>
                <a:spcPts val="4200"/>
              </a:lnSpc>
              <a:spcBef>
                <a:spcPts val="135"/>
              </a:spcBef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 spc="-5">
                <a:latin typeface="微软雅黑"/>
                <a:cs typeface="微软雅黑"/>
              </a:rPr>
              <a:t>1</a:t>
            </a:r>
            <a:r>
              <a:rPr dirty="0" sz="2400">
                <a:latin typeface="微软雅黑"/>
                <a:cs typeface="微软雅黑"/>
              </a:rPr>
              <a:t>）共振的应用：使驱动力的频率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接近或等于</a:t>
            </a:r>
            <a:r>
              <a:rPr dirty="0" sz="2400">
                <a:latin typeface="微软雅黑"/>
                <a:cs typeface="微软雅黑"/>
              </a:rPr>
              <a:t>振动系统的固有频率 如：乐器的共鸣箱、共振筛、转速仪。</a:t>
            </a:r>
            <a:endParaRPr sz="2400">
              <a:latin typeface="微软雅黑"/>
              <a:cs typeface="微软雅黑"/>
            </a:endParaRPr>
          </a:p>
          <a:p>
            <a:pPr marL="212725">
              <a:lnSpc>
                <a:spcPct val="100000"/>
              </a:lnSpc>
              <a:spcBef>
                <a:spcPts val="1670"/>
              </a:spcBef>
            </a:pPr>
            <a:r>
              <a:rPr dirty="0" sz="2400" b="1">
                <a:latin typeface="微软雅黑"/>
                <a:cs typeface="微软雅黑"/>
              </a:rPr>
              <a:t>实验</a:t>
            </a:r>
            <a:r>
              <a:rPr dirty="0" sz="2400" spc="-5" b="1">
                <a:latin typeface="微软雅黑"/>
                <a:cs typeface="微软雅黑"/>
              </a:rPr>
              <a:t>4</a:t>
            </a:r>
            <a:r>
              <a:rPr dirty="0" sz="2400" spc="-5">
                <a:latin typeface="微软雅黑"/>
                <a:cs typeface="微软雅黑"/>
              </a:rPr>
              <a:t>. 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音叉的共鸣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19" y="3852671"/>
            <a:ext cx="5440680" cy="271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02780" y="3759708"/>
            <a:ext cx="4753356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44868" y="2560320"/>
            <a:ext cx="4841748" cy="413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3077" y="1091564"/>
            <a:ext cx="8254365" cy="2621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受迫振动与共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185420">
              <a:lnSpc>
                <a:spcPct val="100000"/>
              </a:lnSpc>
              <a:spcBef>
                <a:spcPts val="1750"/>
              </a:spcBef>
            </a:pPr>
            <a:r>
              <a:rPr dirty="0" sz="2400" spc="-5">
                <a:latin typeface="微软雅黑"/>
                <a:cs typeface="微软雅黑"/>
              </a:rPr>
              <a:t>2.</a:t>
            </a:r>
            <a:r>
              <a:rPr dirty="0" sz="2400">
                <a:latin typeface="微软雅黑"/>
                <a:cs typeface="微软雅黑"/>
              </a:rPr>
              <a:t>共振</a:t>
            </a:r>
            <a:endParaRPr sz="2400">
              <a:latin typeface="微软雅黑"/>
              <a:cs typeface="微软雅黑"/>
            </a:endParaRPr>
          </a:p>
          <a:p>
            <a:pPr marL="137795" marR="5080">
              <a:lnSpc>
                <a:spcPts val="4200"/>
              </a:lnSpc>
              <a:spcBef>
                <a:spcPts val="135"/>
              </a:spcBef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）共振的防止：使驱动力的频率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远离</a:t>
            </a:r>
            <a:r>
              <a:rPr dirty="0" sz="2400">
                <a:latin typeface="微软雅黑"/>
                <a:cs typeface="微软雅黑"/>
              </a:rPr>
              <a:t>振动系统的固有频率 如：军队过桥便步走,</a:t>
            </a:r>
            <a:endParaRPr sz="2400">
              <a:latin typeface="微软雅黑"/>
              <a:cs typeface="微软雅黑"/>
            </a:endParaRPr>
          </a:p>
          <a:p>
            <a:pPr marL="768985">
              <a:lnSpc>
                <a:spcPct val="100000"/>
              </a:lnSpc>
              <a:spcBef>
                <a:spcPts val="560"/>
              </a:spcBef>
              <a:tabLst>
                <a:tab pos="3548379" algn="l"/>
                <a:tab pos="4086860" algn="l"/>
                <a:tab pos="4469765" algn="l"/>
              </a:tabLst>
            </a:pPr>
            <a:r>
              <a:rPr dirty="0" sz="2400">
                <a:latin typeface="微软雅黑"/>
                <a:cs typeface="微软雅黑"/>
              </a:rPr>
              <a:t>火车过桥慢行，使</a:t>
            </a:r>
            <a:r>
              <a:rPr dirty="0" sz="2400" spc="-50">
                <a:latin typeface="微软雅黑"/>
                <a:cs typeface="微软雅黑"/>
              </a:rPr>
              <a:t> </a:t>
            </a:r>
            <a:r>
              <a:rPr dirty="0" baseline="6944" sz="4200" i="1">
                <a:latin typeface="Times New Roman"/>
                <a:cs typeface="Times New Roman"/>
              </a:rPr>
              <a:t>f	</a:t>
            </a:r>
            <a:r>
              <a:rPr dirty="0" baseline="6944" sz="4200" spc="-7">
                <a:latin typeface="Symbol"/>
                <a:cs typeface="Symbol"/>
              </a:rPr>
              <a:t></a:t>
            </a:r>
            <a:r>
              <a:rPr dirty="0" baseline="6944" sz="4200" spc="-7">
                <a:latin typeface="Times New Roman"/>
                <a:cs typeface="Times New Roman"/>
              </a:rPr>
              <a:t>	</a:t>
            </a:r>
            <a:r>
              <a:rPr dirty="0" baseline="6944" sz="4200" spc="112" i="1">
                <a:latin typeface="Times New Roman"/>
                <a:cs typeface="Times New Roman"/>
              </a:rPr>
              <a:t>f</a:t>
            </a:r>
            <a:r>
              <a:rPr dirty="0" baseline="-13888" sz="2400" spc="112">
                <a:latin typeface="Times New Roman"/>
                <a:cs typeface="Times New Roman"/>
              </a:rPr>
              <a:t>0	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652" y="5039677"/>
            <a:ext cx="6017895" cy="121666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just" marL="12700" marR="5080" indent="615315">
              <a:lnSpc>
                <a:spcPct val="106400"/>
              </a:lnSpc>
              <a:spcBef>
                <a:spcPts val="285"/>
              </a:spcBef>
            </a:pPr>
            <a:r>
              <a:rPr dirty="0" sz="2400" spc="35">
                <a:latin typeface="微软雅黑"/>
                <a:cs typeface="微软雅黑"/>
              </a:rPr>
              <a:t>1831</a:t>
            </a:r>
            <a:r>
              <a:rPr dirty="0" sz="2400" spc="40">
                <a:latin typeface="微软雅黑"/>
                <a:cs typeface="微软雅黑"/>
              </a:rPr>
              <a:t>年，一队骑兵通过曼彻斯特附近</a:t>
            </a:r>
            <a:r>
              <a:rPr dirty="0" sz="2400">
                <a:latin typeface="微软雅黑"/>
                <a:cs typeface="微软雅黑"/>
              </a:rPr>
              <a:t>的 </a:t>
            </a:r>
            <a:r>
              <a:rPr dirty="0" sz="2400" spc="85">
                <a:latin typeface="微软雅黑"/>
                <a:cs typeface="微软雅黑"/>
              </a:rPr>
              <a:t>一座便桥时，由</a:t>
            </a:r>
            <a:r>
              <a:rPr dirty="0" sz="2400" spc="90">
                <a:latin typeface="微软雅黑"/>
                <a:cs typeface="微软雅黑"/>
              </a:rPr>
              <a:t>于马蹄节奏整齐，桥梁发</a:t>
            </a:r>
            <a:r>
              <a:rPr dirty="0" sz="2400">
                <a:latin typeface="微软雅黑"/>
                <a:cs typeface="微软雅黑"/>
              </a:rPr>
              <a:t>生 共振而断裂。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065" y="1091564"/>
            <a:ext cx="11340465" cy="4189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受迫振动与共</a:t>
            </a:r>
            <a:r>
              <a:rPr dirty="0" sz="2800" spc="-5">
                <a:latin typeface="微软雅黑"/>
                <a:cs typeface="微软雅黑"/>
              </a:rPr>
              <a:t>振</a:t>
            </a:r>
            <a:endParaRPr sz="2800">
              <a:latin typeface="微软雅黑"/>
              <a:cs typeface="微软雅黑"/>
            </a:endParaRPr>
          </a:p>
          <a:p>
            <a:pPr marL="801370" indent="-788670">
              <a:lnSpc>
                <a:spcPct val="100000"/>
              </a:lnSpc>
              <a:spcBef>
                <a:spcPts val="1950"/>
              </a:spcBef>
              <a:buSzPct val="95833"/>
              <a:buAutoNum type="arabicPlain" startAt="2"/>
              <a:tabLst>
                <a:tab pos="801370" algn="l"/>
              </a:tabLst>
            </a:pPr>
            <a:r>
              <a:rPr dirty="0" sz="2400">
                <a:latin typeface="微软雅黑"/>
                <a:cs typeface="微软雅黑"/>
              </a:rPr>
              <a:t>共振的防止</a:t>
            </a:r>
            <a:endParaRPr sz="2400">
              <a:latin typeface="微软雅黑"/>
              <a:cs typeface="微软雅黑"/>
            </a:endParaRPr>
          </a:p>
          <a:p>
            <a:pPr lvl="1" marL="12700" indent="480059">
              <a:lnSpc>
                <a:spcPct val="100000"/>
              </a:lnSpc>
              <a:spcBef>
                <a:spcPts val="1320"/>
              </a:spcBef>
              <a:buChar char="*"/>
              <a:tabLst>
                <a:tab pos="721360" algn="l"/>
              </a:tabLst>
            </a:pPr>
            <a:r>
              <a:rPr dirty="0" sz="2400">
                <a:latin typeface="微软雅黑"/>
                <a:cs typeface="微软雅黑"/>
              </a:rPr>
              <a:t>厂房的固有频率应该远离机器振动的频率；</a:t>
            </a:r>
            <a:endParaRPr sz="2400">
              <a:latin typeface="微软雅黑"/>
              <a:cs typeface="微软雅黑"/>
            </a:endParaRPr>
          </a:p>
          <a:p>
            <a:pPr lvl="1" marL="12700" marR="5080" indent="450850">
              <a:lnSpc>
                <a:spcPct val="125000"/>
              </a:lnSpc>
              <a:spcBef>
                <a:spcPts val="600"/>
              </a:spcBef>
              <a:buChar char="*"/>
              <a:tabLst>
                <a:tab pos="707390" algn="l"/>
              </a:tabLst>
            </a:pPr>
            <a:r>
              <a:rPr dirty="0" sz="2400" spc="60">
                <a:latin typeface="微软雅黑"/>
                <a:cs typeface="微软雅黑"/>
              </a:rPr>
              <a:t>为防止机器振动对人体的伤害（内脏、躯干的固有频率</a:t>
            </a:r>
            <a:r>
              <a:rPr dirty="0" sz="2400" spc="65">
                <a:latin typeface="微软雅黑"/>
                <a:cs typeface="微软雅黑"/>
              </a:rPr>
              <a:t>约几赫兹），规定各</a:t>
            </a:r>
            <a:r>
              <a:rPr dirty="0" sz="2400">
                <a:latin typeface="微软雅黑"/>
                <a:cs typeface="微软雅黑"/>
              </a:rPr>
              <a:t>种 手工操作机械的振动频率必须大于</a:t>
            </a: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>
                <a:latin typeface="微软雅黑"/>
                <a:cs typeface="微软雅黑"/>
              </a:rPr>
              <a:t>赫兹；</a:t>
            </a:r>
            <a:endParaRPr sz="2400">
              <a:latin typeface="微软雅黑"/>
              <a:cs typeface="微软雅黑"/>
            </a:endParaRPr>
          </a:p>
          <a:p>
            <a:pPr lvl="1" marL="12700" marR="5459730" indent="450850">
              <a:lnSpc>
                <a:spcPct val="145800"/>
              </a:lnSpc>
              <a:buChar char="*"/>
              <a:tabLst>
                <a:tab pos="692150" algn="l"/>
              </a:tabLst>
            </a:pPr>
            <a:r>
              <a:rPr dirty="0" sz="2400">
                <a:latin typeface="微软雅黑"/>
                <a:cs typeface="微软雅黑"/>
              </a:rPr>
              <a:t>在高山行军和休息时，不要大声说话， 以避免因空气振动而触发雪崩；</a:t>
            </a:r>
            <a:endParaRPr sz="2400">
              <a:latin typeface="微软雅黑"/>
              <a:cs typeface="微软雅黑"/>
            </a:endParaRPr>
          </a:p>
          <a:p>
            <a:pPr marL="46355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微软雅黑"/>
                <a:cs typeface="微软雅黑"/>
              </a:rPr>
              <a:t>……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6123" y="3275076"/>
            <a:ext cx="5100828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2025-04-19T14:09:52Z</dcterms:created>
  <dcterms:modified xsi:type="dcterms:W3CDTF">2025-04-19T14:09:52Z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