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Default Extension="jpg" ContentType="image/jp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Default Extension="png" ContentType="image/png"/>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5143500"/>
  <p:notesSz cx="9144000" cy="51435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6426"/>
            <a:ext cx="8986520" cy="634365"/>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1F1F1"/>
                </a:solidFill>
                <a:latin typeface="华文楷体"/>
                <a:cs typeface="华文楷体"/>
              </a:defRPr>
            </a:lvl1pPr>
          </a:lstStyle>
          <a:p/>
        </p:txBody>
      </p:sp>
      <p:sp>
        <p:nvSpPr>
          <p:cNvPr id="3" name="Holder 3"/>
          <p:cNvSpPr>
            <a:spLocks noGrp="1"/>
          </p:cNvSpPr>
          <p:nvPr>
            <p:ph type="body" idx="1"/>
          </p:nvPr>
        </p:nvSpPr>
        <p:spPr/>
        <p:txBody>
          <a:bodyPr lIns="0" tIns="0" rIns="0" bIns="0"/>
          <a:lstStyle>
            <a:lvl1pPr>
              <a:defRPr sz="1800" b="0" i="0">
                <a:solidFill>
                  <a:schemeClr val="tx1"/>
                </a:solidFill>
                <a:latin typeface="宋体"/>
                <a:cs typeface="宋体"/>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1F1F1"/>
                </a:solidFill>
                <a:latin typeface="华文楷体"/>
                <a:cs typeface="华文楷体"/>
              </a:defRPr>
            </a:lvl1pPr>
          </a:lstStyle>
          <a:p/>
        </p:txBody>
      </p:sp>
      <p:sp>
        <p:nvSpPr>
          <p:cNvPr id="3" name="Holder 3"/>
          <p:cNvSpPr>
            <a:spLocks noGrp="1"/>
          </p:cNvSpPr>
          <p:nvPr>
            <p:ph idx="2" sz="half"/>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rgbClr val="F1F1F1"/>
                </a:solidFill>
                <a:latin typeface="华文楷体"/>
                <a:cs typeface="华文楷体"/>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prstGeom prst="rect">
            <a:avLst/>
          </a:prstGeom>
          <a:blipFill>
            <a:blip r:embed="rId7" cstate="print"/>
            <a:stretch>
              <a:fillRect/>
            </a:stretch>
          </a:blipFill>
        </p:spPr>
        <p:txBody>
          <a:bodyPr wrap="square" lIns="0" tIns="0" rIns="0" bIns="0" rtlCol="0"/>
          <a:lstStyle/>
          <a:p/>
        </p:txBody>
      </p:sp>
      <p:sp>
        <p:nvSpPr>
          <p:cNvPr id="2" name="Holder 2"/>
          <p:cNvSpPr>
            <a:spLocks noGrp="1"/>
          </p:cNvSpPr>
          <p:nvPr>
            <p:ph type="title"/>
          </p:nvPr>
        </p:nvSpPr>
        <p:spPr>
          <a:xfrm>
            <a:off x="78739" y="-6426"/>
            <a:ext cx="2058670" cy="634365"/>
          </a:xfrm>
          <a:prstGeom prst="rect">
            <a:avLst/>
          </a:prstGeom>
        </p:spPr>
        <p:txBody>
          <a:bodyPr wrap="square" lIns="0" tIns="0" rIns="0" bIns="0">
            <a:spAutoFit/>
          </a:bodyPr>
          <a:lstStyle>
            <a:lvl1pPr>
              <a:defRPr sz="4000" b="1" i="0">
                <a:solidFill>
                  <a:srgbClr val="F1F1F1"/>
                </a:solidFill>
                <a:latin typeface="华文楷体"/>
                <a:cs typeface="华文楷体"/>
              </a:defRPr>
            </a:lvl1pPr>
          </a:lstStyle>
          <a:p/>
        </p:txBody>
      </p:sp>
      <p:sp>
        <p:nvSpPr>
          <p:cNvPr id="3" name="Holder 3"/>
          <p:cNvSpPr>
            <a:spLocks noGrp="1"/>
          </p:cNvSpPr>
          <p:nvPr>
            <p:ph type="body" idx="1"/>
          </p:nvPr>
        </p:nvSpPr>
        <p:spPr>
          <a:xfrm>
            <a:off x="543280" y="2437765"/>
            <a:ext cx="5219065" cy="1244600"/>
          </a:xfrm>
          <a:prstGeom prst="rect">
            <a:avLst/>
          </a:prstGeom>
        </p:spPr>
        <p:txBody>
          <a:bodyPr wrap="square" lIns="0" tIns="0" rIns="0" bIns="0">
            <a:spAutoFit/>
          </a:bodyPr>
          <a:lstStyle>
            <a:lvl1pPr>
              <a:defRPr sz="1800" b="0" i="0">
                <a:solidFill>
                  <a:schemeClr val="tx1"/>
                </a:solidFill>
                <a:latin typeface="宋体"/>
                <a:cs typeface="宋体"/>
              </a:defRPr>
            </a:lvl1pPr>
          </a:lstStyle>
          <a:p/>
        </p:txBody>
      </p:sp>
      <p:sp>
        <p:nvSpPr>
          <p:cNvPr id="4" name="Holder 4"/>
          <p:cNvSpPr>
            <a:spLocks noGrp="1"/>
          </p:cNvSpPr>
          <p:nvPr>
            <p:ph type="ftr" idx="5" sz="quarter"/>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jpg"/><Relationship Id="rId3" Type="http://schemas.openxmlformats.org/officeDocument/2006/relationships/image" Target="../media/image8.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2" cstate="print"/>
            <a:stretch>
              <a:fillRect/>
            </a:stretch>
          </a:blipFill>
        </p:spPr>
        <p:txBody>
          <a:bodyPr wrap="square" lIns="0" tIns="0" rIns="0" bIns="0" rtlCol="0"/>
          <a:lstStyle/>
          <a:p/>
        </p:txBody>
      </p:sp>
      <p:sp>
        <p:nvSpPr>
          <p:cNvPr id="3" name="object 3"/>
          <p:cNvSpPr txBox="1">
            <a:spLocks noGrp="1"/>
          </p:cNvSpPr>
          <p:nvPr>
            <p:ph type="title"/>
          </p:nvPr>
        </p:nvSpPr>
        <p:spPr>
          <a:xfrm>
            <a:off x="3730625" y="1107312"/>
            <a:ext cx="2546350" cy="1854200"/>
          </a:xfrm>
          <a:prstGeom prst="rect"/>
        </p:spPr>
        <p:txBody>
          <a:bodyPr wrap="square" lIns="0" tIns="12700" rIns="0" bIns="0" rtlCol="0" vert="horz">
            <a:spAutoFit/>
          </a:bodyPr>
          <a:lstStyle/>
          <a:p>
            <a:pPr marL="29845" marR="5080" indent="-17780">
              <a:lnSpc>
                <a:spcPct val="150000"/>
              </a:lnSpc>
              <a:spcBef>
                <a:spcPts val="100"/>
              </a:spcBef>
            </a:pPr>
            <a:r>
              <a:rPr dirty="0" spc="-5">
                <a:solidFill>
                  <a:srgbClr val="000000"/>
                </a:solidFill>
                <a:latin typeface="微软雅黑"/>
                <a:cs typeface="微软雅黑"/>
              </a:rPr>
              <a:t>选 修 3 –</a:t>
            </a:r>
            <a:r>
              <a:rPr dirty="0" spc="-85">
                <a:solidFill>
                  <a:srgbClr val="000000"/>
                </a:solidFill>
                <a:latin typeface="微软雅黑"/>
                <a:cs typeface="微软雅黑"/>
              </a:rPr>
              <a:t> </a:t>
            </a:r>
            <a:r>
              <a:rPr dirty="0" spc="-5">
                <a:solidFill>
                  <a:srgbClr val="000000"/>
                </a:solidFill>
                <a:latin typeface="微软雅黑"/>
                <a:cs typeface="微软雅黑"/>
              </a:rPr>
              <a:t>4  简 谐 运</a:t>
            </a:r>
            <a:r>
              <a:rPr dirty="0" spc="-90">
                <a:solidFill>
                  <a:srgbClr val="000000"/>
                </a:solidFill>
                <a:latin typeface="微软雅黑"/>
                <a:cs typeface="微软雅黑"/>
              </a:rPr>
              <a:t> </a:t>
            </a:r>
            <a:r>
              <a:rPr dirty="0" spc="-5">
                <a:solidFill>
                  <a:srgbClr val="000000"/>
                </a:solidFill>
                <a:latin typeface="微软雅黑"/>
                <a:cs typeface="微软雅黑"/>
              </a:rPr>
              <a:t>动</a:t>
            </a:r>
          </a:p>
        </p:txBody>
      </p:sp>
      <p:graphicFrame>
        <p:nvGraphicFramePr>
          <p:cNvPr id="4" name="object 4"/>
          <p:cNvGraphicFramePr>
            <a:graphicFrameLocks noGrp="1"/>
          </p:cNvGraphicFramePr>
          <p:nvPr/>
        </p:nvGraphicFramePr>
        <p:xfrm>
          <a:off x="1261795" y="3689184"/>
          <a:ext cx="7327900" cy="852805"/>
        </p:xfrm>
        <a:graphic>
          <a:graphicData uri="http://schemas.openxmlformats.org/drawingml/2006/table">
            <a:tbl>
              <a:tblPr firstRow="1" bandRow="1">
                <a:tableStyleId>{2D5ABB26-0587-4C30-8999-92F81FD0307C}</a:tableStyleId>
              </a:tblPr>
              <a:tblGrid>
                <a:gridCol w="3508375"/>
                <a:gridCol w="577214"/>
                <a:gridCol w="3242310"/>
              </a:tblGrid>
              <a:tr h="426237">
                <a:tc>
                  <a:txBody>
                    <a:bodyPr/>
                    <a:lstStyle/>
                    <a:p>
                      <a:pPr marL="31750">
                        <a:lnSpc>
                          <a:spcPts val="2845"/>
                        </a:lnSpc>
                      </a:pPr>
                      <a:r>
                        <a:rPr dirty="0" sz="2400" b="1">
                          <a:latin typeface="华文楷体"/>
                          <a:cs typeface="华文楷体"/>
                        </a:rPr>
                        <a:t>主讲人：赵贺</a:t>
                      </a:r>
                      <a:r>
                        <a:rPr dirty="0" sz="2400" spc="-5" b="1">
                          <a:latin typeface="华文楷体"/>
                          <a:cs typeface="华文楷体"/>
                        </a:rPr>
                        <a:t>林</a:t>
                      </a:r>
                      <a:endParaRPr sz="2400">
                        <a:latin typeface="华文楷体"/>
                        <a:cs typeface="华文楷体"/>
                      </a:endParaRPr>
                    </a:p>
                  </a:txBody>
                  <a:tcPr marL="0" marR="0" marB="0" marT="0"/>
                </a:tc>
                <a:tc>
                  <a:txBody>
                    <a:bodyPr/>
                    <a:lstStyle/>
                    <a:p>
                      <a:pPr marL="120650">
                        <a:lnSpc>
                          <a:spcPts val="2845"/>
                        </a:lnSpc>
                      </a:pPr>
                      <a:r>
                        <a:rPr dirty="0" sz="2400" b="1">
                          <a:latin typeface="华文楷体"/>
                          <a:cs typeface="华文楷体"/>
                        </a:rPr>
                        <a:t>学</a:t>
                      </a:r>
                      <a:endParaRPr sz="2400">
                        <a:latin typeface="华文楷体"/>
                        <a:cs typeface="华文楷体"/>
                      </a:endParaRPr>
                    </a:p>
                  </a:txBody>
                  <a:tcPr marL="0" marR="0" marB="0" marT="0"/>
                </a:tc>
                <a:tc>
                  <a:txBody>
                    <a:bodyPr/>
                    <a:lstStyle/>
                    <a:p>
                      <a:pPr marL="156210">
                        <a:lnSpc>
                          <a:spcPts val="2845"/>
                        </a:lnSpc>
                      </a:pPr>
                      <a:r>
                        <a:rPr dirty="0" sz="2400" b="1">
                          <a:latin typeface="华文楷体"/>
                          <a:cs typeface="华文楷体"/>
                        </a:rPr>
                        <a:t>校：北京市第八十中</a:t>
                      </a:r>
                      <a:r>
                        <a:rPr dirty="0" sz="2400" spc="-5" b="1">
                          <a:latin typeface="华文楷体"/>
                          <a:cs typeface="华文楷体"/>
                        </a:rPr>
                        <a:t>学</a:t>
                      </a:r>
                      <a:endParaRPr sz="2400">
                        <a:latin typeface="华文楷体"/>
                        <a:cs typeface="华文楷体"/>
                      </a:endParaRPr>
                    </a:p>
                  </a:txBody>
                  <a:tcPr marL="0" marR="0" marB="0" marT="0"/>
                </a:tc>
              </a:tr>
              <a:tr h="426237">
                <a:tc>
                  <a:txBody>
                    <a:bodyPr/>
                    <a:lstStyle/>
                    <a:p>
                      <a:pPr marL="31750">
                        <a:lnSpc>
                          <a:spcPct val="100000"/>
                        </a:lnSpc>
                        <a:spcBef>
                          <a:spcPts val="200"/>
                        </a:spcBef>
                        <a:tabLst>
                          <a:tab pos="643890" algn="l"/>
                        </a:tabLst>
                      </a:pPr>
                      <a:r>
                        <a:rPr dirty="0" sz="2400" spc="-5" b="1">
                          <a:latin typeface="华文楷体"/>
                          <a:cs typeface="华文楷体"/>
                        </a:rPr>
                        <a:t>学	</a:t>
                      </a:r>
                      <a:r>
                        <a:rPr dirty="0" sz="2400" b="1">
                          <a:latin typeface="华文楷体"/>
                          <a:cs typeface="华文楷体"/>
                        </a:rPr>
                        <a:t>科：物理（人教版</a:t>
                      </a:r>
                      <a:r>
                        <a:rPr dirty="0" sz="2400" spc="-5" b="1">
                          <a:latin typeface="华文楷体"/>
                          <a:cs typeface="华文楷体"/>
                        </a:rPr>
                        <a:t>）</a:t>
                      </a:r>
                      <a:endParaRPr sz="2400">
                        <a:latin typeface="华文楷体"/>
                        <a:cs typeface="华文楷体"/>
                      </a:endParaRPr>
                    </a:p>
                  </a:txBody>
                  <a:tcPr marL="0" marR="0" marB="0" marT="25400"/>
                </a:tc>
                <a:tc>
                  <a:txBody>
                    <a:bodyPr/>
                    <a:lstStyle/>
                    <a:p>
                      <a:pPr marL="114935">
                        <a:lnSpc>
                          <a:spcPct val="100000"/>
                        </a:lnSpc>
                        <a:spcBef>
                          <a:spcPts val="200"/>
                        </a:spcBef>
                      </a:pPr>
                      <a:r>
                        <a:rPr dirty="0" sz="2400" b="1">
                          <a:latin typeface="华文楷体"/>
                          <a:cs typeface="华文楷体"/>
                        </a:rPr>
                        <a:t>年</a:t>
                      </a:r>
                      <a:endParaRPr sz="2400">
                        <a:latin typeface="华文楷体"/>
                        <a:cs typeface="华文楷体"/>
                      </a:endParaRPr>
                    </a:p>
                  </a:txBody>
                  <a:tcPr marL="0" marR="0" marB="0" marT="25400"/>
                </a:tc>
                <a:tc>
                  <a:txBody>
                    <a:bodyPr/>
                    <a:lstStyle/>
                    <a:p>
                      <a:pPr marL="150495">
                        <a:lnSpc>
                          <a:spcPct val="100000"/>
                        </a:lnSpc>
                        <a:spcBef>
                          <a:spcPts val="200"/>
                        </a:spcBef>
                      </a:pPr>
                      <a:r>
                        <a:rPr dirty="0" sz="2400" b="1">
                          <a:latin typeface="华文楷体"/>
                          <a:cs typeface="华文楷体"/>
                        </a:rPr>
                        <a:t>级：高二下学</a:t>
                      </a:r>
                      <a:r>
                        <a:rPr dirty="0" sz="2400" spc="-5" b="1">
                          <a:latin typeface="华文楷体"/>
                          <a:cs typeface="华文楷体"/>
                        </a:rPr>
                        <a:t>期</a:t>
                      </a:r>
                      <a:endParaRPr sz="2400">
                        <a:latin typeface="华文楷体"/>
                        <a:cs typeface="华文楷体"/>
                      </a:endParaRPr>
                    </a:p>
                  </a:txBody>
                  <a:tcPr marL="0" marR="0" marB="0" marT="2540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txBox="1"/>
          <p:nvPr/>
        </p:nvSpPr>
        <p:spPr>
          <a:xfrm>
            <a:off x="591553" y="719709"/>
            <a:ext cx="7912100" cy="3993515"/>
          </a:xfrm>
          <a:prstGeom prst="rect">
            <a:avLst/>
          </a:prstGeom>
        </p:spPr>
        <p:txBody>
          <a:bodyPr wrap="square" lIns="0" tIns="13335" rIns="0" bIns="0" rtlCol="0" vert="horz">
            <a:spAutoFit/>
          </a:bodyPr>
          <a:lstStyle/>
          <a:p>
            <a:pPr marL="327025">
              <a:lnSpc>
                <a:spcPct val="100000"/>
              </a:lnSpc>
              <a:spcBef>
                <a:spcPts val="105"/>
              </a:spcBef>
            </a:pPr>
            <a:r>
              <a:rPr dirty="0" sz="2000" b="1">
                <a:solidFill>
                  <a:srgbClr val="FF0000"/>
                </a:solidFill>
                <a:latin typeface="宋体"/>
                <a:cs typeface="宋体"/>
              </a:rPr>
              <a:t>怎样验证我们的猜想呢</a:t>
            </a:r>
            <a:r>
              <a:rPr dirty="0" sz="2000" spc="-5" b="1">
                <a:solidFill>
                  <a:srgbClr val="FF0000"/>
                </a:solidFill>
                <a:latin typeface="宋体"/>
                <a:cs typeface="宋体"/>
              </a:rPr>
              <a:t>？</a:t>
            </a:r>
            <a:endParaRPr sz="2000">
              <a:latin typeface="宋体"/>
              <a:cs typeface="宋体"/>
            </a:endParaRPr>
          </a:p>
          <a:p>
            <a:pPr>
              <a:lnSpc>
                <a:spcPct val="100000"/>
              </a:lnSpc>
              <a:spcBef>
                <a:spcPts val="45"/>
              </a:spcBef>
            </a:pPr>
            <a:endParaRPr sz="2700">
              <a:latin typeface="Times New Roman"/>
              <a:cs typeface="Times New Roman"/>
            </a:endParaRPr>
          </a:p>
          <a:p>
            <a:pPr algn="just" marL="24130" marR="5080">
              <a:lnSpc>
                <a:spcPct val="125000"/>
              </a:lnSpc>
              <a:spcBef>
                <a:spcPts val="5"/>
              </a:spcBef>
            </a:pPr>
            <a:r>
              <a:rPr dirty="0" sz="2000">
                <a:latin typeface="宋体"/>
                <a:cs typeface="宋体"/>
              </a:rPr>
              <a:t>方法一：假定曲线是正弦曲线，测量它的振幅和周期，写出对应的正</a:t>
            </a:r>
            <a:r>
              <a:rPr dirty="0" sz="2000">
                <a:latin typeface="宋体"/>
                <a:cs typeface="宋体"/>
              </a:rPr>
              <a:t>弦 </a:t>
            </a:r>
            <a:r>
              <a:rPr dirty="0" sz="2000">
                <a:latin typeface="宋体"/>
                <a:cs typeface="宋体"/>
              </a:rPr>
              <a:t>函数的表达式。曲线中选小球的若干个位置，用刻度尺在图中测量它</a:t>
            </a:r>
            <a:r>
              <a:rPr dirty="0" sz="2000">
                <a:latin typeface="宋体"/>
                <a:cs typeface="宋体"/>
              </a:rPr>
              <a:t>们 </a:t>
            </a:r>
            <a:r>
              <a:rPr dirty="0" sz="2000">
                <a:latin typeface="宋体"/>
                <a:cs typeface="宋体"/>
              </a:rPr>
              <a:t>的纵坐标（位移），将每一个位移对应的振动时间代入表达式求出函</a:t>
            </a:r>
            <a:r>
              <a:rPr dirty="0" sz="2000">
                <a:latin typeface="宋体"/>
                <a:cs typeface="宋体"/>
              </a:rPr>
              <a:t>数 </a:t>
            </a:r>
            <a:r>
              <a:rPr dirty="0" sz="2000">
                <a:latin typeface="宋体"/>
                <a:cs typeface="宋体"/>
              </a:rPr>
              <a:t>值，比较这一函数值与测量值，看一看二者是否相等</a:t>
            </a:r>
            <a:r>
              <a:rPr dirty="0" sz="2000" spc="5">
                <a:latin typeface="宋体"/>
                <a:cs typeface="宋体"/>
              </a:rPr>
              <a:t>。</a:t>
            </a:r>
            <a:endParaRPr sz="2000">
              <a:latin typeface="宋体"/>
              <a:cs typeface="宋体"/>
            </a:endParaRPr>
          </a:p>
          <a:p>
            <a:pPr algn="just" marL="12700" marR="270510">
              <a:lnSpc>
                <a:spcPct val="125000"/>
              </a:lnSpc>
              <a:spcBef>
                <a:spcPts val="840"/>
              </a:spcBef>
            </a:pPr>
            <a:r>
              <a:rPr dirty="0" sz="2000">
                <a:latin typeface="宋体"/>
                <a:cs typeface="宋体"/>
              </a:rPr>
              <a:t>方法二：测量小球在各个位置的横坐标和纵坐标。把测量值输入计</a:t>
            </a:r>
            <a:r>
              <a:rPr dirty="0" sz="2000">
                <a:latin typeface="宋体"/>
                <a:cs typeface="宋体"/>
              </a:rPr>
              <a:t>算 </a:t>
            </a:r>
            <a:r>
              <a:rPr dirty="0" sz="2000">
                <a:latin typeface="宋体"/>
                <a:cs typeface="宋体"/>
              </a:rPr>
              <a:t>机中，作出这条曲线，看一看小球的位移</a:t>
            </a:r>
            <a:r>
              <a:rPr dirty="0" sz="2000" spc="-10">
                <a:latin typeface="Calibri"/>
                <a:cs typeface="Calibri"/>
              </a:rPr>
              <a:t>—</a:t>
            </a:r>
            <a:r>
              <a:rPr dirty="0" sz="2000">
                <a:latin typeface="宋体"/>
                <a:cs typeface="宋体"/>
              </a:rPr>
              <a:t>时间关系是否可以用正</a:t>
            </a:r>
            <a:r>
              <a:rPr dirty="0" sz="2000" spc="5">
                <a:latin typeface="宋体"/>
                <a:cs typeface="宋体"/>
              </a:rPr>
              <a:t>弦 </a:t>
            </a:r>
            <a:r>
              <a:rPr dirty="0" sz="2000">
                <a:latin typeface="宋体"/>
                <a:cs typeface="宋体"/>
              </a:rPr>
              <a:t>函数表示</a:t>
            </a:r>
            <a:r>
              <a:rPr dirty="0" sz="2000" spc="5">
                <a:latin typeface="宋体"/>
                <a:cs typeface="宋体"/>
              </a:rPr>
              <a:t>。</a:t>
            </a:r>
            <a:endParaRPr sz="2000">
              <a:latin typeface="宋体"/>
              <a:cs typeface="宋体"/>
            </a:endParaRPr>
          </a:p>
          <a:p>
            <a:pPr marL="876935">
              <a:lnSpc>
                <a:spcPct val="100000"/>
              </a:lnSpc>
              <a:spcBef>
                <a:spcPts val="1440"/>
              </a:spcBef>
            </a:pPr>
            <a:r>
              <a:rPr dirty="0" sz="2000" b="1">
                <a:solidFill>
                  <a:srgbClr val="FF0000"/>
                </a:solidFill>
                <a:latin typeface="宋体"/>
                <a:cs typeface="宋体"/>
              </a:rPr>
              <a:t>仔细分析会发现：小球位移与时间的关系是正弦函数关系</a:t>
            </a:r>
            <a:r>
              <a:rPr dirty="0" sz="2000" spc="-5" b="1">
                <a:solidFill>
                  <a:srgbClr val="FF0000"/>
                </a:solidFill>
                <a:latin typeface="宋体"/>
                <a:cs typeface="宋体"/>
              </a:rPr>
              <a:t>。</a:t>
            </a:r>
            <a:endParaRPr sz="2000">
              <a:latin typeface="宋体"/>
              <a:cs typeface="宋体"/>
            </a:endParaRPr>
          </a:p>
        </p:txBody>
      </p:sp>
      <p:sp>
        <p:nvSpPr>
          <p:cNvPr id="4" name="object 4"/>
          <p:cNvSpPr/>
          <p:nvPr/>
        </p:nvSpPr>
        <p:spPr>
          <a:xfrm>
            <a:off x="321563" y="1156716"/>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FAC55C"/>
          </a:solidFill>
        </p:spPr>
        <p:txBody>
          <a:bodyPr wrap="square" lIns="0" tIns="0" rIns="0" bIns="0" rtlCol="0"/>
          <a:lstStyle/>
          <a:p/>
        </p:txBody>
      </p:sp>
      <p:sp>
        <p:nvSpPr>
          <p:cNvPr id="5" name="object 5"/>
          <p:cNvSpPr/>
          <p:nvPr/>
        </p:nvSpPr>
        <p:spPr>
          <a:xfrm>
            <a:off x="603504" y="1156716"/>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8AC066"/>
          </a:solidFill>
        </p:spPr>
        <p:txBody>
          <a:bodyPr wrap="square" lIns="0" tIns="0" rIns="0" bIns="0" rtlCol="0"/>
          <a:lstStyle/>
          <a:p/>
        </p:txBody>
      </p:sp>
      <p:sp>
        <p:nvSpPr>
          <p:cNvPr id="6" name="object 6"/>
          <p:cNvSpPr/>
          <p:nvPr/>
        </p:nvSpPr>
        <p:spPr>
          <a:xfrm>
            <a:off x="601980" y="867155"/>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66BEBC"/>
          </a:solidFill>
        </p:spPr>
        <p:txBody>
          <a:bodyPr wrap="square" lIns="0" tIns="0" rIns="0" bIns="0" rtlCol="0"/>
          <a:lstStyle/>
          <a:p/>
        </p:txBody>
      </p:sp>
      <p:sp>
        <p:nvSpPr>
          <p:cNvPr id="7" name="object 7"/>
          <p:cNvSpPr/>
          <p:nvPr/>
        </p:nvSpPr>
        <p:spPr>
          <a:xfrm>
            <a:off x="321563" y="867155"/>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FB6C5C"/>
          </a:solidFill>
        </p:spPr>
        <p:txBody>
          <a:bodyPr wrap="square" lIns="0" tIns="0" rIns="0" bIns="0" rtlCol="0"/>
          <a:lstStyle/>
          <a:p/>
        </p:txBody>
      </p:sp>
      <p:sp>
        <p:nvSpPr>
          <p:cNvPr id="8" name="object 8"/>
          <p:cNvSpPr/>
          <p:nvPr/>
        </p:nvSpPr>
        <p:spPr>
          <a:xfrm>
            <a:off x="322313" y="1109484"/>
            <a:ext cx="1801495" cy="0"/>
          </a:xfrm>
          <a:custGeom>
            <a:avLst/>
            <a:gdLst/>
            <a:ahLst/>
            <a:cxnLst/>
            <a:rect l="l" t="t" r="r" b="b"/>
            <a:pathLst>
              <a:path w="1801495" h="0">
                <a:moveTo>
                  <a:pt x="0" y="0"/>
                </a:moveTo>
                <a:lnTo>
                  <a:pt x="1801418" y="0"/>
                </a:lnTo>
              </a:path>
            </a:pathLst>
          </a:custGeom>
          <a:ln w="25400">
            <a:solidFill>
              <a:srgbClr val="252525"/>
            </a:solidFill>
          </a:ln>
        </p:spPr>
        <p:txBody>
          <a:bodyPr wrap="square" lIns="0" tIns="0" rIns="0" bIns="0" rtlCol="0"/>
          <a:lstStyle/>
          <a:p/>
        </p:txBody>
      </p:sp>
      <p:sp>
        <p:nvSpPr>
          <p:cNvPr id="9" name="object 9"/>
          <p:cNvSpPr/>
          <p:nvPr/>
        </p:nvSpPr>
        <p:spPr>
          <a:xfrm>
            <a:off x="558050" y="867791"/>
            <a:ext cx="0" cy="470534"/>
          </a:xfrm>
          <a:custGeom>
            <a:avLst/>
            <a:gdLst/>
            <a:ahLst/>
            <a:cxnLst/>
            <a:rect l="l" t="t" r="r" b="b"/>
            <a:pathLst>
              <a:path w="0" h="470534">
                <a:moveTo>
                  <a:pt x="0" y="0"/>
                </a:moveTo>
                <a:lnTo>
                  <a:pt x="0" y="470293"/>
                </a:lnTo>
              </a:path>
            </a:pathLst>
          </a:custGeom>
          <a:ln w="25400">
            <a:solidFill>
              <a:srgbClr val="252525"/>
            </a:solidFill>
          </a:ln>
        </p:spPr>
        <p:txBody>
          <a:bodyPr wrap="square" lIns="0" tIns="0" rIns="0" bIns="0" rtlCol="0"/>
          <a:lstStyl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p:nvPr/>
        </p:nvSpPr>
        <p:spPr>
          <a:xfrm>
            <a:off x="515112" y="1459991"/>
            <a:ext cx="200025" cy="196850"/>
          </a:xfrm>
          <a:custGeom>
            <a:avLst/>
            <a:gdLst/>
            <a:ahLst/>
            <a:cxnLst/>
            <a:rect l="l" t="t" r="r" b="b"/>
            <a:pathLst>
              <a:path w="200025" h="196850">
                <a:moveTo>
                  <a:pt x="0" y="196596"/>
                </a:moveTo>
                <a:lnTo>
                  <a:pt x="0" y="0"/>
                </a:lnTo>
                <a:lnTo>
                  <a:pt x="199644" y="0"/>
                </a:lnTo>
                <a:lnTo>
                  <a:pt x="199644" y="196596"/>
                </a:lnTo>
                <a:lnTo>
                  <a:pt x="0" y="196596"/>
                </a:lnTo>
                <a:close/>
              </a:path>
            </a:pathLst>
          </a:custGeom>
          <a:solidFill>
            <a:srgbClr val="FAC55C"/>
          </a:solidFill>
        </p:spPr>
        <p:txBody>
          <a:bodyPr wrap="square" lIns="0" tIns="0" rIns="0" bIns="0" rtlCol="0"/>
          <a:lstStyle/>
          <a:p/>
        </p:txBody>
      </p:sp>
      <p:sp>
        <p:nvSpPr>
          <p:cNvPr id="4" name="object 4"/>
          <p:cNvSpPr/>
          <p:nvPr/>
        </p:nvSpPr>
        <p:spPr>
          <a:xfrm>
            <a:off x="810768" y="1459991"/>
            <a:ext cx="201295" cy="196850"/>
          </a:xfrm>
          <a:custGeom>
            <a:avLst/>
            <a:gdLst/>
            <a:ahLst/>
            <a:cxnLst/>
            <a:rect l="l" t="t" r="r" b="b"/>
            <a:pathLst>
              <a:path w="201294" h="196850">
                <a:moveTo>
                  <a:pt x="0" y="196596"/>
                </a:moveTo>
                <a:lnTo>
                  <a:pt x="0" y="0"/>
                </a:lnTo>
                <a:lnTo>
                  <a:pt x="201168" y="0"/>
                </a:lnTo>
                <a:lnTo>
                  <a:pt x="201168" y="196596"/>
                </a:lnTo>
                <a:lnTo>
                  <a:pt x="0" y="196596"/>
                </a:lnTo>
                <a:close/>
              </a:path>
            </a:pathLst>
          </a:custGeom>
          <a:solidFill>
            <a:srgbClr val="8AC066"/>
          </a:solidFill>
        </p:spPr>
        <p:txBody>
          <a:bodyPr wrap="square" lIns="0" tIns="0" rIns="0" bIns="0" rtlCol="0"/>
          <a:lstStyle/>
          <a:p/>
        </p:txBody>
      </p:sp>
      <p:sp>
        <p:nvSpPr>
          <p:cNvPr id="5" name="object 5"/>
          <p:cNvSpPr/>
          <p:nvPr/>
        </p:nvSpPr>
        <p:spPr>
          <a:xfrm>
            <a:off x="809244" y="1159763"/>
            <a:ext cx="201295" cy="196850"/>
          </a:xfrm>
          <a:custGeom>
            <a:avLst/>
            <a:gdLst/>
            <a:ahLst/>
            <a:cxnLst/>
            <a:rect l="l" t="t" r="r" b="b"/>
            <a:pathLst>
              <a:path w="201294" h="196850">
                <a:moveTo>
                  <a:pt x="0" y="196596"/>
                </a:moveTo>
                <a:lnTo>
                  <a:pt x="0" y="0"/>
                </a:lnTo>
                <a:lnTo>
                  <a:pt x="201168" y="0"/>
                </a:lnTo>
                <a:lnTo>
                  <a:pt x="201168" y="196596"/>
                </a:lnTo>
                <a:lnTo>
                  <a:pt x="0" y="196596"/>
                </a:lnTo>
                <a:close/>
              </a:path>
            </a:pathLst>
          </a:custGeom>
          <a:solidFill>
            <a:srgbClr val="66BEBC"/>
          </a:solidFill>
        </p:spPr>
        <p:txBody>
          <a:bodyPr wrap="square" lIns="0" tIns="0" rIns="0" bIns="0" rtlCol="0"/>
          <a:lstStyle/>
          <a:p/>
        </p:txBody>
      </p:sp>
      <p:sp>
        <p:nvSpPr>
          <p:cNvPr id="6" name="object 6"/>
          <p:cNvSpPr/>
          <p:nvPr/>
        </p:nvSpPr>
        <p:spPr>
          <a:xfrm>
            <a:off x="515112" y="1159763"/>
            <a:ext cx="200025" cy="196850"/>
          </a:xfrm>
          <a:custGeom>
            <a:avLst/>
            <a:gdLst/>
            <a:ahLst/>
            <a:cxnLst/>
            <a:rect l="l" t="t" r="r" b="b"/>
            <a:pathLst>
              <a:path w="200025" h="196850">
                <a:moveTo>
                  <a:pt x="0" y="196596"/>
                </a:moveTo>
                <a:lnTo>
                  <a:pt x="0" y="0"/>
                </a:lnTo>
                <a:lnTo>
                  <a:pt x="199644" y="0"/>
                </a:lnTo>
                <a:lnTo>
                  <a:pt x="199644" y="196596"/>
                </a:lnTo>
                <a:lnTo>
                  <a:pt x="0" y="196596"/>
                </a:lnTo>
                <a:close/>
              </a:path>
            </a:pathLst>
          </a:custGeom>
          <a:solidFill>
            <a:srgbClr val="FB6C5C"/>
          </a:solidFill>
        </p:spPr>
        <p:txBody>
          <a:bodyPr wrap="square" lIns="0" tIns="0" rIns="0" bIns="0" rtlCol="0"/>
          <a:lstStyle/>
          <a:p/>
        </p:txBody>
      </p:sp>
      <p:sp>
        <p:nvSpPr>
          <p:cNvPr id="7" name="object 7"/>
          <p:cNvSpPr/>
          <p:nvPr/>
        </p:nvSpPr>
        <p:spPr>
          <a:xfrm>
            <a:off x="514908" y="1410106"/>
            <a:ext cx="1897380" cy="0"/>
          </a:xfrm>
          <a:custGeom>
            <a:avLst/>
            <a:gdLst/>
            <a:ahLst/>
            <a:cxnLst/>
            <a:rect l="l" t="t" r="r" b="b"/>
            <a:pathLst>
              <a:path w="1897380" h="0">
                <a:moveTo>
                  <a:pt x="0" y="0"/>
                </a:moveTo>
                <a:lnTo>
                  <a:pt x="1896859" y="0"/>
                </a:lnTo>
              </a:path>
            </a:pathLst>
          </a:custGeom>
          <a:ln w="25400">
            <a:solidFill>
              <a:srgbClr val="252525"/>
            </a:solidFill>
          </a:ln>
        </p:spPr>
        <p:txBody>
          <a:bodyPr wrap="square" lIns="0" tIns="0" rIns="0" bIns="0" rtlCol="0"/>
          <a:lstStyle/>
          <a:p/>
        </p:txBody>
      </p:sp>
      <p:sp>
        <p:nvSpPr>
          <p:cNvPr id="8" name="object 8"/>
          <p:cNvSpPr/>
          <p:nvPr/>
        </p:nvSpPr>
        <p:spPr>
          <a:xfrm>
            <a:off x="763143" y="1159357"/>
            <a:ext cx="0" cy="488315"/>
          </a:xfrm>
          <a:custGeom>
            <a:avLst/>
            <a:gdLst/>
            <a:ahLst/>
            <a:cxnLst/>
            <a:rect l="l" t="t" r="r" b="b"/>
            <a:pathLst>
              <a:path w="0" h="488314">
                <a:moveTo>
                  <a:pt x="0" y="0"/>
                </a:moveTo>
                <a:lnTo>
                  <a:pt x="0" y="487921"/>
                </a:lnTo>
              </a:path>
            </a:pathLst>
          </a:custGeom>
          <a:ln w="25400">
            <a:solidFill>
              <a:srgbClr val="252525"/>
            </a:solidFill>
          </a:ln>
        </p:spPr>
        <p:txBody>
          <a:bodyPr wrap="square" lIns="0" tIns="0" rIns="0" bIns="0" rtlCol="0"/>
          <a:lstStyle/>
          <a:p/>
        </p:txBody>
      </p:sp>
      <p:sp>
        <p:nvSpPr>
          <p:cNvPr id="9" name="object 9"/>
          <p:cNvSpPr txBox="1"/>
          <p:nvPr/>
        </p:nvSpPr>
        <p:spPr>
          <a:xfrm>
            <a:off x="1088859" y="851166"/>
            <a:ext cx="7823200" cy="2973070"/>
          </a:xfrm>
          <a:prstGeom prst="rect">
            <a:avLst/>
          </a:prstGeom>
        </p:spPr>
        <p:txBody>
          <a:bodyPr wrap="square" lIns="0" tIns="12065" rIns="0" bIns="0" rtlCol="0" vert="horz">
            <a:spAutoFit/>
          </a:bodyPr>
          <a:lstStyle/>
          <a:p>
            <a:pPr marL="118110">
              <a:lnSpc>
                <a:spcPct val="100000"/>
              </a:lnSpc>
              <a:spcBef>
                <a:spcPts val="95"/>
              </a:spcBef>
            </a:pPr>
            <a:r>
              <a:rPr dirty="0" sz="2800" b="1">
                <a:latin typeface="宋体"/>
                <a:cs typeface="宋体"/>
              </a:rPr>
              <a:t>简谐运</a:t>
            </a:r>
            <a:r>
              <a:rPr dirty="0" sz="2800" spc="-20" b="1">
                <a:latin typeface="宋体"/>
                <a:cs typeface="宋体"/>
              </a:rPr>
              <a:t>动</a:t>
            </a:r>
            <a:endParaRPr sz="2800">
              <a:latin typeface="宋体"/>
              <a:cs typeface="宋体"/>
            </a:endParaRPr>
          </a:p>
          <a:p>
            <a:pPr>
              <a:lnSpc>
                <a:spcPct val="100000"/>
              </a:lnSpc>
              <a:spcBef>
                <a:spcPts val="25"/>
              </a:spcBef>
            </a:pPr>
            <a:endParaRPr sz="4050">
              <a:latin typeface="Times New Roman"/>
              <a:cs typeface="Times New Roman"/>
            </a:endParaRPr>
          </a:p>
          <a:p>
            <a:pPr algn="just" marL="12700" marR="5080" indent="177800">
              <a:lnSpc>
                <a:spcPct val="130100"/>
              </a:lnSpc>
              <a:spcBef>
                <a:spcPts val="5"/>
              </a:spcBef>
            </a:pPr>
            <a:r>
              <a:rPr dirty="0" sz="2400">
                <a:latin typeface="宋体"/>
                <a:cs typeface="宋体"/>
              </a:rPr>
              <a:t>如果物体的位移与时间的关系遵从正弦函数的规律，即它 的振动图像</a:t>
            </a:r>
            <a:r>
              <a:rPr dirty="0" sz="2400" spc="-5">
                <a:latin typeface="宋体"/>
                <a:cs typeface="宋体"/>
              </a:rPr>
              <a:t>（</a:t>
            </a:r>
            <a:r>
              <a:rPr dirty="0" sz="2400" spc="-5" i="1">
                <a:latin typeface="Times New Roman"/>
                <a:cs typeface="Times New Roman"/>
              </a:rPr>
              <a:t>x</a:t>
            </a:r>
            <a:r>
              <a:rPr dirty="0" sz="2400" spc="-5">
                <a:latin typeface="Times New Roman"/>
                <a:cs typeface="Times New Roman"/>
              </a:rPr>
              <a:t>-</a:t>
            </a:r>
            <a:r>
              <a:rPr dirty="0" sz="2400" spc="-5" i="1">
                <a:latin typeface="Times New Roman"/>
                <a:cs typeface="Times New Roman"/>
              </a:rPr>
              <a:t>t</a:t>
            </a:r>
            <a:r>
              <a:rPr dirty="0" sz="2400" spc="-45" i="1">
                <a:latin typeface="Times New Roman"/>
                <a:cs typeface="Times New Roman"/>
              </a:rPr>
              <a:t> </a:t>
            </a:r>
            <a:r>
              <a:rPr dirty="0" sz="2400">
                <a:latin typeface="宋体"/>
                <a:cs typeface="宋体"/>
              </a:rPr>
              <a:t>图像）是一条正弦曲线，这样的振动是一 种简谐运动。</a:t>
            </a:r>
            <a:endParaRPr sz="2400">
              <a:latin typeface="宋体"/>
              <a:cs typeface="宋体"/>
            </a:endParaRPr>
          </a:p>
          <a:p>
            <a:pPr marL="101600">
              <a:lnSpc>
                <a:spcPct val="100000"/>
              </a:lnSpc>
              <a:spcBef>
                <a:spcPts val="1045"/>
              </a:spcBef>
            </a:pPr>
            <a:r>
              <a:rPr dirty="0" sz="2400">
                <a:latin typeface="华文楷体"/>
                <a:cs typeface="华文楷体"/>
              </a:rPr>
              <a:t>简谐运动是最基本的振动</a:t>
            </a:r>
            <a:endParaRPr sz="2400">
              <a:latin typeface="华文楷体"/>
              <a:cs typeface="华文楷体"/>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txBox="1"/>
          <p:nvPr/>
        </p:nvSpPr>
        <p:spPr>
          <a:xfrm>
            <a:off x="543280" y="1477645"/>
            <a:ext cx="4587240" cy="299720"/>
          </a:xfrm>
          <a:prstGeom prst="rect">
            <a:avLst/>
          </a:prstGeom>
        </p:spPr>
        <p:txBody>
          <a:bodyPr wrap="square" lIns="0" tIns="12700" rIns="0" bIns="0" rtlCol="0" vert="horz">
            <a:spAutoFit/>
          </a:bodyPr>
          <a:lstStyle/>
          <a:p>
            <a:pPr marL="12700">
              <a:lnSpc>
                <a:spcPct val="100000"/>
              </a:lnSpc>
              <a:spcBef>
                <a:spcPts val="100"/>
              </a:spcBef>
            </a:pPr>
            <a:r>
              <a:rPr dirty="0" sz="1800">
                <a:latin typeface="宋体"/>
                <a:cs typeface="宋体"/>
              </a:rPr>
              <a:t>（</a:t>
            </a:r>
            <a:r>
              <a:rPr dirty="0" sz="1800" spc="-540">
                <a:latin typeface="宋体"/>
                <a:cs typeface="宋体"/>
              </a:rPr>
              <a:t> </a:t>
            </a:r>
            <a:r>
              <a:rPr dirty="0" sz="1800" spc="-5">
                <a:latin typeface="Calibri"/>
                <a:cs typeface="Calibri"/>
              </a:rPr>
              <a:t>1</a:t>
            </a:r>
            <a:r>
              <a:rPr dirty="0" sz="1800" spc="-5">
                <a:latin typeface="宋体"/>
                <a:cs typeface="宋体"/>
              </a:rPr>
              <a:t>）</a:t>
            </a:r>
            <a:r>
              <a:rPr dirty="0" sz="1800" spc="-535">
                <a:latin typeface="宋体"/>
                <a:cs typeface="宋体"/>
              </a:rPr>
              <a:t> </a:t>
            </a:r>
            <a:r>
              <a:rPr dirty="0" sz="1800">
                <a:latin typeface="宋体"/>
                <a:cs typeface="宋体"/>
              </a:rPr>
              <a:t>质点离开平衡位置的最大距离有多大？</a:t>
            </a:r>
            <a:endParaRPr sz="1800">
              <a:latin typeface="宋体"/>
              <a:cs typeface="宋体"/>
            </a:endParaRPr>
          </a:p>
        </p:txBody>
      </p:sp>
      <p:sp>
        <p:nvSpPr>
          <p:cNvPr id="4" name="object 4"/>
          <p:cNvSpPr txBox="1"/>
          <p:nvPr/>
        </p:nvSpPr>
        <p:spPr>
          <a:xfrm>
            <a:off x="543280" y="1751965"/>
            <a:ext cx="8193405" cy="711200"/>
          </a:xfrm>
          <a:prstGeom prst="rect">
            <a:avLst/>
          </a:prstGeom>
        </p:spPr>
        <p:txBody>
          <a:bodyPr wrap="square" lIns="0" tIns="81280" rIns="0" bIns="0" rtlCol="0" vert="horz">
            <a:spAutoFit/>
          </a:bodyPr>
          <a:lstStyle/>
          <a:p>
            <a:pPr marL="12700">
              <a:lnSpc>
                <a:spcPct val="100000"/>
              </a:lnSpc>
              <a:spcBef>
                <a:spcPts val="640"/>
              </a:spcBef>
            </a:pPr>
            <a:r>
              <a:rPr dirty="0" sz="1800">
                <a:latin typeface="宋体"/>
                <a:cs typeface="宋体"/>
              </a:rPr>
              <a:t>（</a:t>
            </a:r>
            <a:r>
              <a:rPr dirty="0" sz="1800" spc="-505">
                <a:latin typeface="宋体"/>
                <a:cs typeface="宋体"/>
              </a:rPr>
              <a:t> </a:t>
            </a:r>
            <a:r>
              <a:rPr dirty="0" sz="1800" spc="-5">
                <a:latin typeface="Calibri"/>
                <a:cs typeface="Calibri"/>
              </a:rPr>
              <a:t>2</a:t>
            </a:r>
            <a:r>
              <a:rPr dirty="0" sz="1800" spc="-5">
                <a:latin typeface="宋体"/>
                <a:cs typeface="宋体"/>
              </a:rPr>
              <a:t>）</a:t>
            </a:r>
            <a:r>
              <a:rPr dirty="0" sz="1800">
                <a:latin typeface="宋体"/>
                <a:cs typeface="宋体"/>
              </a:rPr>
              <a:t>在</a:t>
            </a:r>
            <a:r>
              <a:rPr dirty="0" sz="1800" spc="-500">
                <a:latin typeface="宋体"/>
                <a:cs typeface="宋体"/>
              </a:rPr>
              <a:t> </a:t>
            </a:r>
            <a:r>
              <a:rPr dirty="0" sz="1800" spc="-5">
                <a:latin typeface="Calibri"/>
                <a:cs typeface="Calibri"/>
              </a:rPr>
              <a:t>1.5</a:t>
            </a:r>
            <a:r>
              <a:rPr dirty="0" sz="1800" spc="-10">
                <a:latin typeface="Calibri"/>
                <a:cs typeface="Calibri"/>
              </a:rPr>
              <a:t> </a:t>
            </a:r>
            <a:r>
              <a:rPr dirty="0" sz="1800">
                <a:latin typeface="Calibri"/>
                <a:cs typeface="Calibri"/>
              </a:rPr>
              <a:t>s</a:t>
            </a:r>
            <a:r>
              <a:rPr dirty="0" sz="1800" spc="-10">
                <a:latin typeface="Calibri"/>
                <a:cs typeface="Calibri"/>
              </a:rPr>
              <a:t> </a:t>
            </a:r>
            <a:r>
              <a:rPr dirty="0" sz="1800">
                <a:latin typeface="宋体"/>
                <a:cs typeface="宋体"/>
              </a:rPr>
              <a:t>和</a:t>
            </a:r>
            <a:r>
              <a:rPr dirty="0" sz="1800" spc="-500">
                <a:latin typeface="宋体"/>
                <a:cs typeface="宋体"/>
              </a:rPr>
              <a:t> </a:t>
            </a:r>
            <a:r>
              <a:rPr dirty="0" sz="1800" spc="-5">
                <a:latin typeface="Calibri"/>
                <a:cs typeface="Calibri"/>
              </a:rPr>
              <a:t>2.5</a:t>
            </a:r>
            <a:r>
              <a:rPr dirty="0" sz="1800" spc="-10">
                <a:latin typeface="Calibri"/>
                <a:cs typeface="Calibri"/>
              </a:rPr>
              <a:t> </a:t>
            </a:r>
            <a:r>
              <a:rPr dirty="0" sz="1800">
                <a:latin typeface="Calibri"/>
                <a:cs typeface="Calibri"/>
              </a:rPr>
              <a:t>s</a:t>
            </a:r>
            <a:r>
              <a:rPr dirty="0" sz="1800" spc="-10">
                <a:latin typeface="Calibri"/>
                <a:cs typeface="Calibri"/>
              </a:rPr>
              <a:t> </a:t>
            </a:r>
            <a:r>
              <a:rPr dirty="0" sz="1800">
                <a:latin typeface="宋体"/>
                <a:cs typeface="宋体"/>
              </a:rPr>
              <a:t>这两个时刻，质点的位置在哪里？质点向哪个方向运动？</a:t>
            </a:r>
            <a:endParaRPr sz="1800">
              <a:latin typeface="宋体"/>
              <a:cs typeface="宋体"/>
            </a:endParaRPr>
          </a:p>
          <a:p>
            <a:pPr marL="12700">
              <a:lnSpc>
                <a:spcPct val="100000"/>
              </a:lnSpc>
              <a:spcBef>
                <a:spcPts val="540"/>
              </a:spcBef>
            </a:pPr>
            <a:r>
              <a:rPr dirty="0" sz="1800">
                <a:latin typeface="宋体"/>
                <a:cs typeface="宋体"/>
              </a:rPr>
              <a:t>（</a:t>
            </a:r>
            <a:r>
              <a:rPr dirty="0" sz="1800" spc="-575">
                <a:latin typeface="宋体"/>
                <a:cs typeface="宋体"/>
              </a:rPr>
              <a:t> </a:t>
            </a:r>
            <a:r>
              <a:rPr dirty="0" sz="1800" spc="-5">
                <a:latin typeface="Calibri"/>
                <a:cs typeface="Calibri"/>
              </a:rPr>
              <a:t>3</a:t>
            </a:r>
            <a:r>
              <a:rPr dirty="0" sz="1800" spc="-5">
                <a:latin typeface="宋体"/>
                <a:cs typeface="宋体"/>
              </a:rPr>
              <a:t>）</a:t>
            </a:r>
            <a:r>
              <a:rPr dirty="0" sz="1800">
                <a:latin typeface="宋体"/>
                <a:cs typeface="宋体"/>
              </a:rPr>
              <a:t>质点相对于平衡位置的位移方向在哪些时间内跟它的瞬时速度的方向相同？</a:t>
            </a:r>
            <a:endParaRPr sz="1800">
              <a:latin typeface="宋体"/>
              <a:cs typeface="宋体"/>
            </a:endParaRPr>
          </a:p>
        </p:txBody>
      </p:sp>
      <p:sp>
        <p:nvSpPr>
          <p:cNvPr id="5" name="object 5"/>
          <p:cNvSpPr/>
          <p:nvPr/>
        </p:nvSpPr>
        <p:spPr>
          <a:xfrm>
            <a:off x="5324855" y="2756916"/>
            <a:ext cx="3162300" cy="2286000"/>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5336197" y="1454594"/>
            <a:ext cx="476884"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FF0000"/>
                </a:solidFill>
                <a:latin typeface="Times New Roman"/>
                <a:cs typeface="Times New Roman"/>
              </a:rPr>
              <a:t>10cm</a:t>
            </a:r>
            <a:endParaRPr sz="1600">
              <a:latin typeface="Times New Roman"/>
              <a:cs typeface="Times New Roman"/>
            </a:endParaRPr>
          </a:p>
        </p:txBody>
      </p:sp>
      <p:sp>
        <p:nvSpPr>
          <p:cNvPr id="7" name="object 7"/>
          <p:cNvSpPr txBox="1"/>
          <p:nvPr/>
        </p:nvSpPr>
        <p:spPr>
          <a:xfrm>
            <a:off x="543280" y="723265"/>
            <a:ext cx="8111490" cy="876935"/>
          </a:xfrm>
          <a:prstGeom prst="rect">
            <a:avLst/>
          </a:prstGeom>
        </p:spPr>
        <p:txBody>
          <a:bodyPr wrap="square" lIns="0" tIns="81280" rIns="0" bIns="0" rtlCol="0" vert="horz">
            <a:spAutoFit/>
          </a:bodyPr>
          <a:lstStyle/>
          <a:p>
            <a:pPr marL="12700">
              <a:lnSpc>
                <a:spcPct val="100000"/>
              </a:lnSpc>
              <a:spcBef>
                <a:spcPts val="640"/>
              </a:spcBef>
            </a:pPr>
            <a:r>
              <a:rPr dirty="0" sz="1800">
                <a:latin typeface="宋体"/>
                <a:cs typeface="宋体"/>
              </a:rPr>
              <a:t>【</a:t>
            </a:r>
            <a:r>
              <a:rPr dirty="0" sz="1800" b="1">
                <a:latin typeface="宋体"/>
                <a:cs typeface="宋体"/>
              </a:rPr>
              <a:t>例题</a:t>
            </a:r>
            <a:r>
              <a:rPr dirty="0" sz="1800">
                <a:latin typeface="宋体"/>
                <a:cs typeface="宋体"/>
              </a:rPr>
              <a:t>】</a:t>
            </a:r>
            <a:endParaRPr sz="1800">
              <a:latin typeface="宋体"/>
              <a:cs typeface="宋体"/>
            </a:endParaRPr>
          </a:p>
          <a:p>
            <a:pPr marL="269875">
              <a:lnSpc>
                <a:spcPts val="1850"/>
              </a:lnSpc>
              <a:spcBef>
                <a:spcPts val="540"/>
              </a:spcBef>
            </a:pPr>
            <a:r>
              <a:rPr dirty="0" sz="1800">
                <a:latin typeface="宋体"/>
                <a:cs typeface="宋体"/>
              </a:rPr>
              <a:t>如图是某质点做简谐运动的振动图像。根据图像中的信息，回答下列问题。</a:t>
            </a:r>
            <a:endParaRPr sz="1800">
              <a:latin typeface="宋体"/>
              <a:cs typeface="宋体"/>
            </a:endParaRPr>
          </a:p>
          <a:p>
            <a:pPr algn="r" marR="5080">
              <a:lnSpc>
                <a:spcPts val="1610"/>
              </a:lnSpc>
            </a:pPr>
            <a:r>
              <a:rPr dirty="0" sz="1600">
                <a:solidFill>
                  <a:srgbClr val="FF0000"/>
                </a:solidFill>
                <a:latin typeface="宋体"/>
                <a:cs typeface="宋体"/>
              </a:rPr>
              <a:t>平衡位置两侧约</a:t>
            </a:r>
            <a:r>
              <a:rPr dirty="0" sz="1600" spc="-5">
                <a:solidFill>
                  <a:srgbClr val="FF0000"/>
                </a:solidFill>
                <a:latin typeface="Times New Roman"/>
                <a:cs typeface="Times New Roman"/>
              </a:rPr>
              <a:t>7cm</a:t>
            </a:r>
            <a:r>
              <a:rPr dirty="0" sz="1600">
                <a:solidFill>
                  <a:srgbClr val="FF0000"/>
                </a:solidFill>
                <a:latin typeface="宋体"/>
                <a:cs typeface="宋体"/>
              </a:rPr>
              <a:t>处</a:t>
            </a:r>
            <a:r>
              <a:rPr dirty="0" sz="1600" spc="-5">
                <a:solidFill>
                  <a:srgbClr val="FF0000"/>
                </a:solidFill>
                <a:latin typeface="宋体"/>
                <a:cs typeface="宋体"/>
              </a:rPr>
              <a:t>，</a:t>
            </a:r>
            <a:endParaRPr sz="1600">
              <a:latin typeface="宋体"/>
              <a:cs typeface="宋体"/>
            </a:endParaRPr>
          </a:p>
        </p:txBody>
      </p:sp>
      <p:sp>
        <p:nvSpPr>
          <p:cNvPr id="8" name="object 8"/>
          <p:cNvSpPr txBox="1"/>
          <p:nvPr/>
        </p:nvSpPr>
        <p:spPr>
          <a:xfrm>
            <a:off x="6450939" y="1575955"/>
            <a:ext cx="1243965" cy="268605"/>
          </a:xfrm>
          <a:prstGeom prst="rect">
            <a:avLst/>
          </a:prstGeom>
        </p:spPr>
        <p:txBody>
          <a:bodyPr wrap="square" lIns="0" tIns="12065" rIns="0" bIns="0" rtlCol="0" vert="horz">
            <a:spAutoFit/>
          </a:bodyPr>
          <a:lstStyle/>
          <a:p>
            <a:pPr marL="12700">
              <a:lnSpc>
                <a:spcPct val="100000"/>
              </a:lnSpc>
              <a:spcBef>
                <a:spcPts val="95"/>
              </a:spcBef>
            </a:pPr>
            <a:r>
              <a:rPr dirty="0" sz="1600">
                <a:solidFill>
                  <a:srgbClr val="FF0000"/>
                </a:solidFill>
                <a:latin typeface="宋体"/>
                <a:cs typeface="宋体"/>
              </a:rPr>
              <a:t>向负方向运</a:t>
            </a:r>
            <a:r>
              <a:rPr dirty="0" sz="1600" spc="-5">
                <a:solidFill>
                  <a:srgbClr val="FF0000"/>
                </a:solidFill>
                <a:latin typeface="宋体"/>
                <a:cs typeface="宋体"/>
              </a:rPr>
              <a:t>动</a:t>
            </a:r>
            <a:endParaRPr sz="1600">
              <a:latin typeface="宋体"/>
              <a:cs typeface="宋体"/>
            </a:endParaRPr>
          </a:p>
        </p:txBody>
      </p:sp>
      <p:sp>
        <p:nvSpPr>
          <p:cNvPr id="9" name="object 9"/>
          <p:cNvSpPr txBox="1"/>
          <p:nvPr/>
        </p:nvSpPr>
        <p:spPr>
          <a:xfrm>
            <a:off x="7147903" y="2440038"/>
            <a:ext cx="1487805" cy="268605"/>
          </a:xfrm>
          <a:prstGeom prst="rect">
            <a:avLst/>
          </a:prstGeom>
        </p:spPr>
        <p:txBody>
          <a:bodyPr wrap="square" lIns="0" tIns="12065" rIns="0" bIns="0" rtlCol="0" vert="horz">
            <a:spAutoFit/>
          </a:bodyPr>
          <a:lstStyle/>
          <a:p>
            <a:pPr marL="12700">
              <a:lnSpc>
                <a:spcPct val="100000"/>
              </a:lnSpc>
              <a:spcBef>
                <a:spcPts val="95"/>
              </a:spcBef>
            </a:pPr>
            <a:r>
              <a:rPr dirty="0" sz="1600" spc="-5">
                <a:solidFill>
                  <a:srgbClr val="FF0000"/>
                </a:solidFill>
                <a:latin typeface="Times New Roman"/>
                <a:cs typeface="Times New Roman"/>
              </a:rPr>
              <a:t>0-1s</a:t>
            </a:r>
            <a:r>
              <a:rPr dirty="0" sz="1600" spc="-25">
                <a:solidFill>
                  <a:srgbClr val="FF0000"/>
                </a:solidFill>
                <a:latin typeface="Times New Roman"/>
                <a:cs typeface="Times New Roman"/>
              </a:rPr>
              <a:t> </a:t>
            </a:r>
            <a:r>
              <a:rPr dirty="0" sz="1600" spc="-5">
                <a:solidFill>
                  <a:srgbClr val="FF0000"/>
                </a:solidFill>
                <a:latin typeface="宋体"/>
                <a:cs typeface="宋体"/>
              </a:rPr>
              <a:t>和</a:t>
            </a:r>
            <a:r>
              <a:rPr dirty="0" sz="1600" spc="-40">
                <a:solidFill>
                  <a:srgbClr val="FF0000"/>
                </a:solidFill>
                <a:latin typeface="宋体"/>
                <a:cs typeface="宋体"/>
              </a:rPr>
              <a:t> </a:t>
            </a:r>
            <a:r>
              <a:rPr dirty="0" sz="1600" spc="-5">
                <a:solidFill>
                  <a:srgbClr val="FF0000"/>
                </a:solidFill>
                <a:latin typeface="Times New Roman"/>
                <a:cs typeface="Times New Roman"/>
              </a:rPr>
              <a:t>2-3s</a:t>
            </a:r>
            <a:r>
              <a:rPr dirty="0" sz="1600">
                <a:solidFill>
                  <a:srgbClr val="FF0000"/>
                </a:solidFill>
                <a:latin typeface="宋体"/>
                <a:cs typeface="宋体"/>
              </a:rPr>
              <a:t>内</a:t>
            </a:r>
            <a:r>
              <a:rPr dirty="0" sz="1600" spc="-5">
                <a:solidFill>
                  <a:srgbClr val="FF0000"/>
                </a:solidFill>
                <a:latin typeface="宋体"/>
                <a:cs typeface="宋体"/>
              </a:rPr>
              <a:t>；</a:t>
            </a:r>
            <a:endParaRPr sz="1600">
              <a:latin typeface="宋体"/>
              <a:cs typeface="宋体"/>
            </a:endParaRPr>
          </a:p>
        </p:txBody>
      </p:sp>
      <p:sp>
        <p:nvSpPr>
          <p:cNvPr id="10" name="object 10"/>
          <p:cNvSpPr txBox="1">
            <a:spLocks noGrp="1"/>
          </p:cNvSpPr>
          <p:nvPr>
            <p:ph type="body" idx="1"/>
          </p:nvPr>
        </p:nvSpPr>
        <p:spPr>
          <a:prstGeom prst="rect"/>
        </p:spPr>
        <p:txBody>
          <a:bodyPr wrap="square" lIns="0" tIns="81280" rIns="0" bIns="0" rtlCol="0" vert="horz">
            <a:spAutoFit/>
          </a:bodyPr>
          <a:lstStyle/>
          <a:p>
            <a:pPr marL="12700">
              <a:lnSpc>
                <a:spcPct val="100000"/>
              </a:lnSpc>
              <a:spcBef>
                <a:spcPts val="640"/>
              </a:spcBef>
            </a:pPr>
            <a:r>
              <a:rPr dirty="0"/>
              <a:t>在哪些时间内跟瞬时速度的方向相反？</a:t>
            </a:r>
            <a:r>
              <a:rPr dirty="0" spc="220"/>
              <a:t> </a:t>
            </a:r>
            <a:r>
              <a:rPr dirty="0" sz="1600" spc="-5">
                <a:solidFill>
                  <a:srgbClr val="FF0000"/>
                </a:solidFill>
                <a:latin typeface="Times New Roman"/>
                <a:cs typeface="Times New Roman"/>
              </a:rPr>
              <a:t>1-2s</a:t>
            </a:r>
            <a:r>
              <a:rPr dirty="0" sz="1600" spc="-20">
                <a:solidFill>
                  <a:srgbClr val="FF0000"/>
                </a:solidFill>
                <a:latin typeface="Times New Roman"/>
                <a:cs typeface="Times New Roman"/>
              </a:rPr>
              <a:t> </a:t>
            </a:r>
            <a:r>
              <a:rPr dirty="0" sz="1600">
                <a:solidFill>
                  <a:srgbClr val="FF0000"/>
                </a:solidFill>
              </a:rPr>
              <a:t>和</a:t>
            </a:r>
            <a:r>
              <a:rPr dirty="0" sz="1600" spc="-5">
                <a:solidFill>
                  <a:srgbClr val="FF0000"/>
                </a:solidFill>
                <a:latin typeface="Times New Roman"/>
                <a:cs typeface="Times New Roman"/>
              </a:rPr>
              <a:t>3-4s</a:t>
            </a:r>
            <a:r>
              <a:rPr dirty="0" sz="1600" spc="-5">
                <a:solidFill>
                  <a:srgbClr val="FF0000"/>
                </a:solidFill>
              </a:rPr>
              <a:t>内</a:t>
            </a:r>
            <a:endParaRPr sz="1600">
              <a:latin typeface="Times New Roman"/>
              <a:cs typeface="Times New Roman"/>
            </a:endParaRPr>
          </a:p>
          <a:p>
            <a:pPr marL="12700">
              <a:lnSpc>
                <a:spcPct val="100000"/>
              </a:lnSpc>
              <a:spcBef>
                <a:spcPts val="540"/>
              </a:spcBef>
            </a:pPr>
            <a:r>
              <a:rPr dirty="0"/>
              <a:t>（</a:t>
            </a:r>
            <a:r>
              <a:rPr dirty="0" spc="-500"/>
              <a:t> </a:t>
            </a:r>
            <a:r>
              <a:rPr dirty="0" spc="-5">
                <a:latin typeface="Calibri"/>
                <a:cs typeface="Calibri"/>
              </a:rPr>
              <a:t>4</a:t>
            </a:r>
            <a:r>
              <a:rPr dirty="0" spc="-5"/>
              <a:t>）</a:t>
            </a:r>
            <a:r>
              <a:rPr dirty="0"/>
              <a:t>质点在第</a:t>
            </a:r>
            <a:r>
              <a:rPr dirty="0" spc="-500"/>
              <a:t> </a:t>
            </a:r>
            <a:r>
              <a:rPr dirty="0">
                <a:latin typeface="Calibri"/>
                <a:cs typeface="Calibri"/>
              </a:rPr>
              <a:t>2</a:t>
            </a:r>
            <a:r>
              <a:rPr dirty="0" spc="-5">
                <a:latin typeface="Calibri"/>
                <a:cs typeface="Calibri"/>
              </a:rPr>
              <a:t> </a:t>
            </a:r>
            <a:r>
              <a:rPr dirty="0">
                <a:latin typeface="Calibri"/>
                <a:cs typeface="Calibri"/>
              </a:rPr>
              <a:t>s</a:t>
            </a:r>
            <a:r>
              <a:rPr dirty="0" spc="-10">
                <a:latin typeface="Calibri"/>
                <a:cs typeface="Calibri"/>
              </a:rPr>
              <a:t> </a:t>
            </a:r>
            <a:r>
              <a:rPr dirty="0"/>
              <a:t>末的位移是多少？</a:t>
            </a:r>
            <a:r>
              <a:rPr dirty="0" spc="-185"/>
              <a:t> </a:t>
            </a:r>
            <a:r>
              <a:rPr dirty="0" baseline="17361" sz="2400" spc="-7">
                <a:solidFill>
                  <a:srgbClr val="FF0000"/>
                </a:solidFill>
                <a:latin typeface="Times New Roman"/>
                <a:cs typeface="Times New Roman"/>
              </a:rPr>
              <a:t>0</a:t>
            </a:r>
            <a:endParaRPr baseline="17361" sz="2400">
              <a:latin typeface="Times New Roman"/>
              <a:cs typeface="Times New Roman"/>
            </a:endParaRPr>
          </a:p>
          <a:p>
            <a:pPr marL="12700">
              <a:lnSpc>
                <a:spcPts val="1950"/>
              </a:lnSpc>
              <a:spcBef>
                <a:spcPts val="540"/>
              </a:spcBef>
            </a:pPr>
            <a:r>
              <a:rPr dirty="0"/>
              <a:t>（</a:t>
            </a:r>
            <a:r>
              <a:rPr dirty="0" spc="-500"/>
              <a:t> </a:t>
            </a:r>
            <a:r>
              <a:rPr dirty="0" spc="-5">
                <a:latin typeface="Calibri"/>
                <a:cs typeface="Calibri"/>
              </a:rPr>
              <a:t>5</a:t>
            </a:r>
            <a:r>
              <a:rPr dirty="0" spc="-5"/>
              <a:t>）</a:t>
            </a:r>
            <a:r>
              <a:rPr dirty="0"/>
              <a:t>质点在前</a:t>
            </a:r>
            <a:r>
              <a:rPr dirty="0" spc="-500"/>
              <a:t> </a:t>
            </a:r>
            <a:r>
              <a:rPr dirty="0">
                <a:latin typeface="Calibri"/>
                <a:cs typeface="Calibri"/>
              </a:rPr>
              <a:t>2</a:t>
            </a:r>
            <a:r>
              <a:rPr dirty="0" spc="-10">
                <a:latin typeface="Calibri"/>
                <a:cs typeface="Calibri"/>
              </a:rPr>
              <a:t> </a:t>
            </a:r>
            <a:r>
              <a:rPr dirty="0">
                <a:latin typeface="Calibri"/>
                <a:cs typeface="Calibri"/>
              </a:rPr>
              <a:t>s</a:t>
            </a:r>
            <a:r>
              <a:rPr dirty="0" spc="-10">
                <a:latin typeface="Calibri"/>
                <a:cs typeface="Calibri"/>
              </a:rPr>
              <a:t> </a:t>
            </a:r>
            <a:r>
              <a:rPr dirty="0"/>
              <a:t>内运动的路程是多少？</a:t>
            </a:r>
          </a:p>
          <a:p>
            <a:pPr algn="ctr" marL="1186180">
              <a:lnSpc>
                <a:spcPts val="1710"/>
              </a:lnSpc>
            </a:pPr>
            <a:r>
              <a:rPr dirty="0" sz="1600" spc="-5">
                <a:solidFill>
                  <a:srgbClr val="FF0000"/>
                </a:solidFill>
                <a:latin typeface="Times New Roman"/>
                <a:cs typeface="Times New Roman"/>
              </a:rPr>
              <a:t>20cm</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txBox="1"/>
          <p:nvPr/>
        </p:nvSpPr>
        <p:spPr>
          <a:xfrm>
            <a:off x="3870934" y="675906"/>
            <a:ext cx="917575" cy="451484"/>
          </a:xfrm>
          <a:prstGeom prst="rect">
            <a:avLst/>
          </a:prstGeom>
        </p:spPr>
        <p:txBody>
          <a:bodyPr wrap="square" lIns="0" tIns="12065" rIns="0" bIns="0" rtlCol="0" vert="horz">
            <a:spAutoFit/>
          </a:bodyPr>
          <a:lstStyle/>
          <a:p>
            <a:pPr marL="12700">
              <a:lnSpc>
                <a:spcPct val="100000"/>
              </a:lnSpc>
              <a:spcBef>
                <a:spcPts val="95"/>
              </a:spcBef>
            </a:pPr>
            <a:r>
              <a:rPr dirty="0" sz="2800" b="1">
                <a:latin typeface="宋体"/>
                <a:cs typeface="宋体"/>
              </a:rPr>
              <a:t>小</a:t>
            </a:r>
            <a:r>
              <a:rPr dirty="0" sz="2800" spc="-85" b="1">
                <a:latin typeface="宋体"/>
                <a:cs typeface="宋体"/>
              </a:rPr>
              <a:t> </a:t>
            </a:r>
            <a:r>
              <a:rPr dirty="0" sz="2800" spc="-20" b="1">
                <a:latin typeface="宋体"/>
                <a:cs typeface="宋体"/>
              </a:rPr>
              <a:t>结</a:t>
            </a:r>
            <a:endParaRPr sz="2800">
              <a:latin typeface="宋体"/>
              <a:cs typeface="宋体"/>
            </a:endParaRPr>
          </a:p>
        </p:txBody>
      </p:sp>
      <p:sp>
        <p:nvSpPr>
          <p:cNvPr id="4" name="object 4"/>
          <p:cNvSpPr txBox="1"/>
          <p:nvPr/>
        </p:nvSpPr>
        <p:spPr>
          <a:xfrm>
            <a:off x="834313" y="1356499"/>
            <a:ext cx="7569200" cy="2854325"/>
          </a:xfrm>
          <a:prstGeom prst="rect">
            <a:avLst/>
          </a:prstGeom>
        </p:spPr>
        <p:txBody>
          <a:bodyPr wrap="square" lIns="0" tIns="81280" rIns="0" bIns="0" rtlCol="0" vert="horz">
            <a:spAutoFit/>
          </a:bodyPr>
          <a:lstStyle/>
          <a:p>
            <a:pPr marL="252729" indent="-229235">
              <a:lnSpc>
                <a:spcPct val="100000"/>
              </a:lnSpc>
              <a:spcBef>
                <a:spcPts val="640"/>
              </a:spcBef>
              <a:buSzPct val="94444"/>
              <a:buAutoNum type="arabicPeriod"/>
              <a:tabLst>
                <a:tab pos="253365" algn="l"/>
              </a:tabLst>
            </a:pPr>
            <a:r>
              <a:rPr dirty="0" sz="1800">
                <a:latin typeface="宋体"/>
                <a:cs typeface="宋体"/>
              </a:rPr>
              <a:t>从运动的角度看，位</a:t>
            </a:r>
            <a:r>
              <a:rPr dirty="0" sz="1800" spc="-5">
                <a:latin typeface="宋体"/>
                <a:cs typeface="宋体"/>
              </a:rPr>
              <a:t>移</a:t>
            </a:r>
            <a:r>
              <a:rPr dirty="0" sz="1800">
                <a:latin typeface="宋体"/>
                <a:cs typeface="宋体"/>
              </a:rPr>
              <a:t>-时间图象是一条正弦曲线的振动为简谐运动。</a:t>
            </a:r>
            <a:endParaRPr sz="1800">
              <a:latin typeface="宋体"/>
              <a:cs typeface="宋体"/>
            </a:endParaRPr>
          </a:p>
          <a:p>
            <a:pPr marL="23495" marR="336550">
              <a:lnSpc>
                <a:spcPct val="125000"/>
              </a:lnSpc>
              <a:buSzPct val="94444"/>
              <a:buAutoNum type="arabicPeriod"/>
              <a:tabLst>
                <a:tab pos="253365" algn="l"/>
              </a:tabLst>
            </a:pPr>
            <a:r>
              <a:rPr dirty="0" sz="1800">
                <a:latin typeface="宋体"/>
                <a:cs typeface="宋体"/>
              </a:rPr>
              <a:t>通过对弹簧振子运动学特征</a:t>
            </a:r>
            <a:r>
              <a:rPr dirty="0" sz="1800" spc="-5">
                <a:latin typeface="宋体"/>
                <a:cs typeface="宋体"/>
              </a:rPr>
              <a:t>的</a:t>
            </a:r>
            <a:r>
              <a:rPr dirty="0" sz="1800">
                <a:latin typeface="宋体"/>
                <a:cs typeface="宋体"/>
              </a:rPr>
              <a:t>探究，表明其位移-时间图象是一条正弦 曲线---即弹簧振子的振动为简谐运动。</a:t>
            </a:r>
            <a:endParaRPr sz="1800">
              <a:latin typeface="宋体"/>
              <a:cs typeface="宋体"/>
            </a:endParaRPr>
          </a:p>
          <a:p>
            <a:pPr marL="252729" indent="-229235">
              <a:lnSpc>
                <a:spcPct val="100000"/>
              </a:lnSpc>
              <a:spcBef>
                <a:spcPts val="540"/>
              </a:spcBef>
              <a:buSzPct val="94444"/>
              <a:buAutoNum type="arabicPeriod"/>
              <a:tabLst>
                <a:tab pos="253365" algn="l"/>
              </a:tabLst>
            </a:pPr>
            <a:r>
              <a:rPr dirty="0" sz="1800">
                <a:latin typeface="宋体"/>
                <a:cs typeface="宋体"/>
              </a:rPr>
              <a:t>通过振动图像能分析振动的位移、路程及瞬时速度方向。</a:t>
            </a:r>
            <a:endParaRPr sz="1800">
              <a:latin typeface="宋体"/>
              <a:cs typeface="宋体"/>
            </a:endParaRPr>
          </a:p>
          <a:p>
            <a:pPr>
              <a:lnSpc>
                <a:spcPct val="100000"/>
              </a:lnSpc>
            </a:pPr>
            <a:endParaRPr sz="1800">
              <a:latin typeface="Times New Roman"/>
              <a:cs typeface="Times New Roman"/>
            </a:endParaRPr>
          </a:p>
          <a:p>
            <a:pPr>
              <a:lnSpc>
                <a:spcPct val="100000"/>
              </a:lnSpc>
              <a:spcBef>
                <a:spcPts val="5"/>
              </a:spcBef>
            </a:pPr>
            <a:endParaRPr sz="1600">
              <a:latin typeface="Times New Roman"/>
              <a:cs typeface="Times New Roman"/>
            </a:endParaRPr>
          </a:p>
          <a:p>
            <a:pPr marL="12700">
              <a:lnSpc>
                <a:spcPct val="100000"/>
              </a:lnSpc>
            </a:pPr>
            <a:r>
              <a:rPr dirty="0" sz="1800">
                <a:latin typeface="楷体"/>
                <a:cs typeface="楷体"/>
              </a:rPr>
              <a:t>课后请大家思考：</a:t>
            </a:r>
            <a:endParaRPr sz="1800">
              <a:latin typeface="楷体"/>
              <a:cs typeface="楷体"/>
            </a:endParaRPr>
          </a:p>
          <a:p>
            <a:pPr marL="12700" marR="5080" indent="457200">
              <a:lnSpc>
                <a:spcPct val="125000"/>
              </a:lnSpc>
            </a:pPr>
            <a:r>
              <a:rPr dirty="0" sz="1800">
                <a:latin typeface="楷体"/>
                <a:cs typeface="楷体"/>
              </a:rPr>
              <a:t>弹簧振子振动过程中的受力特点，并结合牛顿运动定律，从运动和力关 系的角度分析弹簧振子的运动。</a:t>
            </a:r>
            <a:endParaRPr sz="1800">
              <a:latin typeface="楷体"/>
              <a:cs typeface="楷体"/>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p:nvPr/>
        </p:nvSpPr>
        <p:spPr>
          <a:xfrm>
            <a:off x="571500" y="1318260"/>
            <a:ext cx="190500" cy="190500"/>
          </a:xfrm>
          <a:custGeom>
            <a:avLst/>
            <a:gdLst/>
            <a:ahLst/>
            <a:cxnLst/>
            <a:rect l="l" t="t" r="r" b="b"/>
            <a:pathLst>
              <a:path w="190500" h="190500">
                <a:moveTo>
                  <a:pt x="0" y="0"/>
                </a:moveTo>
                <a:lnTo>
                  <a:pt x="190500" y="0"/>
                </a:lnTo>
                <a:lnTo>
                  <a:pt x="190500" y="190499"/>
                </a:lnTo>
                <a:lnTo>
                  <a:pt x="0" y="190499"/>
                </a:lnTo>
                <a:lnTo>
                  <a:pt x="0" y="0"/>
                </a:lnTo>
                <a:close/>
              </a:path>
            </a:pathLst>
          </a:custGeom>
          <a:solidFill>
            <a:srgbClr val="FAC55C"/>
          </a:solidFill>
        </p:spPr>
        <p:txBody>
          <a:bodyPr wrap="square" lIns="0" tIns="0" rIns="0" bIns="0" rtlCol="0"/>
          <a:lstStyle/>
          <a:p/>
        </p:txBody>
      </p:sp>
      <p:sp>
        <p:nvSpPr>
          <p:cNvPr id="4" name="object 4"/>
          <p:cNvSpPr/>
          <p:nvPr/>
        </p:nvSpPr>
        <p:spPr>
          <a:xfrm>
            <a:off x="851916" y="1318260"/>
            <a:ext cx="190500" cy="190500"/>
          </a:xfrm>
          <a:custGeom>
            <a:avLst/>
            <a:gdLst/>
            <a:ahLst/>
            <a:cxnLst/>
            <a:rect l="l" t="t" r="r" b="b"/>
            <a:pathLst>
              <a:path w="190500" h="190500">
                <a:moveTo>
                  <a:pt x="0" y="0"/>
                </a:moveTo>
                <a:lnTo>
                  <a:pt x="190500" y="0"/>
                </a:lnTo>
                <a:lnTo>
                  <a:pt x="190500" y="190499"/>
                </a:lnTo>
                <a:lnTo>
                  <a:pt x="0" y="190499"/>
                </a:lnTo>
                <a:lnTo>
                  <a:pt x="0" y="0"/>
                </a:lnTo>
                <a:close/>
              </a:path>
            </a:pathLst>
          </a:custGeom>
          <a:solidFill>
            <a:srgbClr val="8AC066"/>
          </a:solidFill>
        </p:spPr>
        <p:txBody>
          <a:bodyPr wrap="square" lIns="0" tIns="0" rIns="0" bIns="0" rtlCol="0"/>
          <a:lstStyle/>
          <a:p/>
        </p:txBody>
      </p:sp>
      <p:sp>
        <p:nvSpPr>
          <p:cNvPr id="5" name="object 5"/>
          <p:cNvSpPr/>
          <p:nvPr/>
        </p:nvSpPr>
        <p:spPr>
          <a:xfrm>
            <a:off x="851916" y="10287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solidFill>
            <a:srgbClr val="66BEBC"/>
          </a:solidFill>
        </p:spPr>
        <p:txBody>
          <a:bodyPr wrap="square" lIns="0" tIns="0" rIns="0" bIns="0" rtlCol="0"/>
          <a:lstStyle/>
          <a:p/>
        </p:txBody>
      </p:sp>
      <p:sp>
        <p:nvSpPr>
          <p:cNvPr id="6" name="object 6"/>
          <p:cNvSpPr/>
          <p:nvPr/>
        </p:nvSpPr>
        <p:spPr>
          <a:xfrm>
            <a:off x="571500" y="1028700"/>
            <a:ext cx="190500" cy="190500"/>
          </a:xfrm>
          <a:custGeom>
            <a:avLst/>
            <a:gdLst/>
            <a:ahLst/>
            <a:cxnLst/>
            <a:rect l="l" t="t" r="r" b="b"/>
            <a:pathLst>
              <a:path w="190500" h="190500">
                <a:moveTo>
                  <a:pt x="0" y="0"/>
                </a:moveTo>
                <a:lnTo>
                  <a:pt x="190500" y="0"/>
                </a:lnTo>
                <a:lnTo>
                  <a:pt x="190500" y="190500"/>
                </a:lnTo>
                <a:lnTo>
                  <a:pt x="0" y="190500"/>
                </a:lnTo>
                <a:lnTo>
                  <a:pt x="0" y="0"/>
                </a:lnTo>
                <a:close/>
              </a:path>
            </a:pathLst>
          </a:custGeom>
          <a:solidFill>
            <a:srgbClr val="FB6C5C"/>
          </a:solidFill>
        </p:spPr>
        <p:txBody>
          <a:bodyPr wrap="square" lIns="0" tIns="0" rIns="0" bIns="0" rtlCol="0"/>
          <a:lstStyle/>
          <a:p/>
        </p:txBody>
      </p:sp>
      <p:sp>
        <p:nvSpPr>
          <p:cNvPr id="7" name="object 7"/>
          <p:cNvSpPr txBox="1"/>
          <p:nvPr/>
        </p:nvSpPr>
        <p:spPr>
          <a:xfrm>
            <a:off x="528751" y="1662899"/>
            <a:ext cx="254000" cy="943610"/>
          </a:xfrm>
          <a:prstGeom prst="rect">
            <a:avLst/>
          </a:prstGeom>
        </p:spPr>
        <p:txBody>
          <a:bodyPr wrap="square" lIns="0" tIns="0" rIns="0" bIns="0" rtlCol="0" vert="eaVert">
            <a:spAutoFit/>
          </a:bodyPr>
          <a:lstStyle/>
          <a:p>
            <a:pPr marL="12700">
              <a:lnSpc>
                <a:spcPct val="65000"/>
              </a:lnSpc>
            </a:pPr>
            <a:r>
              <a:rPr dirty="0" sz="1800" spc="10" b="1">
                <a:solidFill>
                  <a:srgbClr val="252525"/>
                </a:solidFill>
                <a:latin typeface="宋体"/>
                <a:cs typeface="宋体"/>
              </a:rPr>
              <a:t>学习目</a:t>
            </a:r>
            <a:r>
              <a:rPr dirty="0" sz="1800" b="1">
                <a:solidFill>
                  <a:srgbClr val="252525"/>
                </a:solidFill>
                <a:latin typeface="宋体"/>
                <a:cs typeface="宋体"/>
              </a:rPr>
              <a:t>标</a:t>
            </a:r>
            <a:endParaRPr sz="1800">
              <a:latin typeface="宋体"/>
              <a:cs typeface="宋体"/>
            </a:endParaRPr>
          </a:p>
        </p:txBody>
      </p:sp>
      <p:sp>
        <p:nvSpPr>
          <p:cNvPr id="8" name="object 8"/>
          <p:cNvSpPr/>
          <p:nvPr/>
        </p:nvSpPr>
        <p:spPr>
          <a:xfrm>
            <a:off x="801293" y="1028700"/>
            <a:ext cx="0" cy="1801495"/>
          </a:xfrm>
          <a:custGeom>
            <a:avLst/>
            <a:gdLst/>
            <a:ahLst/>
            <a:cxnLst/>
            <a:rect l="l" t="t" r="r" b="b"/>
            <a:pathLst>
              <a:path w="0" h="1801495">
                <a:moveTo>
                  <a:pt x="0" y="0"/>
                </a:moveTo>
                <a:lnTo>
                  <a:pt x="0" y="1801418"/>
                </a:lnTo>
              </a:path>
            </a:pathLst>
          </a:custGeom>
          <a:ln w="25399">
            <a:solidFill>
              <a:srgbClr val="252525"/>
            </a:solidFill>
          </a:ln>
        </p:spPr>
        <p:txBody>
          <a:bodyPr wrap="square" lIns="0" tIns="0" rIns="0" bIns="0" rtlCol="0"/>
          <a:lstStyle/>
          <a:p/>
        </p:txBody>
      </p:sp>
      <p:sp>
        <p:nvSpPr>
          <p:cNvPr id="9" name="object 9"/>
          <p:cNvSpPr/>
          <p:nvPr/>
        </p:nvSpPr>
        <p:spPr>
          <a:xfrm>
            <a:off x="572693" y="1264450"/>
            <a:ext cx="470534" cy="0"/>
          </a:xfrm>
          <a:custGeom>
            <a:avLst/>
            <a:gdLst/>
            <a:ahLst/>
            <a:cxnLst/>
            <a:rect l="l" t="t" r="r" b="b"/>
            <a:pathLst>
              <a:path w="470534" h="0">
                <a:moveTo>
                  <a:pt x="0" y="0"/>
                </a:moveTo>
                <a:lnTo>
                  <a:pt x="470293" y="0"/>
                </a:lnTo>
              </a:path>
            </a:pathLst>
          </a:custGeom>
          <a:ln w="25400">
            <a:solidFill>
              <a:srgbClr val="252525"/>
            </a:solidFill>
          </a:ln>
        </p:spPr>
        <p:txBody>
          <a:bodyPr wrap="square" lIns="0" tIns="0" rIns="0" bIns="0" rtlCol="0"/>
          <a:lstStyle/>
          <a:p/>
        </p:txBody>
      </p:sp>
      <p:sp>
        <p:nvSpPr>
          <p:cNvPr id="10" name="object 10"/>
          <p:cNvSpPr txBox="1"/>
          <p:nvPr/>
        </p:nvSpPr>
        <p:spPr>
          <a:xfrm>
            <a:off x="1408049" y="1079652"/>
            <a:ext cx="7112000" cy="3058160"/>
          </a:xfrm>
          <a:prstGeom prst="rect">
            <a:avLst/>
          </a:prstGeom>
        </p:spPr>
        <p:txBody>
          <a:bodyPr wrap="square" lIns="0" tIns="12700" rIns="0" bIns="0" rtlCol="0" vert="horz">
            <a:spAutoFit/>
          </a:bodyPr>
          <a:lstStyle/>
          <a:p>
            <a:pPr marL="241300" indent="-228600">
              <a:lnSpc>
                <a:spcPct val="100000"/>
              </a:lnSpc>
              <a:spcBef>
                <a:spcPts val="100"/>
              </a:spcBef>
              <a:buFont typeface="Arial"/>
              <a:buChar char="•"/>
              <a:tabLst>
                <a:tab pos="241300" algn="l"/>
              </a:tabLst>
            </a:pPr>
            <a:r>
              <a:rPr dirty="0" sz="2400">
                <a:latin typeface="宋体"/>
                <a:cs typeface="宋体"/>
              </a:rPr>
              <a:t>认识弹簧振子。</a:t>
            </a:r>
            <a:endParaRPr sz="2400">
              <a:latin typeface="宋体"/>
              <a:cs typeface="宋体"/>
            </a:endParaRPr>
          </a:p>
          <a:p>
            <a:pPr marL="241300" marR="157480" indent="-228600">
              <a:lnSpc>
                <a:spcPct val="125000"/>
              </a:lnSpc>
              <a:spcBef>
                <a:spcPts val="1000"/>
              </a:spcBef>
              <a:buFont typeface="Arial"/>
              <a:buChar char="•"/>
              <a:tabLst>
                <a:tab pos="241300" algn="l"/>
              </a:tabLst>
            </a:pPr>
            <a:r>
              <a:rPr dirty="0" sz="2400">
                <a:latin typeface="宋体"/>
                <a:cs typeface="宋体"/>
              </a:rPr>
              <a:t>通过对弹簧振子运动学特征的探究，领悟用图像法 描述运动的方法。</a:t>
            </a:r>
            <a:endParaRPr sz="2400">
              <a:latin typeface="宋体"/>
              <a:cs typeface="宋体"/>
            </a:endParaRPr>
          </a:p>
          <a:p>
            <a:pPr marL="241300" marR="5080" indent="-228600">
              <a:lnSpc>
                <a:spcPct val="125000"/>
              </a:lnSpc>
              <a:spcBef>
                <a:spcPts val="1000"/>
              </a:spcBef>
              <a:buFont typeface="Arial"/>
              <a:buChar char="•"/>
              <a:tabLst>
                <a:tab pos="241300" algn="l"/>
              </a:tabLst>
            </a:pPr>
            <a:r>
              <a:rPr dirty="0" sz="2400">
                <a:latin typeface="宋体"/>
                <a:cs typeface="宋体"/>
              </a:rPr>
              <a:t>通过观察与分析，理解简谐运动的位移-时间图象是 一条正弦曲线并能把图象与实际运动结合起来。</a:t>
            </a:r>
            <a:endParaRPr sz="2400">
              <a:latin typeface="宋体"/>
              <a:cs typeface="宋体"/>
            </a:endParaRPr>
          </a:p>
          <a:p>
            <a:pPr marL="241300" indent="-228600">
              <a:lnSpc>
                <a:spcPct val="100000"/>
              </a:lnSpc>
              <a:spcBef>
                <a:spcPts val="1720"/>
              </a:spcBef>
              <a:buFont typeface="Arial"/>
              <a:buChar char="•"/>
              <a:tabLst>
                <a:tab pos="241300" algn="l"/>
              </a:tabLst>
            </a:pPr>
            <a:r>
              <a:rPr dirty="0" sz="2400">
                <a:latin typeface="宋体"/>
                <a:cs typeface="宋体"/>
              </a:rPr>
              <a:t>拓展对质点运动更加全面的认识。</a:t>
            </a:r>
            <a:endParaRPr sz="2400">
              <a:latin typeface="宋体"/>
              <a:cs typeface="宋体"/>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p:nvPr/>
        </p:nvSpPr>
        <p:spPr>
          <a:xfrm>
            <a:off x="344424" y="1740407"/>
            <a:ext cx="190500" cy="190500"/>
          </a:xfrm>
          <a:custGeom>
            <a:avLst/>
            <a:gdLst/>
            <a:ahLst/>
            <a:cxnLst/>
            <a:rect l="l" t="t" r="r" b="b"/>
            <a:pathLst>
              <a:path w="190500" h="190500">
                <a:moveTo>
                  <a:pt x="0" y="190500"/>
                </a:moveTo>
                <a:lnTo>
                  <a:pt x="0" y="0"/>
                </a:lnTo>
                <a:lnTo>
                  <a:pt x="190499" y="0"/>
                </a:lnTo>
                <a:lnTo>
                  <a:pt x="190499" y="190500"/>
                </a:lnTo>
                <a:lnTo>
                  <a:pt x="0" y="190500"/>
                </a:lnTo>
                <a:close/>
              </a:path>
            </a:pathLst>
          </a:custGeom>
          <a:solidFill>
            <a:srgbClr val="FAC55C"/>
          </a:solidFill>
        </p:spPr>
        <p:txBody>
          <a:bodyPr wrap="square" lIns="0" tIns="0" rIns="0" bIns="0" rtlCol="0"/>
          <a:lstStyle/>
          <a:p/>
        </p:txBody>
      </p:sp>
      <p:sp>
        <p:nvSpPr>
          <p:cNvPr id="4" name="object 4"/>
          <p:cNvSpPr/>
          <p:nvPr/>
        </p:nvSpPr>
        <p:spPr>
          <a:xfrm>
            <a:off x="626363" y="1740407"/>
            <a:ext cx="190500" cy="190500"/>
          </a:xfrm>
          <a:custGeom>
            <a:avLst/>
            <a:gdLst/>
            <a:ahLst/>
            <a:cxnLst/>
            <a:rect l="l" t="t" r="r" b="b"/>
            <a:pathLst>
              <a:path w="190500" h="190500">
                <a:moveTo>
                  <a:pt x="0" y="190500"/>
                </a:moveTo>
                <a:lnTo>
                  <a:pt x="0" y="0"/>
                </a:lnTo>
                <a:lnTo>
                  <a:pt x="190499" y="0"/>
                </a:lnTo>
                <a:lnTo>
                  <a:pt x="190499" y="190500"/>
                </a:lnTo>
                <a:lnTo>
                  <a:pt x="0" y="190500"/>
                </a:lnTo>
                <a:close/>
              </a:path>
            </a:pathLst>
          </a:custGeom>
          <a:solidFill>
            <a:srgbClr val="8AC066"/>
          </a:solidFill>
        </p:spPr>
        <p:txBody>
          <a:bodyPr wrap="square" lIns="0" tIns="0" rIns="0" bIns="0" rtlCol="0"/>
          <a:lstStyle/>
          <a:p/>
        </p:txBody>
      </p:sp>
      <p:sp>
        <p:nvSpPr>
          <p:cNvPr id="5" name="object 5"/>
          <p:cNvSpPr/>
          <p:nvPr/>
        </p:nvSpPr>
        <p:spPr>
          <a:xfrm>
            <a:off x="624840" y="1450847"/>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66BEBC"/>
          </a:solidFill>
        </p:spPr>
        <p:txBody>
          <a:bodyPr wrap="square" lIns="0" tIns="0" rIns="0" bIns="0" rtlCol="0"/>
          <a:lstStyle/>
          <a:p/>
        </p:txBody>
      </p:sp>
      <p:sp>
        <p:nvSpPr>
          <p:cNvPr id="6" name="object 6"/>
          <p:cNvSpPr/>
          <p:nvPr/>
        </p:nvSpPr>
        <p:spPr>
          <a:xfrm>
            <a:off x="344424" y="1450847"/>
            <a:ext cx="190500" cy="190500"/>
          </a:xfrm>
          <a:custGeom>
            <a:avLst/>
            <a:gdLst/>
            <a:ahLst/>
            <a:cxnLst/>
            <a:rect l="l" t="t" r="r" b="b"/>
            <a:pathLst>
              <a:path w="190500" h="190500">
                <a:moveTo>
                  <a:pt x="0" y="190500"/>
                </a:moveTo>
                <a:lnTo>
                  <a:pt x="0" y="0"/>
                </a:lnTo>
                <a:lnTo>
                  <a:pt x="190499" y="0"/>
                </a:lnTo>
                <a:lnTo>
                  <a:pt x="190499" y="190500"/>
                </a:lnTo>
                <a:lnTo>
                  <a:pt x="0" y="190500"/>
                </a:lnTo>
                <a:close/>
              </a:path>
            </a:pathLst>
          </a:custGeom>
          <a:solidFill>
            <a:srgbClr val="FB6C5C"/>
          </a:solidFill>
        </p:spPr>
        <p:txBody>
          <a:bodyPr wrap="square" lIns="0" tIns="0" rIns="0" bIns="0" rtlCol="0"/>
          <a:lstStyle/>
          <a:p/>
        </p:txBody>
      </p:sp>
      <p:sp>
        <p:nvSpPr>
          <p:cNvPr id="7" name="object 7"/>
          <p:cNvSpPr/>
          <p:nvPr/>
        </p:nvSpPr>
        <p:spPr>
          <a:xfrm>
            <a:off x="344627" y="1692478"/>
            <a:ext cx="1801495" cy="0"/>
          </a:xfrm>
          <a:custGeom>
            <a:avLst/>
            <a:gdLst/>
            <a:ahLst/>
            <a:cxnLst/>
            <a:rect l="l" t="t" r="r" b="b"/>
            <a:pathLst>
              <a:path w="1801495" h="0">
                <a:moveTo>
                  <a:pt x="0" y="0"/>
                </a:moveTo>
                <a:lnTo>
                  <a:pt x="1801418" y="0"/>
                </a:lnTo>
              </a:path>
            </a:pathLst>
          </a:custGeom>
          <a:ln w="25400">
            <a:solidFill>
              <a:srgbClr val="252525"/>
            </a:solidFill>
          </a:ln>
        </p:spPr>
        <p:txBody>
          <a:bodyPr wrap="square" lIns="0" tIns="0" rIns="0" bIns="0" rtlCol="0"/>
          <a:lstStyle/>
          <a:p/>
        </p:txBody>
      </p:sp>
      <p:sp>
        <p:nvSpPr>
          <p:cNvPr id="8" name="object 8"/>
          <p:cNvSpPr/>
          <p:nvPr/>
        </p:nvSpPr>
        <p:spPr>
          <a:xfrm>
            <a:off x="580377" y="1450784"/>
            <a:ext cx="0" cy="470534"/>
          </a:xfrm>
          <a:custGeom>
            <a:avLst/>
            <a:gdLst/>
            <a:ahLst/>
            <a:cxnLst/>
            <a:rect l="l" t="t" r="r" b="b"/>
            <a:pathLst>
              <a:path w="0" h="470535">
                <a:moveTo>
                  <a:pt x="0" y="0"/>
                </a:moveTo>
                <a:lnTo>
                  <a:pt x="0" y="470293"/>
                </a:lnTo>
              </a:path>
            </a:pathLst>
          </a:custGeom>
          <a:ln w="25400">
            <a:solidFill>
              <a:srgbClr val="252525"/>
            </a:solidFill>
          </a:ln>
        </p:spPr>
        <p:txBody>
          <a:bodyPr wrap="square" lIns="0" tIns="0" rIns="0" bIns="0" rtlCol="0"/>
          <a:lstStyle/>
          <a:p/>
        </p:txBody>
      </p:sp>
      <p:sp>
        <p:nvSpPr>
          <p:cNvPr id="9" name="object 9"/>
          <p:cNvSpPr txBox="1"/>
          <p:nvPr/>
        </p:nvSpPr>
        <p:spPr>
          <a:xfrm>
            <a:off x="903262" y="1259586"/>
            <a:ext cx="4597400" cy="1851025"/>
          </a:xfrm>
          <a:prstGeom prst="rect">
            <a:avLst/>
          </a:prstGeom>
        </p:spPr>
        <p:txBody>
          <a:bodyPr wrap="square" lIns="0" tIns="13335" rIns="0" bIns="0" rtlCol="0" vert="horz">
            <a:spAutoFit/>
          </a:bodyPr>
          <a:lstStyle/>
          <a:p>
            <a:pPr marL="179705">
              <a:lnSpc>
                <a:spcPct val="100000"/>
              </a:lnSpc>
              <a:spcBef>
                <a:spcPts val="105"/>
              </a:spcBef>
            </a:pPr>
            <a:r>
              <a:rPr dirty="0" sz="2000" b="1">
                <a:latin typeface="宋体"/>
                <a:cs typeface="宋体"/>
              </a:rPr>
              <a:t>机械振</a:t>
            </a:r>
            <a:r>
              <a:rPr dirty="0" sz="2000" spc="-5" b="1">
                <a:latin typeface="宋体"/>
                <a:cs typeface="宋体"/>
              </a:rPr>
              <a:t>动</a:t>
            </a:r>
            <a:endParaRPr sz="2000">
              <a:latin typeface="宋体"/>
              <a:cs typeface="宋体"/>
            </a:endParaRPr>
          </a:p>
          <a:p>
            <a:pPr>
              <a:lnSpc>
                <a:spcPct val="100000"/>
              </a:lnSpc>
              <a:spcBef>
                <a:spcPts val="45"/>
              </a:spcBef>
            </a:pPr>
            <a:endParaRPr sz="2850">
              <a:latin typeface="Times New Roman"/>
              <a:cs typeface="Times New Roman"/>
            </a:endParaRPr>
          </a:p>
          <a:p>
            <a:pPr algn="just" marL="12700" marR="5080">
              <a:lnSpc>
                <a:spcPct val="100000"/>
              </a:lnSpc>
              <a:spcBef>
                <a:spcPts val="5"/>
              </a:spcBef>
            </a:pPr>
            <a:r>
              <a:rPr dirty="0" sz="2400">
                <a:latin typeface="宋体"/>
                <a:cs typeface="宋体"/>
              </a:rPr>
              <a:t>物体或物体的一部分在一个位置附 近的往复运动称为机械振动，简称 振动。</a:t>
            </a:r>
            <a:endParaRPr sz="2400">
              <a:latin typeface="宋体"/>
              <a:cs typeface="宋体"/>
            </a:endParaRPr>
          </a:p>
        </p:txBody>
      </p:sp>
      <p:sp>
        <p:nvSpPr>
          <p:cNvPr id="10" name="object 10"/>
          <p:cNvSpPr/>
          <p:nvPr/>
        </p:nvSpPr>
        <p:spPr>
          <a:xfrm>
            <a:off x="5771388" y="1240536"/>
            <a:ext cx="2447543" cy="2447544"/>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p:nvPr/>
        </p:nvSpPr>
        <p:spPr>
          <a:xfrm>
            <a:off x="2485644" y="2813304"/>
            <a:ext cx="3456431" cy="2330196"/>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0500" y="1277111"/>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FAC55C"/>
          </a:solidFill>
        </p:spPr>
        <p:txBody>
          <a:bodyPr wrap="square" lIns="0" tIns="0" rIns="0" bIns="0" rtlCol="0"/>
          <a:lstStyle/>
          <a:p/>
        </p:txBody>
      </p:sp>
      <p:sp>
        <p:nvSpPr>
          <p:cNvPr id="5" name="object 5"/>
          <p:cNvSpPr/>
          <p:nvPr/>
        </p:nvSpPr>
        <p:spPr>
          <a:xfrm>
            <a:off x="470916" y="1277111"/>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8AC066"/>
          </a:solidFill>
        </p:spPr>
        <p:txBody>
          <a:bodyPr wrap="square" lIns="0" tIns="0" rIns="0" bIns="0" rtlCol="0"/>
          <a:lstStyle/>
          <a:p/>
        </p:txBody>
      </p:sp>
      <p:sp>
        <p:nvSpPr>
          <p:cNvPr id="6" name="object 6"/>
          <p:cNvSpPr/>
          <p:nvPr/>
        </p:nvSpPr>
        <p:spPr>
          <a:xfrm>
            <a:off x="470916" y="987552"/>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66BEBC"/>
          </a:solidFill>
        </p:spPr>
        <p:txBody>
          <a:bodyPr wrap="square" lIns="0" tIns="0" rIns="0" bIns="0" rtlCol="0"/>
          <a:lstStyle/>
          <a:p/>
        </p:txBody>
      </p:sp>
      <p:sp>
        <p:nvSpPr>
          <p:cNvPr id="7" name="object 7"/>
          <p:cNvSpPr/>
          <p:nvPr/>
        </p:nvSpPr>
        <p:spPr>
          <a:xfrm>
            <a:off x="190500" y="987552"/>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FB6C5C"/>
          </a:solidFill>
        </p:spPr>
        <p:txBody>
          <a:bodyPr wrap="square" lIns="0" tIns="0" rIns="0" bIns="0" rtlCol="0"/>
          <a:lstStyle/>
          <a:p/>
        </p:txBody>
      </p:sp>
      <p:sp>
        <p:nvSpPr>
          <p:cNvPr id="8" name="object 8"/>
          <p:cNvSpPr/>
          <p:nvPr/>
        </p:nvSpPr>
        <p:spPr>
          <a:xfrm>
            <a:off x="190423" y="1229271"/>
            <a:ext cx="1801495" cy="0"/>
          </a:xfrm>
          <a:custGeom>
            <a:avLst/>
            <a:gdLst/>
            <a:ahLst/>
            <a:cxnLst/>
            <a:rect l="l" t="t" r="r" b="b"/>
            <a:pathLst>
              <a:path w="1801495" h="0">
                <a:moveTo>
                  <a:pt x="0" y="0"/>
                </a:moveTo>
                <a:lnTo>
                  <a:pt x="1801418" y="0"/>
                </a:lnTo>
              </a:path>
            </a:pathLst>
          </a:custGeom>
          <a:ln w="25400">
            <a:solidFill>
              <a:srgbClr val="252525"/>
            </a:solidFill>
          </a:ln>
        </p:spPr>
        <p:txBody>
          <a:bodyPr wrap="square" lIns="0" tIns="0" rIns="0" bIns="0" rtlCol="0"/>
          <a:lstStyle/>
          <a:p/>
        </p:txBody>
      </p:sp>
      <p:sp>
        <p:nvSpPr>
          <p:cNvPr id="9" name="object 9"/>
          <p:cNvSpPr/>
          <p:nvPr/>
        </p:nvSpPr>
        <p:spPr>
          <a:xfrm>
            <a:off x="426161" y="987577"/>
            <a:ext cx="0" cy="470534"/>
          </a:xfrm>
          <a:custGeom>
            <a:avLst/>
            <a:gdLst/>
            <a:ahLst/>
            <a:cxnLst/>
            <a:rect l="l" t="t" r="r" b="b"/>
            <a:pathLst>
              <a:path w="0" h="470534">
                <a:moveTo>
                  <a:pt x="0" y="0"/>
                </a:moveTo>
                <a:lnTo>
                  <a:pt x="0" y="470293"/>
                </a:lnTo>
              </a:path>
            </a:pathLst>
          </a:custGeom>
          <a:ln w="25400">
            <a:solidFill>
              <a:srgbClr val="252525"/>
            </a:solidFill>
          </a:ln>
        </p:spPr>
        <p:txBody>
          <a:bodyPr wrap="square" lIns="0" tIns="0" rIns="0" bIns="0" rtlCol="0"/>
          <a:lstStyle/>
          <a:p/>
        </p:txBody>
      </p:sp>
      <p:sp>
        <p:nvSpPr>
          <p:cNvPr id="10" name="object 10"/>
          <p:cNvSpPr txBox="1"/>
          <p:nvPr/>
        </p:nvSpPr>
        <p:spPr>
          <a:xfrm>
            <a:off x="879906" y="810044"/>
            <a:ext cx="7359015" cy="1943100"/>
          </a:xfrm>
          <a:prstGeom prst="rect">
            <a:avLst/>
          </a:prstGeom>
        </p:spPr>
        <p:txBody>
          <a:bodyPr wrap="square" lIns="0" tIns="13335" rIns="0" bIns="0" rtlCol="0" vert="horz">
            <a:spAutoFit/>
          </a:bodyPr>
          <a:lstStyle/>
          <a:p>
            <a:pPr marL="12700">
              <a:lnSpc>
                <a:spcPct val="100000"/>
              </a:lnSpc>
              <a:spcBef>
                <a:spcPts val="105"/>
              </a:spcBef>
            </a:pPr>
            <a:r>
              <a:rPr dirty="0" sz="2000" b="1">
                <a:latin typeface="宋体"/>
                <a:cs typeface="宋体"/>
              </a:rPr>
              <a:t>弹簧振</a:t>
            </a:r>
            <a:r>
              <a:rPr dirty="0" sz="2000" spc="-5" b="1">
                <a:latin typeface="宋体"/>
                <a:cs typeface="宋体"/>
              </a:rPr>
              <a:t>子</a:t>
            </a:r>
            <a:endParaRPr sz="2000">
              <a:latin typeface="宋体"/>
              <a:cs typeface="宋体"/>
            </a:endParaRPr>
          </a:p>
          <a:p>
            <a:pPr>
              <a:lnSpc>
                <a:spcPct val="100000"/>
              </a:lnSpc>
              <a:spcBef>
                <a:spcPts val="50"/>
              </a:spcBef>
            </a:pPr>
            <a:endParaRPr sz="1600">
              <a:latin typeface="Times New Roman"/>
              <a:cs typeface="Times New Roman"/>
            </a:endParaRPr>
          </a:p>
          <a:p>
            <a:pPr marL="182880" marR="5080">
              <a:lnSpc>
                <a:spcPct val="125000"/>
              </a:lnSpc>
            </a:pPr>
            <a:r>
              <a:rPr dirty="0" sz="2400">
                <a:latin typeface="宋体"/>
                <a:cs typeface="宋体"/>
              </a:rPr>
              <a:t>小球和弹簧组成的系统，忽略杆与小球之间的摩擦，  弹簧质量与小球相比可忽略，忽略运动时空气阻力。 </a:t>
            </a:r>
            <a:endParaRPr sz="2400">
              <a:latin typeface="宋体"/>
              <a:cs typeface="宋体"/>
            </a:endParaRPr>
          </a:p>
          <a:p>
            <a:pPr marL="182880">
              <a:lnSpc>
                <a:spcPct val="100000"/>
              </a:lnSpc>
              <a:spcBef>
                <a:spcPts val="720"/>
              </a:spcBef>
            </a:pPr>
            <a:r>
              <a:rPr dirty="0" sz="2400">
                <a:latin typeface="宋体"/>
                <a:cs typeface="宋体"/>
              </a:rPr>
              <a:t>----弹簧振子是一个理想化模型。</a:t>
            </a:r>
            <a:endParaRPr sz="2400">
              <a:latin typeface="宋体"/>
              <a:cs typeface="宋体"/>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txBox="1"/>
          <p:nvPr/>
        </p:nvSpPr>
        <p:spPr>
          <a:xfrm>
            <a:off x="1482382" y="598036"/>
            <a:ext cx="7011034" cy="3028950"/>
          </a:xfrm>
          <a:prstGeom prst="rect">
            <a:avLst/>
          </a:prstGeom>
        </p:spPr>
        <p:txBody>
          <a:bodyPr wrap="square" lIns="0" tIns="152400" rIns="0" bIns="0" rtlCol="0" vert="horz">
            <a:spAutoFit/>
          </a:bodyPr>
          <a:lstStyle/>
          <a:p>
            <a:pPr marL="12700">
              <a:lnSpc>
                <a:spcPct val="100000"/>
              </a:lnSpc>
              <a:spcBef>
                <a:spcPts val="1200"/>
              </a:spcBef>
            </a:pPr>
            <a:r>
              <a:rPr dirty="0" sz="2400">
                <a:latin typeface="宋体"/>
                <a:cs typeface="宋体"/>
              </a:rPr>
              <a:t>1.</a:t>
            </a:r>
            <a:r>
              <a:rPr dirty="0" sz="2400" b="1">
                <a:latin typeface="华文楷体"/>
                <a:cs typeface="华文楷体"/>
              </a:rPr>
              <a:t>怎样才能得到弹簧振子的位移</a:t>
            </a:r>
            <a:r>
              <a:rPr dirty="0" sz="2400" b="1">
                <a:latin typeface="宋体"/>
                <a:cs typeface="宋体"/>
              </a:rPr>
              <a:t>-</a:t>
            </a:r>
            <a:r>
              <a:rPr dirty="0" sz="2400" b="1">
                <a:latin typeface="华文楷体"/>
                <a:cs typeface="华文楷体"/>
              </a:rPr>
              <a:t>时间图象</a:t>
            </a:r>
            <a:r>
              <a:rPr dirty="0" sz="2400" spc="-5" b="1">
                <a:latin typeface="华文楷体"/>
                <a:cs typeface="华文楷体"/>
              </a:rPr>
              <a:t>？</a:t>
            </a:r>
            <a:endParaRPr sz="2400">
              <a:latin typeface="华文楷体"/>
              <a:cs typeface="华文楷体"/>
            </a:endParaRPr>
          </a:p>
          <a:p>
            <a:pPr marL="12700" marR="3815079">
              <a:lnSpc>
                <a:spcPct val="131700"/>
              </a:lnSpc>
              <a:spcBef>
                <a:spcPts val="165"/>
              </a:spcBef>
              <a:buSzPct val="95000"/>
              <a:buAutoNum type="arabicPlain"/>
              <a:tabLst>
                <a:tab pos="648970" algn="l"/>
              </a:tabLst>
            </a:pPr>
            <a:r>
              <a:rPr dirty="0" sz="2000">
                <a:latin typeface="宋体"/>
                <a:cs typeface="宋体"/>
              </a:rPr>
              <a:t>小球位移的确定方法</a:t>
            </a:r>
            <a:r>
              <a:rPr dirty="0" sz="2000">
                <a:latin typeface="宋体"/>
                <a:cs typeface="宋体"/>
              </a:rPr>
              <a:t>： </a:t>
            </a:r>
            <a:r>
              <a:rPr dirty="0" sz="2000">
                <a:latin typeface="宋体"/>
                <a:cs typeface="宋体"/>
              </a:rPr>
              <a:t>平衡位置为坐标原点O；</a:t>
            </a:r>
            <a:endParaRPr sz="2000">
              <a:latin typeface="宋体"/>
              <a:cs typeface="宋体"/>
            </a:endParaRPr>
          </a:p>
          <a:p>
            <a:pPr marL="12700" marR="3307079">
              <a:lnSpc>
                <a:spcPct val="131700"/>
              </a:lnSpc>
            </a:pPr>
            <a:r>
              <a:rPr dirty="0" sz="2000">
                <a:latin typeface="宋体"/>
                <a:cs typeface="宋体"/>
              </a:rPr>
              <a:t>位置坐标</a:t>
            </a:r>
            <a:r>
              <a:rPr dirty="0" sz="2000" spc="-5">
                <a:latin typeface="宋体"/>
                <a:cs typeface="宋体"/>
              </a:rPr>
              <a:t>--</a:t>
            </a:r>
            <a:r>
              <a:rPr dirty="0" sz="2000">
                <a:latin typeface="宋体"/>
                <a:cs typeface="宋体"/>
              </a:rPr>
              <a:t>相对平衡位置位移</a:t>
            </a:r>
            <a:r>
              <a:rPr dirty="0" sz="2000" spc="5">
                <a:latin typeface="宋体"/>
                <a:cs typeface="宋体"/>
              </a:rPr>
              <a:t>；  </a:t>
            </a:r>
            <a:r>
              <a:rPr dirty="0" sz="2000" spc="-5">
                <a:latin typeface="宋体"/>
                <a:cs typeface="宋体"/>
              </a:rPr>
              <a:t>规定正方向---设水平向右为正</a:t>
            </a:r>
            <a:r>
              <a:rPr dirty="0" sz="2000" spc="5">
                <a:latin typeface="宋体"/>
                <a:cs typeface="宋体"/>
              </a:rPr>
              <a:t>；</a:t>
            </a:r>
            <a:endParaRPr sz="2000">
              <a:latin typeface="宋体"/>
              <a:cs typeface="宋体"/>
            </a:endParaRPr>
          </a:p>
          <a:p>
            <a:pPr marL="12700" marR="5080">
              <a:lnSpc>
                <a:spcPct val="130200"/>
              </a:lnSpc>
              <a:spcBef>
                <a:spcPts val="610"/>
              </a:spcBef>
              <a:buSzPct val="95000"/>
              <a:buFont typeface=""/>
              <a:buAutoNum type="arabicPlain" startAt="2"/>
              <a:tabLst>
                <a:tab pos="648970" algn="l"/>
              </a:tabLst>
            </a:pPr>
            <a:r>
              <a:rPr dirty="0" sz="2000">
                <a:latin typeface="宋体"/>
                <a:cs typeface="宋体"/>
              </a:rPr>
              <a:t>记录不同时刻小球的位置，最好是相等时间间隔的位置</a:t>
            </a:r>
            <a:r>
              <a:rPr dirty="0" sz="2000">
                <a:latin typeface="宋体"/>
                <a:cs typeface="宋体"/>
              </a:rPr>
              <a:t>， </a:t>
            </a:r>
            <a:r>
              <a:rPr dirty="0" sz="2000">
                <a:latin typeface="宋体"/>
                <a:cs typeface="宋体"/>
              </a:rPr>
              <a:t>这样小球的位置—时间图像就是小球的位移—时间图像</a:t>
            </a:r>
            <a:r>
              <a:rPr dirty="0" sz="2000" spc="5">
                <a:latin typeface="宋体"/>
                <a:cs typeface="宋体"/>
              </a:rPr>
              <a:t>。</a:t>
            </a:r>
            <a:endParaRPr sz="2000">
              <a:latin typeface="宋体"/>
              <a:cs typeface="宋体"/>
            </a:endParaRPr>
          </a:p>
        </p:txBody>
      </p:sp>
      <p:sp>
        <p:nvSpPr>
          <p:cNvPr id="4" name="object 4"/>
          <p:cNvSpPr/>
          <p:nvPr/>
        </p:nvSpPr>
        <p:spPr>
          <a:xfrm>
            <a:off x="780287" y="771144"/>
            <a:ext cx="190500" cy="190500"/>
          </a:xfrm>
          <a:custGeom>
            <a:avLst/>
            <a:gdLst/>
            <a:ahLst/>
            <a:cxnLst/>
            <a:rect l="l" t="t" r="r" b="b"/>
            <a:pathLst>
              <a:path w="190500" h="190500">
                <a:moveTo>
                  <a:pt x="0" y="0"/>
                </a:moveTo>
                <a:lnTo>
                  <a:pt x="190500" y="0"/>
                </a:lnTo>
                <a:lnTo>
                  <a:pt x="190500" y="190499"/>
                </a:lnTo>
                <a:lnTo>
                  <a:pt x="0" y="190499"/>
                </a:lnTo>
                <a:lnTo>
                  <a:pt x="0" y="0"/>
                </a:lnTo>
                <a:close/>
              </a:path>
            </a:pathLst>
          </a:custGeom>
          <a:solidFill>
            <a:srgbClr val="FAC55C"/>
          </a:solidFill>
        </p:spPr>
        <p:txBody>
          <a:bodyPr wrap="square" lIns="0" tIns="0" rIns="0" bIns="0" rtlCol="0"/>
          <a:lstStyle/>
          <a:p/>
        </p:txBody>
      </p:sp>
      <p:sp>
        <p:nvSpPr>
          <p:cNvPr id="5" name="object 5"/>
          <p:cNvSpPr/>
          <p:nvPr/>
        </p:nvSpPr>
        <p:spPr>
          <a:xfrm>
            <a:off x="780287" y="1053083"/>
            <a:ext cx="190500" cy="190500"/>
          </a:xfrm>
          <a:custGeom>
            <a:avLst/>
            <a:gdLst/>
            <a:ahLst/>
            <a:cxnLst/>
            <a:rect l="l" t="t" r="r" b="b"/>
            <a:pathLst>
              <a:path w="190500" h="190500">
                <a:moveTo>
                  <a:pt x="0" y="0"/>
                </a:moveTo>
                <a:lnTo>
                  <a:pt x="190500" y="0"/>
                </a:lnTo>
                <a:lnTo>
                  <a:pt x="190500" y="190499"/>
                </a:lnTo>
                <a:lnTo>
                  <a:pt x="0" y="190499"/>
                </a:lnTo>
                <a:lnTo>
                  <a:pt x="0" y="0"/>
                </a:lnTo>
                <a:close/>
              </a:path>
            </a:pathLst>
          </a:custGeom>
          <a:solidFill>
            <a:srgbClr val="8AC066"/>
          </a:solidFill>
        </p:spPr>
        <p:txBody>
          <a:bodyPr wrap="square" lIns="0" tIns="0" rIns="0" bIns="0" rtlCol="0"/>
          <a:lstStyle/>
          <a:p/>
        </p:txBody>
      </p:sp>
      <p:sp>
        <p:nvSpPr>
          <p:cNvPr id="6" name="object 6"/>
          <p:cNvSpPr/>
          <p:nvPr/>
        </p:nvSpPr>
        <p:spPr>
          <a:xfrm>
            <a:off x="1069847" y="1051560"/>
            <a:ext cx="190500" cy="190500"/>
          </a:xfrm>
          <a:custGeom>
            <a:avLst/>
            <a:gdLst/>
            <a:ahLst/>
            <a:cxnLst/>
            <a:rect l="l" t="t" r="r" b="b"/>
            <a:pathLst>
              <a:path w="190500" h="190500">
                <a:moveTo>
                  <a:pt x="0" y="0"/>
                </a:moveTo>
                <a:lnTo>
                  <a:pt x="190500" y="0"/>
                </a:lnTo>
                <a:lnTo>
                  <a:pt x="190500" y="190499"/>
                </a:lnTo>
                <a:lnTo>
                  <a:pt x="0" y="190499"/>
                </a:lnTo>
                <a:lnTo>
                  <a:pt x="0" y="0"/>
                </a:lnTo>
                <a:close/>
              </a:path>
            </a:pathLst>
          </a:custGeom>
          <a:solidFill>
            <a:srgbClr val="66BEBC"/>
          </a:solidFill>
        </p:spPr>
        <p:txBody>
          <a:bodyPr wrap="square" lIns="0" tIns="0" rIns="0" bIns="0" rtlCol="0"/>
          <a:lstStyle/>
          <a:p/>
        </p:txBody>
      </p:sp>
      <p:sp>
        <p:nvSpPr>
          <p:cNvPr id="7" name="object 7"/>
          <p:cNvSpPr/>
          <p:nvPr/>
        </p:nvSpPr>
        <p:spPr>
          <a:xfrm>
            <a:off x="1069847" y="771144"/>
            <a:ext cx="190500" cy="190500"/>
          </a:xfrm>
          <a:custGeom>
            <a:avLst/>
            <a:gdLst/>
            <a:ahLst/>
            <a:cxnLst/>
            <a:rect l="l" t="t" r="r" b="b"/>
            <a:pathLst>
              <a:path w="190500" h="190500">
                <a:moveTo>
                  <a:pt x="0" y="0"/>
                </a:moveTo>
                <a:lnTo>
                  <a:pt x="190500" y="0"/>
                </a:lnTo>
                <a:lnTo>
                  <a:pt x="190500" y="190499"/>
                </a:lnTo>
                <a:lnTo>
                  <a:pt x="0" y="190499"/>
                </a:lnTo>
                <a:lnTo>
                  <a:pt x="0" y="0"/>
                </a:lnTo>
                <a:close/>
              </a:path>
            </a:pathLst>
          </a:custGeom>
          <a:solidFill>
            <a:srgbClr val="FB6C5C"/>
          </a:solidFill>
        </p:spPr>
        <p:txBody>
          <a:bodyPr wrap="square" lIns="0" tIns="0" rIns="0" bIns="0" rtlCol="0"/>
          <a:lstStyle/>
          <a:p/>
        </p:txBody>
      </p:sp>
      <p:sp>
        <p:nvSpPr>
          <p:cNvPr id="8" name="object 8"/>
          <p:cNvSpPr/>
          <p:nvPr/>
        </p:nvSpPr>
        <p:spPr>
          <a:xfrm>
            <a:off x="1017930" y="771550"/>
            <a:ext cx="0" cy="1801495"/>
          </a:xfrm>
          <a:custGeom>
            <a:avLst/>
            <a:gdLst/>
            <a:ahLst/>
            <a:cxnLst/>
            <a:rect l="l" t="t" r="r" b="b"/>
            <a:pathLst>
              <a:path w="0" h="1801495">
                <a:moveTo>
                  <a:pt x="0" y="0"/>
                </a:moveTo>
                <a:lnTo>
                  <a:pt x="0" y="1801418"/>
                </a:lnTo>
              </a:path>
            </a:pathLst>
          </a:custGeom>
          <a:ln w="25400">
            <a:solidFill>
              <a:srgbClr val="252525"/>
            </a:solidFill>
          </a:ln>
        </p:spPr>
        <p:txBody>
          <a:bodyPr wrap="square" lIns="0" tIns="0" rIns="0" bIns="0" rtlCol="0"/>
          <a:lstStyle/>
          <a:p/>
        </p:txBody>
      </p:sp>
      <p:sp>
        <p:nvSpPr>
          <p:cNvPr id="9" name="object 9"/>
          <p:cNvSpPr/>
          <p:nvPr/>
        </p:nvSpPr>
        <p:spPr>
          <a:xfrm>
            <a:off x="789330" y="1007300"/>
            <a:ext cx="470534" cy="0"/>
          </a:xfrm>
          <a:custGeom>
            <a:avLst/>
            <a:gdLst/>
            <a:ahLst/>
            <a:cxnLst/>
            <a:rect l="l" t="t" r="r" b="b"/>
            <a:pathLst>
              <a:path w="470534" h="0">
                <a:moveTo>
                  <a:pt x="0" y="0"/>
                </a:moveTo>
                <a:lnTo>
                  <a:pt x="470293" y="0"/>
                </a:lnTo>
              </a:path>
            </a:pathLst>
          </a:custGeom>
          <a:ln w="25400">
            <a:solidFill>
              <a:srgbClr val="252525"/>
            </a:solidFill>
          </a:ln>
        </p:spPr>
        <p:txBody>
          <a:bodyPr wrap="square" lIns="0" tIns="0" rIns="0" bIns="0" rtlCol="0"/>
          <a:lstStyle/>
          <a:p/>
        </p:txBody>
      </p:sp>
      <p:sp>
        <p:nvSpPr>
          <p:cNvPr id="10" name="object 10"/>
          <p:cNvSpPr txBox="1"/>
          <p:nvPr/>
        </p:nvSpPr>
        <p:spPr>
          <a:xfrm>
            <a:off x="618286" y="1295920"/>
            <a:ext cx="254000" cy="2494280"/>
          </a:xfrm>
          <a:prstGeom prst="rect">
            <a:avLst/>
          </a:prstGeom>
        </p:spPr>
        <p:txBody>
          <a:bodyPr wrap="square" lIns="0" tIns="12700" rIns="0" bIns="0" rtlCol="0" vert="horz">
            <a:spAutoFit/>
          </a:bodyPr>
          <a:lstStyle/>
          <a:p>
            <a:pPr algn="just" marL="12700" marR="5080">
              <a:lnSpc>
                <a:spcPct val="100000"/>
              </a:lnSpc>
              <a:spcBef>
                <a:spcPts val="100"/>
              </a:spcBef>
            </a:pPr>
            <a:r>
              <a:rPr dirty="0" sz="1800" spc="-10" b="1">
                <a:solidFill>
                  <a:srgbClr val="FF0000"/>
                </a:solidFill>
                <a:latin typeface="宋体"/>
                <a:cs typeface="宋体"/>
              </a:rPr>
              <a:t>弹 簧 振 子 是 怎 样 运 动</a:t>
            </a:r>
            <a:endParaRPr sz="1800">
              <a:latin typeface="宋体"/>
              <a:cs typeface="宋体"/>
            </a:endParaRPr>
          </a:p>
        </p:txBody>
      </p:sp>
      <p:sp>
        <p:nvSpPr>
          <p:cNvPr id="11" name="object 11"/>
          <p:cNvSpPr txBox="1"/>
          <p:nvPr/>
        </p:nvSpPr>
        <p:spPr>
          <a:xfrm>
            <a:off x="618286" y="3764800"/>
            <a:ext cx="483870" cy="299720"/>
          </a:xfrm>
          <a:prstGeom prst="rect">
            <a:avLst/>
          </a:prstGeom>
        </p:spPr>
        <p:txBody>
          <a:bodyPr wrap="square" lIns="0" tIns="12700" rIns="0" bIns="0" rtlCol="0" vert="horz">
            <a:spAutoFit/>
          </a:bodyPr>
          <a:lstStyle/>
          <a:p>
            <a:pPr marL="12700">
              <a:lnSpc>
                <a:spcPct val="100000"/>
              </a:lnSpc>
              <a:spcBef>
                <a:spcPts val="100"/>
              </a:spcBef>
            </a:pPr>
            <a:r>
              <a:rPr dirty="0" sz="1800" b="1">
                <a:solidFill>
                  <a:srgbClr val="FF0000"/>
                </a:solidFill>
                <a:latin typeface="宋体"/>
                <a:cs typeface="宋体"/>
              </a:rPr>
              <a:t>的</a:t>
            </a:r>
            <a:r>
              <a:rPr dirty="0" sz="1800" spc="-10" b="1">
                <a:solidFill>
                  <a:srgbClr val="FF0000"/>
                </a:solidFill>
                <a:latin typeface="宋体"/>
                <a:cs typeface="宋体"/>
              </a:rPr>
              <a:t>？</a:t>
            </a:r>
            <a:endParaRPr sz="1800">
              <a:latin typeface="宋体"/>
              <a:cs typeface="宋体"/>
            </a:endParaRPr>
          </a:p>
        </p:txBody>
      </p:sp>
      <p:sp>
        <p:nvSpPr>
          <p:cNvPr id="12" name="object 12"/>
          <p:cNvSpPr/>
          <p:nvPr/>
        </p:nvSpPr>
        <p:spPr>
          <a:xfrm>
            <a:off x="6155435" y="1242060"/>
            <a:ext cx="2159508" cy="1467612"/>
          </a:xfrm>
          <a:prstGeom prst="rect">
            <a:avLst/>
          </a:prstGeom>
          <a:blipFill>
            <a:blip r:embed="rId2" cstate="print"/>
            <a:stretch>
              <a:fillRect/>
            </a:stretch>
          </a:blipFill>
        </p:spPr>
        <p:txBody>
          <a:bodyPr wrap="square" lIns="0" tIns="0" rIns="0" bIns="0" rtlCol="0"/>
          <a:lstStyl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p:nvPr/>
        </p:nvSpPr>
        <p:spPr>
          <a:xfrm>
            <a:off x="755904" y="1347216"/>
            <a:ext cx="1359408" cy="3168395"/>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1016584" y="426612"/>
            <a:ext cx="7297420" cy="3950335"/>
          </a:xfrm>
          <a:prstGeom prst="rect">
            <a:avLst/>
          </a:prstGeom>
        </p:spPr>
        <p:txBody>
          <a:bodyPr wrap="square" lIns="0" tIns="162560" rIns="0" bIns="0" rtlCol="0" vert="horz">
            <a:spAutoFit/>
          </a:bodyPr>
          <a:lstStyle/>
          <a:p>
            <a:pPr marL="12700">
              <a:lnSpc>
                <a:spcPct val="100000"/>
              </a:lnSpc>
              <a:spcBef>
                <a:spcPts val="1280"/>
              </a:spcBef>
            </a:pPr>
            <a:r>
              <a:rPr dirty="0" sz="1800" b="1">
                <a:latin typeface="宋体"/>
                <a:cs typeface="宋体"/>
              </a:rPr>
              <a:t>相等时间间隔小球不同位置的获取方法</a:t>
            </a:r>
            <a:r>
              <a:rPr dirty="0" sz="1800" spc="-10" b="1">
                <a:latin typeface="宋体"/>
                <a:cs typeface="宋体"/>
              </a:rPr>
              <a:t>？</a:t>
            </a:r>
            <a:endParaRPr sz="1800">
              <a:latin typeface="宋体"/>
              <a:cs typeface="宋体"/>
            </a:endParaRPr>
          </a:p>
          <a:p>
            <a:pPr marL="1363980">
              <a:lnSpc>
                <a:spcPct val="100000"/>
              </a:lnSpc>
              <a:spcBef>
                <a:spcPts val="1320"/>
              </a:spcBef>
            </a:pPr>
            <a:r>
              <a:rPr dirty="0" sz="2000">
                <a:latin typeface="宋体"/>
                <a:cs typeface="宋体"/>
              </a:rPr>
              <a:t>频闪照相、照相机连拍，或用摄像机摄像后逐帧观</a:t>
            </a:r>
            <a:r>
              <a:rPr dirty="0" sz="2000" spc="5">
                <a:latin typeface="宋体"/>
                <a:cs typeface="宋体"/>
              </a:rPr>
              <a:t>察</a:t>
            </a:r>
            <a:endParaRPr sz="2000">
              <a:latin typeface="宋体"/>
              <a:cs typeface="宋体"/>
            </a:endParaRPr>
          </a:p>
          <a:p>
            <a:pPr>
              <a:lnSpc>
                <a:spcPct val="100000"/>
              </a:lnSpc>
              <a:spcBef>
                <a:spcPts val="30"/>
              </a:spcBef>
            </a:pPr>
            <a:endParaRPr sz="2000">
              <a:latin typeface="Times New Roman"/>
              <a:cs typeface="Times New Roman"/>
            </a:endParaRPr>
          </a:p>
          <a:p>
            <a:pPr marL="1486535">
              <a:lnSpc>
                <a:spcPct val="100000"/>
              </a:lnSpc>
            </a:pPr>
            <a:r>
              <a:rPr dirty="0" sz="1800">
                <a:latin typeface="华文楷体"/>
                <a:cs typeface="华文楷体"/>
              </a:rPr>
              <a:t>图片说明：</a:t>
            </a:r>
            <a:endParaRPr sz="1800">
              <a:latin typeface="华文楷体"/>
              <a:cs typeface="华文楷体"/>
            </a:endParaRPr>
          </a:p>
          <a:p>
            <a:pPr marL="1715135" marR="432434" indent="-228600">
              <a:lnSpc>
                <a:spcPts val="1939"/>
              </a:lnSpc>
              <a:spcBef>
                <a:spcPts val="1025"/>
              </a:spcBef>
              <a:buFont typeface="Arial"/>
              <a:buChar char="•"/>
              <a:tabLst>
                <a:tab pos="1715135" algn="l"/>
                <a:tab pos="1715770" algn="l"/>
              </a:tabLst>
            </a:pPr>
            <a:r>
              <a:rPr dirty="0" sz="1800">
                <a:latin typeface="华文楷体"/>
                <a:cs typeface="华文楷体"/>
              </a:rPr>
              <a:t>该图为频闪仪每隔0.05</a:t>
            </a:r>
            <a:r>
              <a:rPr dirty="0" sz="1800" spc="-50">
                <a:latin typeface="华文楷体"/>
                <a:cs typeface="华文楷体"/>
              </a:rPr>
              <a:t> </a:t>
            </a:r>
            <a:r>
              <a:rPr dirty="0" sz="1800">
                <a:latin typeface="华文楷体"/>
                <a:cs typeface="华文楷体"/>
              </a:rPr>
              <a:t>s</a:t>
            </a:r>
            <a:r>
              <a:rPr dirty="0" sz="1800" spc="-55">
                <a:latin typeface="华文楷体"/>
                <a:cs typeface="华文楷体"/>
              </a:rPr>
              <a:t> </a:t>
            </a:r>
            <a:r>
              <a:rPr dirty="0" sz="1800">
                <a:latin typeface="华文楷体"/>
                <a:cs typeface="华文楷体"/>
              </a:rPr>
              <a:t>闪光一次，即相邻两个位置 之间的时间相隔为</a:t>
            </a:r>
            <a:r>
              <a:rPr dirty="0" sz="1800" spc="-5">
                <a:latin typeface="华文楷体"/>
                <a:cs typeface="华文楷体"/>
              </a:rPr>
              <a:t> </a:t>
            </a:r>
            <a:r>
              <a:rPr dirty="0" sz="1800">
                <a:latin typeface="华文楷体"/>
                <a:cs typeface="华文楷体"/>
              </a:rPr>
              <a:t>0.05 </a:t>
            </a:r>
            <a:r>
              <a:rPr dirty="0" sz="1800" spc="-5">
                <a:latin typeface="华文楷体"/>
                <a:cs typeface="华文楷体"/>
              </a:rPr>
              <a:t>s</a:t>
            </a:r>
            <a:r>
              <a:rPr dirty="0" sz="1800">
                <a:latin typeface="华文楷体"/>
                <a:cs typeface="华文楷体"/>
              </a:rPr>
              <a:t>。</a:t>
            </a:r>
            <a:endParaRPr sz="1800">
              <a:latin typeface="华文楷体"/>
              <a:cs typeface="华文楷体"/>
            </a:endParaRPr>
          </a:p>
          <a:p>
            <a:pPr marL="1715135" marR="316230" indent="-228600">
              <a:lnSpc>
                <a:spcPts val="1939"/>
              </a:lnSpc>
              <a:spcBef>
                <a:spcPts val="1000"/>
              </a:spcBef>
              <a:buFont typeface="Arial"/>
              <a:buChar char="•"/>
              <a:tabLst>
                <a:tab pos="1715135" algn="l"/>
                <a:tab pos="1715770" algn="l"/>
              </a:tabLst>
            </a:pPr>
            <a:r>
              <a:rPr dirty="0" sz="1800">
                <a:latin typeface="华文楷体"/>
                <a:cs typeface="华文楷体"/>
              </a:rPr>
              <a:t>拍摄时底片从下向上匀速运动，因此在底片上留下了 小球和弹簧的一系列的像。</a:t>
            </a:r>
            <a:endParaRPr sz="1800">
              <a:latin typeface="华文楷体"/>
              <a:cs typeface="华文楷体"/>
            </a:endParaRPr>
          </a:p>
          <a:p>
            <a:pPr>
              <a:lnSpc>
                <a:spcPct val="100000"/>
              </a:lnSpc>
              <a:spcBef>
                <a:spcPts val="35"/>
              </a:spcBef>
            </a:pPr>
            <a:endParaRPr sz="2650">
              <a:latin typeface="Times New Roman"/>
              <a:cs typeface="Times New Roman"/>
            </a:endParaRPr>
          </a:p>
          <a:p>
            <a:pPr marL="1340485">
              <a:lnSpc>
                <a:spcPct val="100000"/>
              </a:lnSpc>
              <a:spcBef>
                <a:spcPts val="5"/>
              </a:spcBef>
            </a:pPr>
            <a:r>
              <a:rPr dirty="0" sz="1800" b="1">
                <a:latin typeface="宋体"/>
                <a:cs typeface="宋体"/>
              </a:rPr>
              <a:t>请思考：</a:t>
            </a:r>
            <a:r>
              <a:rPr dirty="0" sz="1800">
                <a:latin typeface="宋体"/>
                <a:cs typeface="宋体"/>
              </a:rPr>
              <a:t>拍摄时底片为什么从下向上匀速运动？</a:t>
            </a:r>
            <a:endParaRPr sz="1800">
              <a:latin typeface="宋体"/>
              <a:cs typeface="宋体"/>
            </a:endParaRPr>
          </a:p>
          <a:p>
            <a:pPr marL="1340485" marR="5080">
              <a:lnSpc>
                <a:spcPct val="100000"/>
              </a:lnSpc>
            </a:pPr>
            <a:r>
              <a:rPr dirty="0" sz="1800">
                <a:solidFill>
                  <a:srgbClr val="FF0000"/>
                </a:solidFill>
                <a:latin typeface="楷体"/>
                <a:cs typeface="楷体"/>
              </a:rPr>
              <a:t>匀速运动，移动相同的距离时间相等，距离均匀变化就反映 时间的均匀改变，可以用匀速运动的位移来代表时间。</a:t>
            </a:r>
            <a:endParaRPr sz="1800">
              <a:latin typeface="楷体"/>
              <a:cs typeface="楷体"/>
            </a:endParaRPr>
          </a:p>
        </p:txBody>
      </p:sp>
      <p:sp>
        <p:nvSpPr>
          <p:cNvPr id="5" name="object 5"/>
          <p:cNvSpPr/>
          <p:nvPr/>
        </p:nvSpPr>
        <p:spPr>
          <a:xfrm>
            <a:off x="467868" y="1013460"/>
            <a:ext cx="190500" cy="190500"/>
          </a:xfrm>
          <a:custGeom>
            <a:avLst/>
            <a:gdLst/>
            <a:ahLst/>
            <a:cxnLst/>
            <a:rect l="l" t="t" r="r" b="b"/>
            <a:pathLst>
              <a:path w="190500" h="190500">
                <a:moveTo>
                  <a:pt x="0" y="190499"/>
                </a:moveTo>
                <a:lnTo>
                  <a:pt x="0" y="0"/>
                </a:lnTo>
                <a:lnTo>
                  <a:pt x="190500" y="0"/>
                </a:lnTo>
                <a:lnTo>
                  <a:pt x="190500" y="190499"/>
                </a:lnTo>
                <a:lnTo>
                  <a:pt x="0" y="190499"/>
                </a:lnTo>
                <a:close/>
              </a:path>
            </a:pathLst>
          </a:custGeom>
          <a:solidFill>
            <a:srgbClr val="FAC55C"/>
          </a:solidFill>
        </p:spPr>
        <p:txBody>
          <a:bodyPr wrap="square" lIns="0" tIns="0" rIns="0" bIns="0" rtlCol="0"/>
          <a:lstStyle/>
          <a:p/>
        </p:txBody>
      </p:sp>
      <p:sp>
        <p:nvSpPr>
          <p:cNvPr id="6" name="object 6"/>
          <p:cNvSpPr/>
          <p:nvPr/>
        </p:nvSpPr>
        <p:spPr>
          <a:xfrm>
            <a:off x="748283" y="1013460"/>
            <a:ext cx="190500" cy="190500"/>
          </a:xfrm>
          <a:custGeom>
            <a:avLst/>
            <a:gdLst/>
            <a:ahLst/>
            <a:cxnLst/>
            <a:rect l="l" t="t" r="r" b="b"/>
            <a:pathLst>
              <a:path w="190500" h="190500">
                <a:moveTo>
                  <a:pt x="0" y="190499"/>
                </a:moveTo>
                <a:lnTo>
                  <a:pt x="0" y="0"/>
                </a:lnTo>
                <a:lnTo>
                  <a:pt x="190500" y="0"/>
                </a:lnTo>
                <a:lnTo>
                  <a:pt x="190500" y="190499"/>
                </a:lnTo>
                <a:lnTo>
                  <a:pt x="0" y="190499"/>
                </a:lnTo>
                <a:close/>
              </a:path>
            </a:pathLst>
          </a:custGeom>
          <a:solidFill>
            <a:srgbClr val="8AC066"/>
          </a:solidFill>
        </p:spPr>
        <p:txBody>
          <a:bodyPr wrap="square" lIns="0" tIns="0" rIns="0" bIns="0" rtlCol="0"/>
          <a:lstStyle/>
          <a:p/>
        </p:txBody>
      </p:sp>
      <p:sp>
        <p:nvSpPr>
          <p:cNvPr id="7" name="object 7"/>
          <p:cNvSpPr/>
          <p:nvPr/>
        </p:nvSpPr>
        <p:spPr>
          <a:xfrm>
            <a:off x="746759" y="723900"/>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66BEBC"/>
          </a:solidFill>
        </p:spPr>
        <p:txBody>
          <a:bodyPr wrap="square" lIns="0" tIns="0" rIns="0" bIns="0" rtlCol="0"/>
          <a:lstStyle/>
          <a:p/>
        </p:txBody>
      </p:sp>
      <p:sp>
        <p:nvSpPr>
          <p:cNvPr id="8" name="object 8"/>
          <p:cNvSpPr/>
          <p:nvPr/>
        </p:nvSpPr>
        <p:spPr>
          <a:xfrm>
            <a:off x="467868" y="723900"/>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FB6C5C"/>
          </a:solidFill>
        </p:spPr>
        <p:txBody>
          <a:bodyPr wrap="square" lIns="0" tIns="0" rIns="0" bIns="0" rtlCol="0"/>
          <a:lstStyle/>
          <a:p/>
        </p:txBody>
      </p:sp>
      <p:sp>
        <p:nvSpPr>
          <p:cNvPr id="9" name="object 9"/>
          <p:cNvSpPr/>
          <p:nvPr/>
        </p:nvSpPr>
        <p:spPr>
          <a:xfrm>
            <a:off x="467550" y="965479"/>
            <a:ext cx="1801495" cy="0"/>
          </a:xfrm>
          <a:custGeom>
            <a:avLst/>
            <a:gdLst/>
            <a:ahLst/>
            <a:cxnLst/>
            <a:rect l="l" t="t" r="r" b="b"/>
            <a:pathLst>
              <a:path w="1801495" h="0">
                <a:moveTo>
                  <a:pt x="0" y="0"/>
                </a:moveTo>
                <a:lnTo>
                  <a:pt x="1801418" y="0"/>
                </a:lnTo>
              </a:path>
            </a:pathLst>
          </a:custGeom>
          <a:ln w="25400">
            <a:solidFill>
              <a:srgbClr val="252525"/>
            </a:solidFill>
          </a:ln>
        </p:spPr>
        <p:txBody>
          <a:bodyPr wrap="square" lIns="0" tIns="0" rIns="0" bIns="0" rtlCol="0"/>
          <a:lstStyle/>
          <a:p/>
        </p:txBody>
      </p:sp>
      <p:sp>
        <p:nvSpPr>
          <p:cNvPr id="10" name="object 10"/>
          <p:cNvSpPr/>
          <p:nvPr/>
        </p:nvSpPr>
        <p:spPr>
          <a:xfrm>
            <a:off x="703287" y="723773"/>
            <a:ext cx="0" cy="470534"/>
          </a:xfrm>
          <a:custGeom>
            <a:avLst/>
            <a:gdLst/>
            <a:ahLst/>
            <a:cxnLst/>
            <a:rect l="l" t="t" r="r" b="b"/>
            <a:pathLst>
              <a:path w="0" h="470534">
                <a:moveTo>
                  <a:pt x="0" y="0"/>
                </a:moveTo>
                <a:lnTo>
                  <a:pt x="0" y="470306"/>
                </a:lnTo>
              </a:path>
            </a:pathLst>
          </a:custGeom>
          <a:ln w="25400">
            <a:solidFill>
              <a:srgbClr val="252525"/>
            </a:solidFill>
          </a:ln>
        </p:spPr>
        <p:txBody>
          <a:bodyPr wrap="square" lIns="0" tIns="0" rIns="0" bIns="0" rtlCol="0"/>
          <a:lstStyl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0"/>
            <a:ext cx="2058670" cy="634365"/>
          </a:xfrm>
          <a:prstGeom prst="rect">
            <a:avLst/>
          </a:prstGeom>
        </p:spPr>
        <p:txBody>
          <a:bodyPr wrap="square" lIns="0" tIns="12065" rIns="0" bIns="0" rtlCol="0" vert="horz">
            <a:spAutoFit/>
          </a:bodyPr>
          <a:lstStyle/>
          <a:p>
            <a:pPr marL="12700">
              <a:lnSpc>
                <a:spcPct val="100000"/>
              </a:lnSpc>
              <a:spcBef>
                <a:spcPts val="95"/>
              </a:spcBef>
            </a:pPr>
            <a:r>
              <a:rPr dirty="0" sz="4000" b="1">
                <a:solidFill>
                  <a:srgbClr val="F1F1F1"/>
                </a:solidFill>
                <a:latin typeface="华文楷体"/>
                <a:cs typeface="华文楷体"/>
              </a:rPr>
              <a:t>高中物</a:t>
            </a:r>
            <a:r>
              <a:rPr dirty="0" sz="4000" spc="-10" b="1">
                <a:solidFill>
                  <a:srgbClr val="F1F1F1"/>
                </a:solidFill>
                <a:latin typeface="华文楷体"/>
                <a:cs typeface="华文楷体"/>
              </a:rPr>
              <a:t>理</a:t>
            </a:r>
            <a:endParaRPr sz="4000">
              <a:latin typeface="华文楷体"/>
              <a:cs typeface="华文楷体"/>
            </a:endParaRPr>
          </a:p>
        </p:txBody>
      </p:sp>
      <p:sp>
        <p:nvSpPr>
          <p:cNvPr id="3" name="object 3"/>
          <p:cNvSpPr txBox="1"/>
          <p:nvPr/>
        </p:nvSpPr>
        <p:spPr>
          <a:xfrm>
            <a:off x="1036878" y="772540"/>
            <a:ext cx="7581900" cy="1053465"/>
          </a:xfrm>
          <a:prstGeom prst="rect">
            <a:avLst/>
          </a:prstGeom>
        </p:spPr>
        <p:txBody>
          <a:bodyPr wrap="square" lIns="0" tIns="12065" rIns="0" bIns="0" rtlCol="0" vert="horz">
            <a:spAutoFit/>
          </a:bodyPr>
          <a:lstStyle/>
          <a:p>
            <a:pPr algn="just" marL="12700" marR="5080">
              <a:lnSpc>
                <a:spcPct val="125000"/>
              </a:lnSpc>
              <a:spcBef>
                <a:spcPts val="95"/>
              </a:spcBef>
            </a:pPr>
            <a:r>
              <a:rPr dirty="0" sz="1800">
                <a:latin typeface="宋体"/>
                <a:cs typeface="宋体"/>
              </a:rPr>
              <a:t>选取小球平衡位置为坐标原点，建立直角坐标系，用曲线把各点连接起来， 得到小球在平衡位置附近往复运动时的位移—时间图像，即</a:t>
            </a:r>
            <a:r>
              <a:rPr dirty="0" sz="1800" spc="-45">
                <a:latin typeface="宋体"/>
                <a:cs typeface="宋体"/>
              </a:rPr>
              <a:t> </a:t>
            </a:r>
            <a:r>
              <a:rPr dirty="0" sz="1800" spc="-5" i="1">
                <a:latin typeface="Times New Roman"/>
                <a:cs typeface="Times New Roman"/>
              </a:rPr>
              <a:t>x</a:t>
            </a:r>
            <a:r>
              <a:rPr dirty="0" sz="1800" spc="-5">
                <a:latin typeface="Times New Roman"/>
                <a:cs typeface="Times New Roman"/>
              </a:rPr>
              <a:t>-</a:t>
            </a:r>
            <a:r>
              <a:rPr dirty="0" sz="1800" spc="-5" i="1">
                <a:latin typeface="Times New Roman"/>
                <a:cs typeface="Times New Roman"/>
              </a:rPr>
              <a:t>t</a:t>
            </a:r>
            <a:r>
              <a:rPr dirty="0" sz="1800" spc="405" i="1">
                <a:latin typeface="Times New Roman"/>
                <a:cs typeface="Times New Roman"/>
              </a:rPr>
              <a:t> </a:t>
            </a:r>
            <a:r>
              <a:rPr dirty="0" sz="1800">
                <a:latin typeface="宋体"/>
                <a:cs typeface="宋体"/>
              </a:rPr>
              <a:t>图像，也叫 振动图像。</a:t>
            </a:r>
            <a:endParaRPr sz="1800">
              <a:latin typeface="宋体"/>
              <a:cs typeface="宋体"/>
            </a:endParaRPr>
          </a:p>
        </p:txBody>
      </p:sp>
      <p:sp>
        <p:nvSpPr>
          <p:cNvPr id="4" name="object 4"/>
          <p:cNvSpPr/>
          <p:nvPr/>
        </p:nvSpPr>
        <p:spPr>
          <a:xfrm>
            <a:off x="3875532" y="3363467"/>
            <a:ext cx="4248912" cy="1231391"/>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2453639" y="2662427"/>
            <a:ext cx="1053465" cy="489584"/>
          </a:xfrm>
          <a:custGeom>
            <a:avLst/>
            <a:gdLst/>
            <a:ahLst/>
            <a:cxnLst/>
            <a:rect l="l" t="t" r="r" b="b"/>
            <a:pathLst>
              <a:path w="1053464" h="489585">
                <a:moveTo>
                  <a:pt x="39624" y="489204"/>
                </a:moveTo>
                <a:lnTo>
                  <a:pt x="0" y="374904"/>
                </a:lnTo>
                <a:lnTo>
                  <a:pt x="918972" y="56388"/>
                </a:lnTo>
                <a:lnTo>
                  <a:pt x="899160" y="0"/>
                </a:lnTo>
                <a:lnTo>
                  <a:pt x="1053084" y="74676"/>
                </a:lnTo>
                <a:lnTo>
                  <a:pt x="1006503" y="170688"/>
                </a:lnTo>
                <a:lnTo>
                  <a:pt x="958596" y="170688"/>
                </a:lnTo>
                <a:lnTo>
                  <a:pt x="39624" y="489204"/>
                </a:lnTo>
                <a:close/>
              </a:path>
              <a:path w="1053464" h="489585">
                <a:moveTo>
                  <a:pt x="978408" y="228600"/>
                </a:moveTo>
                <a:lnTo>
                  <a:pt x="958596" y="170688"/>
                </a:lnTo>
                <a:lnTo>
                  <a:pt x="1006503" y="170688"/>
                </a:lnTo>
                <a:lnTo>
                  <a:pt x="978408" y="228600"/>
                </a:lnTo>
                <a:close/>
              </a:path>
            </a:pathLst>
          </a:custGeom>
          <a:solidFill>
            <a:srgbClr val="5B9BD4"/>
          </a:solidFill>
        </p:spPr>
        <p:txBody>
          <a:bodyPr wrap="square" lIns="0" tIns="0" rIns="0" bIns="0" rtlCol="0"/>
          <a:lstStyle/>
          <a:p/>
        </p:txBody>
      </p:sp>
      <p:sp>
        <p:nvSpPr>
          <p:cNvPr id="6" name="object 6"/>
          <p:cNvSpPr/>
          <p:nvPr/>
        </p:nvSpPr>
        <p:spPr>
          <a:xfrm>
            <a:off x="2445372" y="2649334"/>
            <a:ext cx="1070610" cy="510540"/>
          </a:xfrm>
          <a:custGeom>
            <a:avLst/>
            <a:gdLst/>
            <a:ahLst/>
            <a:cxnLst/>
            <a:rect l="l" t="t" r="r" b="b"/>
            <a:pathLst>
              <a:path w="1070610" h="510539">
                <a:moveTo>
                  <a:pt x="919832" y="65678"/>
                </a:moveTo>
                <a:lnTo>
                  <a:pt x="897140" y="0"/>
                </a:lnTo>
                <a:lnTo>
                  <a:pt x="918398" y="10337"/>
                </a:lnTo>
                <a:lnTo>
                  <a:pt x="914145" y="10337"/>
                </a:lnTo>
                <a:lnTo>
                  <a:pt x="905370" y="18122"/>
                </a:lnTo>
                <a:lnTo>
                  <a:pt x="919154" y="24825"/>
                </a:lnTo>
                <a:lnTo>
                  <a:pt x="932560" y="63601"/>
                </a:lnTo>
                <a:lnTo>
                  <a:pt x="925842" y="63601"/>
                </a:lnTo>
                <a:lnTo>
                  <a:pt x="919832" y="65678"/>
                </a:lnTo>
                <a:close/>
              </a:path>
              <a:path w="1070610" h="510539">
                <a:moveTo>
                  <a:pt x="919154" y="24825"/>
                </a:moveTo>
                <a:lnTo>
                  <a:pt x="905370" y="18122"/>
                </a:lnTo>
                <a:lnTo>
                  <a:pt x="914145" y="10337"/>
                </a:lnTo>
                <a:lnTo>
                  <a:pt x="919154" y="24825"/>
                </a:lnTo>
                <a:close/>
              </a:path>
              <a:path w="1070610" h="510539">
                <a:moveTo>
                  <a:pt x="1053572" y="90187"/>
                </a:moveTo>
                <a:lnTo>
                  <a:pt x="919154" y="24825"/>
                </a:lnTo>
                <a:lnTo>
                  <a:pt x="914145" y="10337"/>
                </a:lnTo>
                <a:lnTo>
                  <a:pt x="918398" y="10337"/>
                </a:lnTo>
                <a:lnTo>
                  <a:pt x="1070546" y="84327"/>
                </a:lnTo>
                <a:lnTo>
                  <a:pt x="1070472" y="84480"/>
                </a:lnTo>
                <a:lnTo>
                  <a:pt x="1056347" y="84480"/>
                </a:lnTo>
                <a:lnTo>
                  <a:pt x="1053572" y="90187"/>
                </a:lnTo>
                <a:close/>
              </a:path>
              <a:path w="1070610" h="510539">
                <a:moveTo>
                  <a:pt x="921905" y="71678"/>
                </a:moveTo>
                <a:lnTo>
                  <a:pt x="919832" y="65678"/>
                </a:lnTo>
                <a:lnTo>
                  <a:pt x="925842" y="63601"/>
                </a:lnTo>
                <a:lnTo>
                  <a:pt x="921905" y="71678"/>
                </a:lnTo>
                <a:close/>
              </a:path>
              <a:path w="1070610" h="510539">
                <a:moveTo>
                  <a:pt x="935353" y="71678"/>
                </a:moveTo>
                <a:lnTo>
                  <a:pt x="921905" y="71678"/>
                </a:lnTo>
                <a:lnTo>
                  <a:pt x="925842" y="63601"/>
                </a:lnTo>
                <a:lnTo>
                  <a:pt x="932560" y="63601"/>
                </a:lnTo>
                <a:lnTo>
                  <a:pt x="935353" y="71678"/>
                </a:lnTo>
                <a:close/>
              </a:path>
              <a:path w="1070610" h="510539">
                <a:moveTo>
                  <a:pt x="43675" y="509943"/>
                </a:moveTo>
                <a:lnTo>
                  <a:pt x="0" y="383565"/>
                </a:lnTo>
                <a:lnTo>
                  <a:pt x="919832" y="65678"/>
                </a:lnTo>
                <a:lnTo>
                  <a:pt x="921905" y="71678"/>
                </a:lnTo>
                <a:lnTo>
                  <a:pt x="935353" y="71678"/>
                </a:lnTo>
                <a:lnTo>
                  <a:pt x="935990" y="73520"/>
                </a:lnTo>
                <a:lnTo>
                  <a:pt x="33518" y="385419"/>
                </a:lnTo>
                <a:lnTo>
                  <a:pt x="14071" y="385419"/>
                </a:lnTo>
                <a:lnTo>
                  <a:pt x="10147" y="393496"/>
                </a:lnTo>
                <a:lnTo>
                  <a:pt x="16863" y="393496"/>
                </a:lnTo>
                <a:lnTo>
                  <a:pt x="51533" y="493796"/>
                </a:lnTo>
                <a:lnTo>
                  <a:pt x="45529" y="495871"/>
                </a:lnTo>
                <a:lnTo>
                  <a:pt x="53606" y="499795"/>
                </a:lnTo>
                <a:lnTo>
                  <a:pt x="73037" y="499795"/>
                </a:lnTo>
                <a:lnTo>
                  <a:pt x="43675" y="509943"/>
                </a:lnTo>
                <a:close/>
              </a:path>
              <a:path w="1070610" h="510539">
                <a:moveTo>
                  <a:pt x="1059281" y="92963"/>
                </a:moveTo>
                <a:lnTo>
                  <a:pt x="1053572" y="90187"/>
                </a:lnTo>
                <a:lnTo>
                  <a:pt x="1056347" y="84480"/>
                </a:lnTo>
                <a:lnTo>
                  <a:pt x="1059281" y="92963"/>
                </a:lnTo>
                <a:close/>
              </a:path>
              <a:path w="1070610" h="510539">
                <a:moveTo>
                  <a:pt x="1066346" y="92963"/>
                </a:moveTo>
                <a:lnTo>
                  <a:pt x="1059281" y="92963"/>
                </a:lnTo>
                <a:lnTo>
                  <a:pt x="1056347" y="84480"/>
                </a:lnTo>
                <a:lnTo>
                  <a:pt x="1070472" y="84480"/>
                </a:lnTo>
                <a:lnTo>
                  <a:pt x="1066346" y="92963"/>
                </a:lnTo>
                <a:close/>
              </a:path>
              <a:path w="1070610" h="510539">
                <a:moveTo>
                  <a:pt x="995273" y="239090"/>
                </a:moveTo>
                <a:lnTo>
                  <a:pt x="993203" y="239090"/>
                </a:lnTo>
                <a:lnTo>
                  <a:pt x="988199" y="224604"/>
                </a:lnTo>
                <a:lnTo>
                  <a:pt x="1053572" y="90187"/>
                </a:lnTo>
                <a:lnTo>
                  <a:pt x="1059281" y="92963"/>
                </a:lnTo>
                <a:lnTo>
                  <a:pt x="1066346" y="92963"/>
                </a:lnTo>
                <a:lnTo>
                  <a:pt x="995273" y="239090"/>
                </a:lnTo>
                <a:close/>
              </a:path>
              <a:path w="1070610" h="510539">
                <a:moveTo>
                  <a:pt x="73037" y="499795"/>
                </a:moveTo>
                <a:lnTo>
                  <a:pt x="53606" y="499795"/>
                </a:lnTo>
                <a:lnTo>
                  <a:pt x="51533" y="493796"/>
                </a:lnTo>
                <a:lnTo>
                  <a:pt x="971372" y="175894"/>
                </a:lnTo>
                <a:lnTo>
                  <a:pt x="974882" y="186054"/>
                </a:lnTo>
                <a:lnTo>
                  <a:pt x="961440" y="186054"/>
                </a:lnTo>
                <a:lnTo>
                  <a:pt x="963513" y="192054"/>
                </a:lnTo>
                <a:lnTo>
                  <a:pt x="73037" y="499795"/>
                </a:lnTo>
                <a:close/>
              </a:path>
              <a:path w="1070610" h="510539">
                <a:moveTo>
                  <a:pt x="963513" y="192054"/>
                </a:moveTo>
                <a:lnTo>
                  <a:pt x="961440" y="186054"/>
                </a:lnTo>
                <a:lnTo>
                  <a:pt x="969518" y="189979"/>
                </a:lnTo>
                <a:lnTo>
                  <a:pt x="963513" y="192054"/>
                </a:lnTo>
                <a:close/>
              </a:path>
              <a:path w="1070610" h="510539">
                <a:moveTo>
                  <a:pt x="986205" y="257733"/>
                </a:moveTo>
                <a:lnTo>
                  <a:pt x="963513" y="192054"/>
                </a:lnTo>
                <a:lnTo>
                  <a:pt x="969518" y="189979"/>
                </a:lnTo>
                <a:lnTo>
                  <a:pt x="961440" y="186054"/>
                </a:lnTo>
                <a:lnTo>
                  <a:pt x="974882" y="186054"/>
                </a:lnTo>
                <a:lnTo>
                  <a:pt x="988199" y="224604"/>
                </a:lnTo>
                <a:lnTo>
                  <a:pt x="981494" y="238391"/>
                </a:lnTo>
                <a:lnTo>
                  <a:pt x="993203" y="239090"/>
                </a:lnTo>
                <a:lnTo>
                  <a:pt x="995273" y="239090"/>
                </a:lnTo>
                <a:lnTo>
                  <a:pt x="986205" y="257733"/>
                </a:lnTo>
                <a:close/>
              </a:path>
              <a:path w="1070610" h="510539">
                <a:moveTo>
                  <a:pt x="993203" y="239090"/>
                </a:moveTo>
                <a:lnTo>
                  <a:pt x="981494" y="238391"/>
                </a:lnTo>
                <a:lnTo>
                  <a:pt x="988199" y="224604"/>
                </a:lnTo>
                <a:lnTo>
                  <a:pt x="993203" y="239090"/>
                </a:lnTo>
                <a:close/>
              </a:path>
              <a:path w="1070610" h="510539">
                <a:moveTo>
                  <a:pt x="10147" y="393496"/>
                </a:moveTo>
                <a:lnTo>
                  <a:pt x="14071" y="385419"/>
                </a:lnTo>
                <a:lnTo>
                  <a:pt x="16146" y="391423"/>
                </a:lnTo>
                <a:lnTo>
                  <a:pt x="10147" y="393496"/>
                </a:lnTo>
                <a:close/>
              </a:path>
              <a:path w="1070610" h="510539">
                <a:moveTo>
                  <a:pt x="16146" y="391423"/>
                </a:moveTo>
                <a:lnTo>
                  <a:pt x="14071" y="385419"/>
                </a:lnTo>
                <a:lnTo>
                  <a:pt x="33518" y="385419"/>
                </a:lnTo>
                <a:lnTo>
                  <a:pt x="16146" y="391423"/>
                </a:lnTo>
                <a:close/>
              </a:path>
              <a:path w="1070610" h="510539">
                <a:moveTo>
                  <a:pt x="16863" y="393496"/>
                </a:moveTo>
                <a:lnTo>
                  <a:pt x="10147" y="393496"/>
                </a:lnTo>
                <a:lnTo>
                  <a:pt x="16146" y="391423"/>
                </a:lnTo>
                <a:lnTo>
                  <a:pt x="16863" y="393496"/>
                </a:lnTo>
                <a:close/>
              </a:path>
              <a:path w="1070610" h="510539">
                <a:moveTo>
                  <a:pt x="53606" y="499795"/>
                </a:moveTo>
                <a:lnTo>
                  <a:pt x="45529" y="495871"/>
                </a:lnTo>
                <a:lnTo>
                  <a:pt x="51533" y="493796"/>
                </a:lnTo>
                <a:lnTo>
                  <a:pt x="53606" y="499795"/>
                </a:lnTo>
                <a:close/>
              </a:path>
            </a:pathLst>
          </a:custGeom>
          <a:solidFill>
            <a:srgbClr val="41709C"/>
          </a:solidFill>
        </p:spPr>
        <p:txBody>
          <a:bodyPr wrap="square" lIns="0" tIns="0" rIns="0" bIns="0" rtlCol="0"/>
          <a:lstStyle/>
          <a:p/>
        </p:txBody>
      </p:sp>
      <p:sp>
        <p:nvSpPr>
          <p:cNvPr id="7" name="object 7"/>
          <p:cNvSpPr txBox="1"/>
          <p:nvPr/>
        </p:nvSpPr>
        <p:spPr>
          <a:xfrm rot="20460000">
            <a:off x="2513519" y="2464655"/>
            <a:ext cx="657693" cy="220979"/>
          </a:xfrm>
          <a:prstGeom prst="rect">
            <a:avLst/>
          </a:prstGeom>
        </p:spPr>
        <p:txBody>
          <a:bodyPr wrap="square" lIns="0" tIns="0" rIns="0" bIns="0" rtlCol="0" vert="horz">
            <a:spAutoFit/>
          </a:bodyPr>
          <a:lstStyle/>
          <a:p>
            <a:pPr>
              <a:lnSpc>
                <a:spcPts val="1739"/>
              </a:lnSpc>
            </a:pPr>
            <a:r>
              <a:rPr dirty="0" sz="1600" spc="-25" b="1">
                <a:latin typeface="宋体"/>
                <a:cs typeface="宋体"/>
              </a:rPr>
              <a:t>旋转</a:t>
            </a:r>
            <a:r>
              <a:rPr dirty="0" baseline="1736" sz="2400" spc="-44" b="1">
                <a:latin typeface="Calibri"/>
                <a:cs typeface="Calibri"/>
              </a:rPr>
              <a:t>9</a:t>
            </a:r>
            <a:r>
              <a:rPr dirty="0" baseline="1736" sz="2400" spc="-7" b="1">
                <a:latin typeface="Calibri"/>
                <a:cs typeface="Calibri"/>
              </a:rPr>
              <a:t>0</a:t>
            </a:r>
            <a:endParaRPr baseline="1736" sz="2400">
              <a:latin typeface="Calibri"/>
              <a:cs typeface="Calibri"/>
            </a:endParaRPr>
          </a:p>
        </p:txBody>
      </p:sp>
      <p:sp>
        <p:nvSpPr>
          <p:cNvPr id="8" name="object 8"/>
          <p:cNvSpPr txBox="1"/>
          <p:nvPr/>
        </p:nvSpPr>
        <p:spPr>
          <a:xfrm rot="20460000">
            <a:off x="3081143" y="2373791"/>
            <a:ext cx="151099" cy="133350"/>
          </a:xfrm>
          <a:prstGeom prst="rect">
            <a:avLst/>
          </a:prstGeom>
        </p:spPr>
        <p:txBody>
          <a:bodyPr wrap="square" lIns="0" tIns="0" rIns="0" bIns="0" rtlCol="0" vert="horz">
            <a:spAutoFit/>
          </a:bodyPr>
          <a:lstStyle/>
          <a:p>
            <a:pPr>
              <a:lnSpc>
                <a:spcPts val="1000"/>
              </a:lnSpc>
            </a:pPr>
            <a:r>
              <a:rPr dirty="0" sz="1050" spc="-5" b="1">
                <a:latin typeface="Calibri"/>
                <a:cs typeface="Calibri"/>
              </a:rPr>
              <a:t>0</a:t>
            </a:r>
            <a:endParaRPr sz="1050">
              <a:latin typeface="Calibri"/>
              <a:cs typeface="Calibri"/>
            </a:endParaRPr>
          </a:p>
        </p:txBody>
      </p:sp>
      <p:sp>
        <p:nvSpPr>
          <p:cNvPr id="9" name="object 9"/>
          <p:cNvSpPr/>
          <p:nvPr/>
        </p:nvSpPr>
        <p:spPr>
          <a:xfrm>
            <a:off x="972311" y="2022348"/>
            <a:ext cx="1165860" cy="2683764"/>
          </a:xfrm>
          <a:prstGeom prst="rect">
            <a:avLst/>
          </a:prstGeom>
          <a:blipFill>
            <a:blip r:embed="rId3" cstate="print"/>
            <a:stretch>
              <a:fillRect/>
            </a:stretch>
          </a:blipFill>
        </p:spPr>
        <p:txBody>
          <a:bodyPr wrap="square" lIns="0" tIns="0" rIns="0" bIns="0" rtlCol="0"/>
          <a:lstStyle/>
          <a:p/>
        </p:txBody>
      </p:sp>
      <p:sp>
        <p:nvSpPr>
          <p:cNvPr id="10" name="object 10"/>
          <p:cNvSpPr/>
          <p:nvPr/>
        </p:nvSpPr>
        <p:spPr>
          <a:xfrm>
            <a:off x="4055364" y="2022881"/>
            <a:ext cx="2683764" cy="1165860"/>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p:nvPr/>
        </p:nvSpPr>
        <p:spPr>
          <a:xfrm>
            <a:off x="2043683" y="2499360"/>
            <a:ext cx="5763768" cy="1437132"/>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18322" y="3194329"/>
            <a:ext cx="6181090" cy="85725"/>
          </a:xfrm>
          <a:custGeom>
            <a:avLst/>
            <a:gdLst/>
            <a:ahLst/>
            <a:cxnLst/>
            <a:rect l="l" t="t" r="r" b="b"/>
            <a:pathLst>
              <a:path w="6181090" h="85725">
                <a:moveTo>
                  <a:pt x="6037745" y="85725"/>
                </a:moveTo>
                <a:lnTo>
                  <a:pt x="6109182" y="42862"/>
                </a:lnTo>
                <a:lnTo>
                  <a:pt x="6037745" y="0"/>
                </a:lnTo>
                <a:lnTo>
                  <a:pt x="6132995" y="28575"/>
                </a:lnTo>
                <a:lnTo>
                  <a:pt x="6127038" y="28575"/>
                </a:lnTo>
                <a:lnTo>
                  <a:pt x="6127038" y="57150"/>
                </a:lnTo>
                <a:lnTo>
                  <a:pt x="6132995" y="57150"/>
                </a:lnTo>
                <a:lnTo>
                  <a:pt x="6037745" y="85725"/>
                </a:lnTo>
                <a:close/>
              </a:path>
              <a:path w="6181090" h="85725">
                <a:moveTo>
                  <a:pt x="6085370" y="57150"/>
                </a:moveTo>
                <a:lnTo>
                  <a:pt x="0" y="57150"/>
                </a:lnTo>
                <a:lnTo>
                  <a:pt x="0" y="28575"/>
                </a:lnTo>
                <a:lnTo>
                  <a:pt x="6085370" y="28575"/>
                </a:lnTo>
                <a:lnTo>
                  <a:pt x="6109182" y="42862"/>
                </a:lnTo>
                <a:lnTo>
                  <a:pt x="6085370" y="57150"/>
                </a:lnTo>
                <a:close/>
              </a:path>
              <a:path w="6181090" h="85725">
                <a:moveTo>
                  <a:pt x="6132995" y="57150"/>
                </a:moveTo>
                <a:lnTo>
                  <a:pt x="6127038" y="57150"/>
                </a:lnTo>
                <a:lnTo>
                  <a:pt x="6127038" y="28575"/>
                </a:lnTo>
                <a:lnTo>
                  <a:pt x="6132995" y="28575"/>
                </a:lnTo>
                <a:lnTo>
                  <a:pt x="6180620" y="42862"/>
                </a:lnTo>
                <a:lnTo>
                  <a:pt x="6132995" y="57150"/>
                </a:lnTo>
                <a:close/>
              </a:path>
            </a:pathLst>
          </a:custGeom>
          <a:solidFill>
            <a:srgbClr val="FF0000"/>
          </a:solidFill>
        </p:spPr>
        <p:txBody>
          <a:bodyPr wrap="square" lIns="0" tIns="0" rIns="0" bIns="0" rtlCol="0"/>
          <a:lstStyle/>
          <a:p/>
        </p:txBody>
      </p:sp>
      <p:sp>
        <p:nvSpPr>
          <p:cNvPr id="5" name="object 5"/>
          <p:cNvSpPr/>
          <p:nvPr/>
        </p:nvSpPr>
        <p:spPr>
          <a:xfrm>
            <a:off x="3128657" y="1890623"/>
            <a:ext cx="85725" cy="2409190"/>
          </a:xfrm>
          <a:custGeom>
            <a:avLst/>
            <a:gdLst/>
            <a:ahLst/>
            <a:cxnLst/>
            <a:rect l="l" t="t" r="r" b="b"/>
            <a:pathLst>
              <a:path w="85725" h="2409190">
                <a:moveTo>
                  <a:pt x="0" y="142875"/>
                </a:moveTo>
                <a:lnTo>
                  <a:pt x="42862" y="0"/>
                </a:lnTo>
                <a:lnTo>
                  <a:pt x="58936" y="53581"/>
                </a:lnTo>
                <a:lnTo>
                  <a:pt x="28575" y="53581"/>
                </a:lnTo>
                <a:lnTo>
                  <a:pt x="28575" y="95249"/>
                </a:lnTo>
                <a:lnTo>
                  <a:pt x="0" y="142875"/>
                </a:lnTo>
                <a:close/>
              </a:path>
              <a:path w="85725" h="2409190">
                <a:moveTo>
                  <a:pt x="28575" y="95249"/>
                </a:moveTo>
                <a:lnTo>
                  <a:pt x="28575" y="53581"/>
                </a:lnTo>
                <a:lnTo>
                  <a:pt x="57150" y="53581"/>
                </a:lnTo>
                <a:lnTo>
                  <a:pt x="57150" y="71437"/>
                </a:lnTo>
                <a:lnTo>
                  <a:pt x="42862" y="71437"/>
                </a:lnTo>
                <a:lnTo>
                  <a:pt x="28575" y="95249"/>
                </a:lnTo>
                <a:close/>
              </a:path>
              <a:path w="85725" h="2409190">
                <a:moveTo>
                  <a:pt x="85725" y="142875"/>
                </a:moveTo>
                <a:lnTo>
                  <a:pt x="57150" y="95249"/>
                </a:lnTo>
                <a:lnTo>
                  <a:pt x="57150" y="53581"/>
                </a:lnTo>
                <a:lnTo>
                  <a:pt x="58936" y="53581"/>
                </a:lnTo>
                <a:lnTo>
                  <a:pt x="85725" y="142875"/>
                </a:lnTo>
                <a:close/>
              </a:path>
              <a:path w="85725" h="2409190">
                <a:moveTo>
                  <a:pt x="57150" y="2409075"/>
                </a:moveTo>
                <a:lnTo>
                  <a:pt x="28575" y="2409075"/>
                </a:lnTo>
                <a:lnTo>
                  <a:pt x="28575" y="95249"/>
                </a:lnTo>
                <a:lnTo>
                  <a:pt x="42862" y="71437"/>
                </a:lnTo>
                <a:lnTo>
                  <a:pt x="57149" y="95249"/>
                </a:lnTo>
                <a:lnTo>
                  <a:pt x="57150" y="2409075"/>
                </a:lnTo>
                <a:close/>
              </a:path>
              <a:path w="85725" h="2409190">
                <a:moveTo>
                  <a:pt x="57150" y="95249"/>
                </a:moveTo>
                <a:lnTo>
                  <a:pt x="42862" y="71437"/>
                </a:lnTo>
                <a:lnTo>
                  <a:pt x="57150" y="71437"/>
                </a:lnTo>
                <a:lnTo>
                  <a:pt x="57150" y="95249"/>
                </a:lnTo>
                <a:close/>
              </a:path>
            </a:pathLst>
          </a:custGeom>
          <a:solidFill>
            <a:srgbClr val="FF0000"/>
          </a:solidFill>
        </p:spPr>
        <p:txBody>
          <a:bodyPr wrap="square" lIns="0" tIns="0" rIns="0" bIns="0" rtlCol="0"/>
          <a:lstStyle/>
          <a:p/>
        </p:txBody>
      </p:sp>
      <p:sp>
        <p:nvSpPr>
          <p:cNvPr id="6" name="object 6"/>
          <p:cNvSpPr/>
          <p:nvPr/>
        </p:nvSpPr>
        <p:spPr>
          <a:xfrm>
            <a:off x="559308" y="1784604"/>
            <a:ext cx="1277112" cy="2514600"/>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694232" y="754163"/>
            <a:ext cx="7457440" cy="2513965"/>
          </a:xfrm>
          <a:prstGeom prst="rect">
            <a:avLst/>
          </a:prstGeom>
        </p:spPr>
        <p:txBody>
          <a:bodyPr wrap="square" lIns="0" tIns="81280" rIns="0" bIns="0" rtlCol="0" vert="horz">
            <a:spAutoFit/>
          </a:bodyPr>
          <a:lstStyle/>
          <a:p>
            <a:pPr marL="12700">
              <a:lnSpc>
                <a:spcPct val="100000"/>
              </a:lnSpc>
              <a:spcBef>
                <a:spcPts val="640"/>
              </a:spcBef>
            </a:pPr>
            <a:r>
              <a:rPr dirty="0" sz="1800" b="1">
                <a:latin typeface="宋体"/>
                <a:cs typeface="宋体"/>
              </a:rPr>
              <a:t>拍摄钢球的运动</a:t>
            </a:r>
            <a:r>
              <a:rPr dirty="0" sz="1800" spc="-10" b="1">
                <a:latin typeface="宋体"/>
                <a:cs typeface="宋体"/>
              </a:rPr>
              <a:t>：</a:t>
            </a:r>
            <a:endParaRPr sz="1800">
              <a:latin typeface="宋体"/>
              <a:cs typeface="宋体"/>
            </a:endParaRPr>
          </a:p>
          <a:p>
            <a:pPr marL="12700" marR="5080" indent="205740">
              <a:lnSpc>
                <a:spcPct val="125000"/>
              </a:lnSpc>
            </a:pPr>
            <a:r>
              <a:rPr dirty="0" sz="1800">
                <a:latin typeface="宋体"/>
                <a:cs typeface="宋体"/>
              </a:rPr>
              <a:t>用数码相机每隔</a:t>
            </a:r>
            <a:r>
              <a:rPr dirty="0" sz="1800" spc="-5">
                <a:latin typeface="Calibri"/>
                <a:cs typeface="Calibri"/>
              </a:rPr>
              <a:t>0.04</a:t>
            </a:r>
            <a:r>
              <a:rPr dirty="0" sz="1800" spc="-95">
                <a:latin typeface="Calibri"/>
                <a:cs typeface="Calibri"/>
              </a:rPr>
              <a:t> </a:t>
            </a:r>
            <a:r>
              <a:rPr dirty="0" sz="1800">
                <a:latin typeface="Calibri"/>
                <a:cs typeface="Calibri"/>
              </a:rPr>
              <a:t>s</a:t>
            </a:r>
            <a:r>
              <a:rPr dirty="0" sz="1800">
                <a:latin typeface="宋体"/>
                <a:cs typeface="宋体"/>
              </a:rPr>
              <a:t>拍摄一帧照</a:t>
            </a:r>
            <a:r>
              <a:rPr dirty="0" sz="1800" spc="405">
                <a:latin typeface="宋体"/>
                <a:cs typeface="宋体"/>
              </a:rPr>
              <a:t>片</a:t>
            </a:r>
            <a:r>
              <a:rPr dirty="0" sz="1800">
                <a:latin typeface="宋体"/>
                <a:cs typeface="宋体"/>
              </a:rPr>
              <a:t>，用计算机辅助按拍摄时间的先后，  一帧一帧向右平铺开来并把这些照片的上端对齐。</a:t>
            </a:r>
            <a:endParaRPr sz="1800">
              <a:latin typeface="宋体"/>
              <a:cs typeface="宋体"/>
            </a:endParaRPr>
          </a:p>
          <a:p>
            <a:pPr algn="ctr" marR="2087245">
              <a:lnSpc>
                <a:spcPts val="3040"/>
              </a:lnSpc>
            </a:pPr>
            <a:r>
              <a:rPr dirty="0" sz="3200" b="1" i="1">
                <a:solidFill>
                  <a:srgbClr val="FF0000"/>
                </a:solidFill>
                <a:latin typeface="Times New Roman"/>
                <a:cs typeface="Times New Roman"/>
              </a:rPr>
              <a:t>x</a:t>
            </a:r>
            <a:endParaRPr sz="3200">
              <a:latin typeface="Times New Roman"/>
              <a:cs typeface="Times New Roman"/>
            </a:endParaRPr>
          </a:p>
          <a:p>
            <a:pPr>
              <a:lnSpc>
                <a:spcPct val="100000"/>
              </a:lnSpc>
              <a:spcBef>
                <a:spcPts val="10"/>
              </a:spcBef>
            </a:pPr>
            <a:endParaRPr sz="4000">
              <a:latin typeface="Times New Roman"/>
              <a:cs typeface="Times New Roman"/>
            </a:endParaRPr>
          </a:p>
          <a:p>
            <a:pPr algn="r" marR="74930">
              <a:lnSpc>
                <a:spcPct val="100000"/>
              </a:lnSpc>
            </a:pPr>
            <a:r>
              <a:rPr dirty="0" sz="3200" b="1" i="1">
                <a:solidFill>
                  <a:srgbClr val="FF0000"/>
                </a:solidFill>
                <a:latin typeface="Times New Roman"/>
                <a:cs typeface="Times New Roman"/>
              </a:rPr>
              <a:t>t</a:t>
            </a:r>
            <a:endParaRPr sz="3200">
              <a:latin typeface="Times New Roman"/>
              <a:cs typeface="Times New Roman"/>
            </a:endParaRPr>
          </a:p>
        </p:txBody>
      </p:sp>
      <p:sp>
        <p:nvSpPr>
          <p:cNvPr id="8" name="object 8"/>
          <p:cNvSpPr txBox="1"/>
          <p:nvPr/>
        </p:nvSpPr>
        <p:spPr>
          <a:xfrm>
            <a:off x="1297089" y="4462373"/>
            <a:ext cx="6944995" cy="331470"/>
          </a:xfrm>
          <a:prstGeom prst="rect">
            <a:avLst/>
          </a:prstGeom>
        </p:spPr>
        <p:txBody>
          <a:bodyPr wrap="square" lIns="0" tIns="13335" rIns="0" bIns="0" rtlCol="0" vert="horz">
            <a:spAutoFit/>
          </a:bodyPr>
          <a:lstStyle/>
          <a:p>
            <a:pPr marL="12700">
              <a:lnSpc>
                <a:spcPct val="100000"/>
              </a:lnSpc>
              <a:spcBef>
                <a:spcPts val="105"/>
              </a:spcBef>
            </a:pPr>
            <a:r>
              <a:rPr dirty="0" sz="2000" b="1">
                <a:latin typeface="宋体"/>
                <a:cs typeface="宋体"/>
              </a:rPr>
              <a:t>思</a:t>
            </a:r>
            <a:r>
              <a:rPr dirty="0" sz="2000" spc="450" b="1">
                <a:latin typeface="宋体"/>
                <a:cs typeface="宋体"/>
              </a:rPr>
              <a:t>考</a:t>
            </a:r>
            <a:r>
              <a:rPr dirty="0" sz="2000" b="1">
                <a:latin typeface="宋体"/>
                <a:cs typeface="宋体"/>
              </a:rPr>
              <a:t>：</a:t>
            </a:r>
            <a:r>
              <a:rPr dirty="0" sz="2000">
                <a:latin typeface="宋体"/>
                <a:cs typeface="宋体"/>
              </a:rPr>
              <a:t>相邻两个图片之间的横坐标间隔，代表时间间隔多长</a:t>
            </a:r>
            <a:r>
              <a:rPr dirty="0" sz="2000" spc="5">
                <a:latin typeface="宋体"/>
                <a:cs typeface="宋体"/>
              </a:rPr>
              <a:t>？</a:t>
            </a:r>
            <a:endParaRPr sz="2000">
              <a:latin typeface="宋体"/>
              <a:cs typeface="宋体"/>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2058670" cy="634365"/>
          </a:xfrm>
          <a:prstGeom prst="rect"/>
        </p:spPr>
        <p:txBody>
          <a:bodyPr wrap="square" lIns="0" tIns="12065" rIns="0" bIns="0" rtlCol="0" vert="horz">
            <a:spAutoFit/>
          </a:bodyPr>
          <a:lstStyle/>
          <a:p>
            <a:pPr marL="12700">
              <a:lnSpc>
                <a:spcPct val="100000"/>
              </a:lnSpc>
              <a:spcBef>
                <a:spcPts val="95"/>
              </a:spcBef>
            </a:pPr>
            <a:r>
              <a:rPr dirty="0"/>
              <a:t>高中物</a:t>
            </a:r>
            <a:r>
              <a:rPr dirty="0" spc="-10"/>
              <a:t>理</a:t>
            </a:r>
          </a:p>
        </p:txBody>
      </p:sp>
      <p:sp>
        <p:nvSpPr>
          <p:cNvPr id="3" name="object 3"/>
          <p:cNvSpPr/>
          <p:nvPr/>
        </p:nvSpPr>
        <p:spPr>
          <a:xfrm>
            <a:off x="1620011" y="1597152"/>
            <a:ext cx="4300728" cy="1458468"/>
          </a:xfrm>
          <a:prstGeom prst="rect">
            <a:avLst/>
          </a:prstGeom>
          <a:blipFill>
            <a:blip r:embed="rId2" cstate="print"/>
            <a:stretch>
              <a:fillRect/>
            </a:stretch>
          </a:blipFill>
        </p:spPr>
        <p:txBody>
          <a:bodyPr wrap="square" lIns="0" tIns="0" rIns="0" bIns="0" rtlCol="0"/>
          <a:lstStyle/>
          <a:p/>
        </p:txBody>
      </p:sp>
      <p:sp>
        <p:nvSpPr>
          <p:cNvPr id="4" name="object 4"/>
          <p:cNvSpPr txBox="1"/>
          <p:nvPr/>
        </p:nvSpPr>
        <p:spPr>
          <a:xfrm>
            <a:off x="1099934" y="679818"/>
            <a:ext cx="7348855" cy="872490"/>
          </a:xfrm>
          <a:prstGeom prst="rect">
            <a:avLst/>
          </a:prstGeom>
        </p:spPr>
        <p:txBody>
          <a:bodyPr wrap="square" lIns="0" tIns="13335" rIns="0" bIns="0" rtlCol="0" vert="horz">
            <a:spAutoFit/>
          </a:bodyPr>
          <a:lstStyle/>
          <a:p>
            <a:pPr marL="34925">
              <a:lnSpc>
                <a:spcPct val="100000"/>
              </a:lnSpc>
              <a:spcBef>
                <a:spcPts val="105"/>
              </a:spcBef>
            </a:pPr>
            <a:r>
              <a:rPr dirty="0" sz="2000" b="1">
                <a:latin typeface="宋体"/>
                <a:cs typeface="宋体"/>
              </a:rPr>
              <a:t>弹簧振子</a:t>
            </a:r>
            <a:r>
              <a:rPr dirty="0" sz="2000" spc="-5" b="1">
                <a:latin typeface="宋体"/>
                <a:cs typeface="宋体"/>
              </a:rPr>
              <a:t>的</a:t>
            </a:r>
            <a:r>
              <a:rPr dirty="0" sz="2000" spc="-520" b="1">
                <a:latin typeface="宋体"/>
                <a:cs typeface="宋体"/>
              </a:rPr>
              <a:t> </a:t>
            </a:r>
            <a:r>
              <a:rPr dirty="0" sz="2000" spc="-5" b="1" i="1">
                <a:latin typeface="Times New Roman"/>
                <a:cs typeface="Times New Roman"/>
              </a:rPr>
              <a:t>x</a:t>
            </a:r>
            <a:r>
              <a:rPr dirty="0" sz="2000" spc="-5" b="1">
                <a:latin typeface="Times New Roman"/>
                <a:cs typeface="Times New Roman"/>
              </a:rPr>
              <a:t>-</a:t>
            </a:r>
            <a:r>
              <a:rPr dirty="0" sz="2000" spc="-5" b="1" i="1">
                <a:latin typeface="Times New Roman"/>
                <a:cs typeface="Times New Roman"/>
              </a:rPr>
              <a:t>t</a:t>
            </a:r>
            <a:r>
              <a:rPr dirty="0" sz="2000" spc="-20" b="1" i="1">
                <a:latin typeface="Times New Roman"/>
                <a:cs typeface="Times New Roman"/>
              </a:rPr>
              <a:t> </a:t>
            </a:r>
            <a:r>
              <a:rPr dirty="0" sz="2000" b="1">
                <a:latin typeface="宋体"/>
                <a:cs typeface="宋体"/>
              </a:rPr>
              <a:t>图像，像是我们学过的正弦函数，是不是这样呢</a:t>
            </a:r>
            <a:r>
              <a:rPr dirty="0" sz="2000" spc="-5" b="1">
                <a:latin typeface="宋体"/>
                <a:cs typeface="宋体"/>
              </a:rPr>
              <a:t>？</a:t>
            </a:r>
            <a:endParaRPr sz="2000">
              <a:latin typeface="宋体"/>
              <a:cs typeface="宋体"/>
            </a:endParaRPr>
          </a:p>
          <a:p>
            <a:pPr marL="241300" indent="-228600">
              <a:lnSpc>
                <a:spcPct val="100000"/>
              </a:lnSpc>
              <a:spcBef>
                <a:spcPts val="1860"/>
              </a:spcBef>
              <a:buFont typeface="Arial"/>
              <a:buChar char="•"/>
              <a:tabLst>
                <a:tab pos="240665" algn="l"/>
                <a:tab pos="241300" algn="l"/>
              </a:tabLst>
            </a:pPr>
            <a:r>
              <a:rPr dirty="0" sz="2000" b="1">
                <a:solidFill>
                  <a:srgbClr val="FF0000"/>
                </a:solidFill>
                <a:latin typeface="宋体"/>
                <a:cs typeface="宋体"/>
              </a:rPr>
              <a:t>怎样验证我们的猜想呢</a:t>
            </a:r>
            <a:r>
              <a:rPr dirty="0" sz="2000" spc="-5" b="1">
                <a:solidFill>
                  <a:srgbClr val="FF0000"/>
                </a:solidFill>
                <a:latin typeface="宋体"/>
                <a:cs typeface="宋体"/>
              </a:rPr>
              <a:t>？</a:t>
            </a:r>
            <a:endParaRPr sz="2000">
              <a:latin typeface="宋体"/>
              <a:cs typeface="宋体"/>
            </a:endParaRPr>
          </a:p>
        </p:txBody>
      </p:sp>
      <p:sp>
        <p:nvSpPr>
          <p:cNvPr id="5" name="object 5"/>
          <p:cNvSpPr/>
          <p:nvPr/>
        </p:nvSpPr>
        <p:spPr>
          <a:xfrm>
            <a:off x="467868" y="1085088"/>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FAC55C"/>
          </a:solidFill>
        </p:spPr>
        <p:txBody>
          <a:bodyPr wrap="square" lIns="0" tIns="0" rIns="0" bIns="0" rtlCol="0"/>
          <a:lstStyle/>
          <a:p/>
        </p:txBody>
      </p:sp>
      <p:sp>
        <p:nvSpPr>
          <p:cNvPr id="6" name="object 6"/>
          <p:cNvSpPr/>
          <p:nvPr/>
        </p:nvSpPr>
        <p:spPr>
          <a:xfrm>
            <a:off x="748283" y="1085088"/>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8AC066"/>
          </a:solidFill>
        </p:spPr>
        <p:txBody>
          <a:bodyPr wrap="square" lIns="0" tIns="0" rIns="0" bIns="0" rtlCol="0"/>
          <a:lstStyle/>
          <a:p/>
        </p:txBody>
      </p:sp>
      <p:sp>
        <p:nvSpPr>
          <p:cNvPr id="7" name="object 7"/>
          <p:cNvSpPr/>
          <p:nvPr/>
        </p:nvSpPr>
        <p:spPr>
          <a:xfrm>
            <a:off x="746759" y="795527"/>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66BEBC"/>
          </a:solidFill>
        </p:spPr>
        <p:txBody>
          <a:bodyPr wrap="square" lIns="0" tIns="0" rIns="0" bIns="0" rtlCol="0"/>
          <a:lstStyle/>
          <a:p/>
        </p:txBody>
      </p:sp>
      <p:sp>
        <p:nvSpPr>
          <p:cNvPr id="8" name="object 8"/>
          <p:cNvSpPr/>
          <p:nvPr/>
        </p:nvSpPr>
        <p:spPr>
          <a:xfrm>
            <a:off x="467868" y="795527"/>
            <a:ext cx="190500" cy="190500"/>
          </a:xfrm>
          <a:custGeom>
            <a:avLst/>
            <a:gdLst/>
            <a:ahLst/>
            <a:cxnLst/>
            <a:rect l="l" t="t" r="r" b="b"/>
            <a:pathLst>
              <a:path w="190500" h="190500">
                <a:moveTo>
                  <a:pt x="0" y="190500"/>
                </a:moveTo>
                <a:lnTo>
                  <a:pt x="0" y="0"/>
                </a:lnTo>
                <a:lnTo>
                  <a:pt x="190500" y="0"/>
                </a:lnTo>
                <a:lnTo>
                  <a:pt x="190500" y="190500"/>
                </a:lnTo>
                <a:lnTo>
                  <a:pt x="0" y="190500"/>
                </a:lnTo>
                <a:close/>
              </a:path>
            </a:pathLst>
          </a:custGeom>
          <a:solidFill>
            <a:srgbClr val="FB6C5C"/>
          </a:solidFill>
        </p:spPr>
        <p:txBody>
          <a:bodyPr wrap="square" lIns="0" tIns="0" rIns="0" bIns="0" rtlCol="0"/>
          <a:lstStyle/>
          <a:p/>
        </p:txBody>
      </p:sp>
      <p:sp>
        <p:nvSpPr>
          <p:cNvPr id="9" name="object 9"/>
          <p:cNvSpPr/>
          <p:nvPr/>
        </p:nvSpPr>
        <p:spPr>
          <a:xfrm>
            <a:off x="467550" y="1037475"/>
            <a:ext cx="1801495" cy="0"/>
          </a:xfrm>
          <a:custGeom>
            <a:avLst/>
            <a:gdLst/>
            <a:ahLst/>
            <a:cxnLst/>
            <a:rect l="l" t="t" r="r" b="b"/>
            <a:pathLst>
              <a:path w="1801495" h="0">
                <a:moveTo>
                  <a:pt x="0" y="0"/>
                </a:moveTo>
                <a:lnTo>
                  <a:pt x="1801418" y="0"/>
                </a:lnTo>
              </a:path>
            </a:pathLst>
          </a:custGeom>
          <a:ln w="25400">
            <a:solidFill>
              <a:srgbClr val="252525"/>
            </a:solidFill>
          </a:ln>
        </p:spPr>
        <p:txBody>
          <a:bodyPr wrap="square" lIns="0" tIns="0" rIns="0" bIns="0" rtlCol="0"/>
          <a:lstStyle/>
          <a:p/>
        </p:txBody>
      </p:sp>
      <p:sp>
        <p:nvSpPr>
          <p:cNvPr id="10" name="object 10"/>
          <p:cNvSpPr/>
          <p:nvPr/>
        </p:nvSpPr>
        <p:spPr>
          <a:xfrm>
            <a:off x="703287" y="795781"/>
            <a:ext cx="0" cy="470534"/>
          </a:xfrm>
          <a:custGeom>
            <a:avLst/>
            <a:gdLst/>
            <a:ahLst/>
            <a:cxnLst/>
            <a:rect l="l" t="t" r="r" b="b"/>
            <a:pathLst>
              <a:path w="0" h="470534">
                <a:moveTo>
                  <a:pt x="0" y="0"/>
                </a:moveTo>
                <a:lnTo>
                  <a:pt x="0" y="470293"/>
                </a:lnTo>
              </a:path>
            </a:pathLst>
          </a:custGeom>
          <a:ln w="25400">
            <a:solidFill>
              <a:srgbClr val="252525"/>
            </a:solidFill>
          </a:ln>
        </p:spPr>
        <p:txBody>
          <a:bodyPr wrap="square" lIns="0" tIns="0" rIns="0" bIns="0" rtlCol="0"/>
          <a:lstStyle/>
          <a:p/>
        </p:txBody>
      </p:sp>
      <p:sp>
        <p:nvSpPr>
          <p:cNvPr id="11" name="object 11"/>
          <p:cNvSpPr/>
          <p:nvPr/>
        </p:nvSpPr>
        <p:spPr>
          <a:xfrm>
            <a:off x="1729739" y="2897123"/>
            <a:ext cx="4427220" cy="2246375"/>
          </a:xfrm>
          <a:prstGeom prst="rect">
            <a:avLst/>
          </a:prstGeom>
          <a:blipFill>
            <a:blip r:embed="rId3" cstate="print"/>
            <a:stretch>
              <a:fillRect/>
            </a:stretch>
          </a:blipFill>
        </p:spPr>
        <p:txBody>
          <a:bodyPr wrap="square" lIns="0" tIns="0" rIns="0" bIns="0" rtlCol="0"/>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2025-04-19T14:01:37Z</dcterms:created>
  <dcterms:modified xsi:type="dcterms:W3CDTF">2025-04-19T14:01:37Z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2023-10-17T00:00:00Z</vt:filetime>
  </property>
  <property fmtid="{D5CDD505-2E9C-101B-9397-08002B2CF9AE}" pid="3" name="Creator">
    <vt:lpwstr>WPS 演示</vt:lpwstr>
  </property>
  <property fmtid="{D5CDD505-2E9C-101B-9397-08002B2CF9AE}" pid="4" name="LastSaved">
    <vt:filetime>2025-04-19T00:00:00Z</vt:filetime>
  </property>
</Properties>
</file>