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1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0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4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B656-4239-4E43-8629-076BC633DD40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F193-9DA7-4B90-9350-C71E83426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6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60000" y="576024"/>
            <a:ext cx="6120000" cy="2780968"/>
            <a:chOff x="360000" y="360000"/>
            <a:chExt cx="6120000" cy="2780968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60000" y="360000"/>
              <a:ext cx="2520000" cy="25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960000" y="360000"/>
              <a:ext cx="2520000" cy="25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80000" y="1260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620000" y="1620000"/>
              <a:ext cx="12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80000" y="2340000"/>
              <a:ext cx="108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40000" y="1620000"/>
              <a:ext cx="3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220000" y="1620000"/>
              <a:ext cx="12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12687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3.5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12687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1</a:t>
              </a:r>
              <a:endParaRPr lang="en-GB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2202" y="2276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0112" y="12687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3.5</a:t>
              </a:r>
              <a:endParaRPr lang="en-GB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20000" y="3060000"/>
              <a:ext cx="360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03848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71" y="35332"/>
            <a:ext cx="237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distances in microns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5496" y="3861048"/>
            <a:ext cx="290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Electrostatic force (repulsive)</a:t>
            </a:r>
            <a:endParaRPr lang="en-GB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79512" y="4307667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203928" y="5229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V="1">
            <a:off x="2699792" y="5589200"/>
            <a:ext cx="504136" cy="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5346" y="5291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004048" y="4509120"/>
                <a:ext cx="1767214" cy="666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509120"/>
                <a:ext cx="1767214" cy="66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793129" y="5216364"/>
                <a:ext cx="43508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R*=R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R</a:t>
                </a:r>
                <a:r>
                  <a:rPr lang="en-GB" baseline="-25000" dirty="0" smtClean="0"/>
                  <a:t>2</a:t>
                </a:r>
                <a:r>
                  <a:rPr lang="en-GB" dirty="0" smtClean="0"/>
                  <a:t>/(R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+R</a:t>
                </a:r>
                <a:r>
                  <a:rPr lang="en-GB" baseline="-25000" dirty="0" smtClean="0"/>
                  <a:t>2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For now, keep ZR*=10</a:t>
                </a:r>
                <a:r>
                  <a:rPr lang="en-GB" baseline="30000" dirty="0" smtClean="0"/>
                  <a:t>-16</a:t>
                </a:r>
                <a:r>
                  <a:rPr lang="en-GB" dirty="0" smtClean="0"/>
                  <a:t> J constant.</a:t>
                </a:r>
                <a:endParaRPr lang="en-GB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−8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GB" dirty="0" smtClean="0"/>
                  <a:t>m typically, but depends on salt.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29" y="5216364"/>
                <a:ext cx="4350871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20" t="-2538" r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6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3415384" y="14497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6" idx="5"/>
          </p:cNvCxnSpPr>
          <p:nvPr/>
        </p:nvCxnSpPr>
        <p:spPr>
          <a:xfrm>
            <a:off x="3775384" y="1809788"/>
            <a:ext cx="254558" cy="2545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8142" y="1829813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71" y="35332"/>
            <a:ext cx="27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Hydrodynamic interactions</a:t>
            </a:r>
            <a:endParaRPr lang="en-GB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0" y="548680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>
            <a:stCxn id="22" idx="6"/>
          </p:cNvCxnSpPr>
          <p:nvPr/>
        </p:nvCxnSpPr>
        <p:spPr>
          <a:xfrm>
            <a:off x="2520000" y="1808680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4020" y="1518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</a:t>
            </a:r>
            <a:endParaRPr lang="en-GB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30136" y="390617"/>
            <a:ext cx="0" cy="299177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347" y="3089431"/>
            <a:ext cx="217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surface of </a:t>
            </a:r>
          </a:p>
          <a:p>
            <a:r>
              <a:rPr lang="en-GB" dirty="0" smtClean="0"/>
              <a:t>large sphere as plane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774490" y="170155"/>
            <a:ext cx="0" cy="164976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73010" y="639192"/>
            <a:ext cx="292963" cy="11629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2707" y="7368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42" name="Arc 41"/>
          <p:cNvSpPr/>
          <p:nvPr/>
        </p:nvSpPr>
        <p:spPr>
          <a:xfrm>
            <a:off x="3169328" y="1207363"/>
            <a:ext cx="1225118" cy="1225118"/>
          </a:xfrm>
          <a:prstGeom prst="arc">
            <a:avLst>
              <a:gd name="adj1" fmla="val 16200000"/>
              <a:gd name="adj2" fmla="val 170058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710866" y="923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itchFamily="18" charset="2"/>
              </a:rPr>
              <a:t>q</a:t>
            </a:r>
            <a:endParaRPr lang="en-GB" dirty="0">
              <a:latin typeface="Symbol" pitchFamily="18" charset="2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01989" y="2530136"/>
            <a:ext cx="8167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4952" y="24591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U</a:t>
            </a:r>
            <a:r>
              <a:rPr lang="en-GB" baseline="-25000" dirty="0" err="1" smtClean="0"/>
              <a:t>z</a:t>
            </a:r>
            <a:endParaRPr lang="en-GB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499282" y="150921"/>
            <a:ext cx="7398" cy="685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9785" y="5696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U</a:t>
            </a:r>
            <a:r>
              <a:rPr lang="en-GB" baseline="-25000" dirty="0" err="1" smtClean="0"/>
              <a:t>x</a:t>
            </a:r>
            <a:endParaRPr lang="en-GB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6190756" y="1505255"/>
                <a:ext cx="2147896" cy="662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mtClean="0"/>
                          </m:ctrlPr>
                        </m:accPr>
                        <m:e>
                          <m:r>
                            <a:rPr lang="en-GB" i="1"/>
                            <m:t>𝜃</m:t>
                          </m:r>
                        </m:e>
                      </m:acc>
                      <m:r>
                        <a:rPr lang="en-GB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/>
                            <m:t>−3</m:t>
                          </m:r>
                          <m:r>
                            <m:rPr>
                              <m:nor/>
                            </m:rPr>
                            <a:rPr lang="en-GB" i="0"/>
                            <m:t>sin</m:t>
                          </m:r>
                          <m:d>
                            <m:dPr>
                              <m:ctrlPr>
                                <a:rPr lang="en-GB" i="1"/>
                              </m:ctrlPr>
                            </m:dPr>
                            <m:e>
                              <m:r>
                                <a:rPr lang="en-GB"/>
                                <m:t>2</m:t>
                              </m:r>
                              <m:r>
                                <a:rPr lang="en-GB" i="1"/>
                                <m:t>𝜃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GB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GB"/>
                            <m:t>8</m:t>
                          </m:r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r>
                                <a:rPr lang="en-GB" i="1"/>
                                <m:t>h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56" y="1505255"/>
                <a:ext cx="2147896" cy="6622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6027625" y="2777816"/>
                <a:ext cx="3183628" cy="805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/>
                          </m:ctrlPr>
                        </m:sSubPr>
                        <m:e>
                          <m:r>
                            <a:rPr lang="en-GB" i="1"/>
                            <m:t>𝑈</m:t>
                          </m:r>
                        </m:e>
                        <m:sub>
                          <m:r>
                            <a:rPr lang="en-GB" i="1"/>
                            <m:t>𝑧</m:t>
                          </m:r>
                        </m:sub>
                      </m:sSub>
                      <m:r>
                        <a:rPr lang="en-GB"/>
                        <m:t>=−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/>
                            <m:t>3</m:t>
                          </m:r>
                          <m:d>
                            <m:dPr>
                              <m:ctrlPr>
                                <a:rPr lang="en-GB" i="1"/>
                              </m:ctrlPr>
                            </m:dPr>
                            <m:e>
                              <m:r>
                                <a:rPr lang="en-GB"/>
                                <m:t>1−3</m:t>
                              </m:r>
                              <m:r>
                                <m:rPr>
                                  <m:nor/>
                                </m:rPr>
                                <a:rPr lang="en-GB" i="0"/>
                                <m:t>si</m:t>
                              </m:r>
                              <m:sSup>
                                <m:sSupPr>
                                  <m:ctrlPr>
                                    <a:rPr lang="en-GB" i="1"/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GB" i="0"/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GB" i="0"/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/>
                                  </m:ctrlPr>
                                </m:dPr>
                                <m:e>
                                  <m:r>
                                    <a:rPr lang="en-GB" i="1"/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GB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GB"/>
                            <m:t>8</m:t>
                          </m:r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r>
                                <a:rPr lang="en-GB" i="1"/>
                                <m:t>h</m:t>
                              </m:r>
                            </m:e>
                            <m:sup>
                              <m:r>
                                <a:rPr lang="en-GB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625" y="2777816"/>
                <a:ext cx="3183628" cy="805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6080924" y="4106410"/>
                <a:ext cx="2141420" cy="662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/>
                          </m:ctrlPr>
                        </m:sSubPr>
                        <m:e>
                          <m:r>
                            <a:rPr lang="en-GB" i="1"/>
                            <m:t>𝑈</m:t>
                          </m:r>
                        </m:e>
                        <m:sub>
                          <m:r>
                            <a:rPr lang="en-GB" i="1"/>
                            <m:t>𝑥</m:t>
                          </m:r>
                        </m:sub>
                      </m:sSub>
                      <m:r>
                        <a:rPr lang="en-GB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GB"/>
                            <m:t>3</m:t>
                          </m:r>
                          <m:func>
                            <m:funcPr>
                              <m:ctrlPr>
                                <a:rPr lang="en-GB" i="1"/>
                              </m:ctrlPr>
                            </m:funcPr>
                            <m:fName>
                              <m:r>
                                <m:rPr>
                                  <m:nor/>
                                </m:rPr>
                                <a:rPr lang="en-GB" i="0"/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/>
                                  </m:ctrlPr>
                                </m:dPr>
                                <m:e>
                                  <m:r>
                                    <a:rPr lang="en-GB"/>
                                    <m:t>2</m:t>
                                  </m:r>
                                  <m:r>
                                    <a:rPr lang="en-GB" i="1"/>
                                    <m:t>𝜃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GB" b="0" i="1" baseline="3000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GB"/>
                            <m:t>16</m:t>
                          </m:r>
                          <m:sSup>
                            <m:sSupPr>
                              <m:ctrlPr>
                                <a:rPr lang="en-GB" i="1"/>
                              </m:ctrlPr>
                            </m:sSupPr>
                            <m:e>
                              <m:r>
                                <a:rPr lang="en-GB" i="1"/>
                                <m:t>h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24" y="4106410"/>
                <a:ext cx="2141420" cy="662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385573" y="2974020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Perpendicular</a:t>
            </a:r>
          </a:p>
          <a:p>
            <a:r>
              <a:rPr lang="en-GB" dirty="0" smtClean="0"/>
              <a:t>velocity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4431437" y="4200619"/>
            <a:ext cx="92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Parallel</a:t>
            </a:r>
          </a:p>
          <a:p>
            <a:r>
              <a:rPr lang="en-GB" dirty="0" smtClean="0"/>
              <a:t>velocity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4378175" y="1697116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Angular rotation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90616" y="5140180"/>
                <a:ext cx="7761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For now, use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i="1"/>
                      <m:t>𝛼</m:t>
                    </m:r>
                    <m:r>
                      <a:rPr lang="en-GB"/>
                      <m:t>=1</m:t>
                    </m:r>
                  </m:oMath>
                </a14:m>
                <a:r>
                  <a:rPr lang="en-GB" dirty="0" smtClean="0"/>
                  <a:t>, </a:t>
                </a:r>
              </a:p>
              <a:p>
                <a:r>
                  <a:rPr lang="en-GB" dirty="0" smtClean="0"/>
                  <a:t>Directions of arrows show positive values of </a:t>
                </a:r>
                <a:r>
                  <a:rPr lang="en-GB" dirty="0" err="1" smtClean="0"/>
                  <a:t>U</a:t>
                </a:r>
                <a:r>
                  <a:rPr lang="en-GB" baseline="-25000" dirty="0" err="1" smtClean="0"/>
                  <a:t>x</a:t>
                </a:r>
                <a:r>
                  <a:rPr lang="en-GB" dirty="0" smtClean="0"/>
                  <a:t> and </a:t>
                </a:r>
                <a:r>
                  <a:rPr lang="en-GB" dirty="0" err="1" smtClean="0"/>
                  <a:t>U</a:t>
                </a:r>
                <a:r>
                  <a:rPr lang="en-GB" baseline="-25000" dirty="0" err="1" smtClean="0"/>
                  <a:t>z</a:t>
                </a:r>
                <a:endParaRPr lang="en-GB" baseline="-25000" dirty="0" smtClean="0"/>
              </a:p>
              <a:p>
                <a:r>
                  <a:rPr lang="en-GB" dirty="0" smtClean="0"/>
                  <a:t>Note that </a:t>
                </a:r>
                <a:r>
                  <a:rPr lang="en-GB" dirty="0" err="1" smtClean="0"/>
                  <a:t>U</a:t>
                </a:r>
                <a:r>
                  <a:rPr lang="en-GB" baseline="-25000" dirty="0" err="1" smtClean="0"/>
                  <a:t>x</a:t>
                </a:r>
                <a:r>
                  <a:rPr lang="en-GB" dirty="0" smtClean="0"/>
                  <a:t> and </a:t>
                </a:r>
                <a:r>
                  <a:rPr lang="en-GB" dirty="0" err="1" smtClean="0"/>
                  <a:t>U</a:t>
                </a:r>
                <a:r>
                  <a:rPr lang="en-GB" baseline="-25000" dirty="0" err="1" smtClean="0"/>
                  <a:t>z</a:t>
                </a:r>
                <a:r>
                  <a:rPr lang="en-GB" dirty="0" smtClean="0"/>
                  <a:t> are fixed w.r.t the large sphere, not w.r.t the moving sphere</a:t>
                </a:r>
              </a:p>
              <a:p>
                <a:r>
                  <a:rPr lang="en-GB" dirty="0" smtClean="0"/>
                  <a:t>These expressions are for a </a:t>
                </a:r>
                <a:r>
                  <a:rPr lang="en-GB" dirty="0" err="1" smtClean="0"/>
                  <a:t>stokeslet</a:t>
                </a:r>
                <a:r>
                  <a:rPr lang="en-GB" dirty="0" smtClean="0"/>
                  <a:t> dipole </a:t>
                </a:r>
                <a:r>
                  <a:rPr lang="en-GB" smtClean="0"/>
                  <a:t>flow field.</a:t>
                </a:r>
                <a:endParaRPr lang="en-GB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6" y="5140180"/>
                <a:ext cx="7761677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628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2295455" y="5144165"/>
                <a:ext cx="2124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/>
                      <m:t>𝑟</m:t>
                    </m:r>
                    <m:r>
                      <a:rPr lang="en-GB"/>
                      <m:t>=</m:t>
                    </m:r>
                    <m:r>
                      <a:rPr lang="en-GB" i="1" smtClean="0">
                        <a:latin typeface="Cambria Math"/>
                      </a:rPr>
                      <m:t>1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>
                    <a:latin typeface="Symbol" pitchFamily="18" charset="2"/>
                  </a:rPr>
                  <a:t>m</a:t>
                </a:r>
                <a:r>
                  <a:rPr lang="en-GB" dirty="0" smtClean="0"/>
                  <a:t>m,</a:t>
                </a:r>
                <a:r>
                  <a:rPr lang="en-GB" dirty="0" smtClean="0"/>
                  <a:t> v=5 </a:t>
                </a:r>
                <a:r>
                  <a:rPr lang="en-GB" dirty="0" smtClean="0">
                    <a:latin typeface="Symbol" pitchFamily="18" charset="2"/>
                  </a:rPr>
                  <a:t>m</a:t>
                </a:r>
                <a:r>
                  <a:rPr lang="en-GB" dirty="0" smtClean="0"/>
                  <a:t>ms</a:t>
                </a:r>
                <a:r>
                  <a:rPr lang="en-GB" baseline="30000" dirty="0" smtClean="0"/>
                  <a:t>-1</a:t>
                </a:r>
                <a:endParaRPr lang="en-GB" baseline="300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55" y="5144165"/>
                <a:ext cx="21242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252398" y="6534834"/>
            <a:ext cx="497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Spagnolie</a:t>
            </a:r>
            <a:r>
              <a:rPr lang="en-GB" i="1" dirty="0" smtClean="0"/>
              <a:t> and </a:t>
            </a:r>
            <a:r>
              <a:rPr lang="en-GB" i="1" dirty="0" err="1" smtClean="0"/>
              <a:t>Lauga</a:t>
            </a:r>
            <a:r>
              <a:rPr lang="en-GB" i="1" dirty="0" smtClean="0"/>
              <a:t> (2012) J. Fluid Mech. 700, 105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23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227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Brown</dc:creator>
  <cp:lastModifiedBy>Aidan Brown</cp:lastModifiedBy>
  <cp:revision>10</cp:revision>
  <dcterms:created xsi:type="dcterms:W3CDTF">2014-02-27T14:36:29Z</dcterms:created>
  <dcterms:modified xsi:type="dcterms:W3CDTF">2014-02-27T15:58:12Z</dcterms:modified>
</cp:coreProperties>
</file>