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689431-C841-4BDF-91DE-C4923262F4A0}"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22426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689431-C841-4BDF-91DE-C4923262F4A0}"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14908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689431-C841-4BDF-91DE-C4923262F4A0}"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22C2F-563A-4CDF-9903-904AB47919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996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689431-C841-4BDF-91DE-C4923262F4A0}"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203585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689431-C841-4BDF-91DE-C4923262F4A0}"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22C2F-563A-4CDF-9903-904AB47919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7804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689431-C841-4BDF-91DE-C4923262F4A0}"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348904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89431-C841-4BDF-91DE-C4923262F4A0}"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69163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89431-C841-4BDF-91DE-C4923262F4A0}"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51319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89431-C841-4BDF-91DE-C4923262F4A0}"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100556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689431-C841-4BDF-91DE-C4923262F4A0}"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107938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89431-C841-4BDF-91DE-C4923262F4A0}"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23130186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689431-C841-4BDF-91DE-C4923262F4A0}" type="datetimeFigureOut">
              <a:rPr lang="en-US" smtClean="0"/>
              <a:t>3/23/2019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9842433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689431-C841-4BDF-91DE-C4923262F4A0}" type="datetimeFigureOut">
              <a:rPr lang="en-US" smtClean="0"/>
              <a:t>3/23/2019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404389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89431-C841-4BDF-91DE-C4923262F4A0}" type="datetimeFigureOut">
              <a:rPr lang="en-US" smtClean="0"/>
              <a:t>3/23/2019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310973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689431-C841-4BDF-91DE-C4923262F4A0}"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23997095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689431-C841-4BDF-91DE-C4923262F4A0}"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22C2F-563A-4CDF-9903-904AB479198A}" type="slidenum">
              <a:rPr lang="en-US" smtClean="0"/>
              <a:t>‹#›</a:t>
            </a:fld>
            <a:endParaRPr lang="en-US"/>
          </a:p>
        </p:txBody>
      </p:sp>
    </p:spTree>
    <p:extLst>
      <p:ext uri="{BB962C8B-B14F-4D97-AF65-F5344CB8AC3E}">
        <p14:creationId xmlns:p14="http://schemas.microsoft.com/office/powerpoint/2010/main" val="257974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689431-C841-4BDF-91DE-C4923262F4A0}" type="datetimeFigureOut">
              <a:rPr lang="en-US" smtClean="0"/>
              <a:t>3/23/2019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D22C2F-563A-4CDF-9903-904AB479198A}" type="slidenum">
              <a:rPr lang="en-US" smtClean="0"/>
              <a:t>‹#›</a:t>
            </a:fld>
            <a:endParaRPr lang="en-US"/>
          </a:p>
        </p:txBody>
      </p:sp>
    </p:spTree>
    <p:extLst>
      <p:ext uri="{BB962C8B-B14F-4D97-AF65-F5344CB8AC3E}">
        <p14:creationId xmlns:p14="http://schemas.microsoft.com/office/powerpoint/2010/main" val="374738637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B978-B046-4D58-B328-88534B7E4707}"/>
              </a:ext>
            </a:extLst>
          </p:cNvPr>
          <p:cNvSpPr>
            <a:spLocks noGrp="1"/>
          </p:cNvSpPr>
          <p:nvPr>
            <p:ph type="ctrTitle"/>
          </p:nvPr>
        </p:nvSpPr>
        <p:spPr>
          <a:xfrm>
            <a:off x="1824103" y="1469572"/>
            <a:ext cx="8915399" cy="2262781"/>
          </a:xfrm>
        </p:spPr>
        <p:txBody>
          <a:bodyPr/>
          <a:lstStyle/>
          <a:p>
            <a:r>
              <a:rPr lang="en-US" dirty="0"/>
              <a:t>Impact of family on School performance</a:t>
            </a:r>
          </a:p>
        </p:txBody>
      </p:sp>
      <p:sp>
        <p:nvSpPr>
          <p:cNvPr id="3" name="Subtitle 2">
            <a:extLst>
              <a:ext uri="{FF2B5EF4-FFF2-40B4-BE49-F238E27FC236}">
                <a16:creationId xmlns:a16="http://schemas.microsoft.com/office/drawing/2014/main" id="{0882DDA6-569E-451E-BDA3-0DD6C884B3C7}"/>
              </a:ext>
            </a:extLst>
          </p:cNvPr>
          <p:cNvSpPr>
            <a:spLocks noGrp="1"/>
          </p:cNvSpPr>
          <p:nvPr>
            <p:ph type="subTitle" idx="1"/>
          </p:nvPr>
        </p:nvSpPr>
        <p:spPr>
          <a:xfrm>
            <a:off x="2523899" y="4133567"/>
            <a:ext cx="8915399" cy="1126283"/>
          </a:xfrm>
        </p:spPr>
        <p:txBody>
          <a:bodyPr>
            <a:normAutofit lnSpcReduction="10000"/>
          </a:bodyPr>
          <a:lstStyle/>
          <a:p>
            <a:r>
              <a:rPr lang="en-US" dirty="0"/>
              <a:t>By: </a:t>
            </a:r>
            <a:r>
              <a:rPr lang="en-US" dirty="0" err="1"/>
              <a:t>Sukhee</a:t>
            </a:r>
            <a:r>
              <a:rPr lang="en-US" dirty="0"/>
              <a:t>(Eddie) Min</a:t>
            </a:r>
          </a:p>
          <a:p>
            <a:endParaRPr lang="en-US" dirty="0"/>
          </a:p>
          <a:p>
            <a:r>
              <a:rPr lang="en-US" dirty="0"/>
              <a:t>Video: https://youtu.be/VqXALM_9Sqg</a:t>
            </a:r>
          </a:p>
        </p:txBody>
      </p:sp>
    </p:spTree>
    <p:extLst>
      <p:ext uri="{BB962C8B-B14F-4D97-AF65-F5344CB8AC3E}">
        <p14:creationId xmlns:p14="http://schemas.microsoft.com/office/powerpoint/2010/main" val="3210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2E8F-C82D-47A2-AA2A-2F7DB509FC8E}"/>
              </a:ext>
            </a:extLst>
          </p:cNvPr>
          <p:cNvSpPr>
            <a:spLocks noGrp="1"/>
          </p:cNvSpPr>
          <p:nvPr>
            <p:ph type="title"/>
          </p:nvPr>
        </p:nvSpPr>
        <p:spPr/>
        <p:txBody>
          <a:bodyPr/>
          <a:lstStyle/>
          <a:p>
            <a:r>
              <a:rPr lang="en-US" dirty="0"/>
              <a:t>MS’s Regression Performance</a:t>
            </a:r>
          </a:p>
        </p:txBody>
      </p:sp>
      <p:pic>
        <p:nvPicPr>
          <p:cNvPr id="4" name="Content Placeholder 3">
            <a:extLst>
              <a:ext uri="{FF2B5EF4-FFF2-40B4-BE49-F238E27FC236}">
                <a16:creationId xmlns:a16="http://schemas.microsoft.com/office/drawing/2014/main" id="{92B48C0A-31EE-42C2-AC61-2DEB9EEAD8AB}"/>
              </a:ext>
            </a:extLst>
          </p:cNvPr>
          <p:cNvPicPr>
            <a:picLocks noGrp="1" noChangeAspect="1"/>
          </p:cNvPicPr>
          <p:nvPr>
            <p:ph idx="1"/>
          </p:nvPr>
        </p:nvPicPr>
        <p:blipFill>
          <a:blip r:embed="rId2"/>
          <a:stretch>
            <a:fillRect/>
          </a:stretch>
        </p:blipFill>
        <p:spPr>
          <a:xfrm>
            <a:off x="2319653" y="2962431"/>
            <a:ext cx="8915400" cy="2264228"/>
          </a:xfrm>
          <a:prstGeom prst="rect">
            <a:avLst/>
          </a:prstGeom>
        </p:spPr>
      </p:pic>
    </p:spTree>
    <p:extLst>
      <p:ext uri="{BB962C8B-B14F-4D97-AF65-F5344CB8AC3E}">
        <p14:creationId xmlns:p14="http://schemas.microsoft.com/office/powerpoint/2010/main" val="139959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C0D2-2A09-4345-A216-C0489E0D1FA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AE1FA4-9318-463B-B99C-4BCA3AA3D68E}"/>
              </a:ext>
            </a:extLst>
          </p:cNvPr>
          <p:cNvSpPr>
            <a:spLocks noGrp="1"/>
          </p:cNvSpPr>
          <p:nvPr>
            <p:ph idx="1"/>
          </p:nvPr>
        </p:nvSpPr>
        <p:spPr/>
        <p:txBody>
          <a:bodyPr/>
          <a:lstStyle/>
          <a:p>
            <a:r>
              <a:rPr lang="en-US" dirty="0"/>
              <a:t>When observing the </a:t>
            </a:r>
            <a:r>
              <a:rPr lang="en-US" dirty="0" err="1"/>
              <a:t>portugal</a:t>
            </a:r>
            <a:r>
              <a:rPr lang="en-US" dirty="0"/>
              <a:t> grades of two schools (Gabriel Pereira &amp; </a:t>
            </a:r>
            <a:r>
              <a:rPr lang="en-US" dirty="0" err="1"/>
              <a:t>Mousinho</a:t>
            </a:r>
            <a:r>
              <a:rPr lang="en-US" dirty="0"/>
              <a:t> da Silveira),we can observe that GP performs better.</a:t>
            </a:r>
          </a:p>
          <a:p>
            <a:endParaRPr lang="en-US" dirty="0"/>
          </a:p>
          <a:p>
            <a:r>
              <a:rPr lang="en-US" dirty="0"/>
              <a:t>In order to understand why GP performs better, we can look at the family setting. We looked into the parents education levels, relationships with the student, and the family size. As expected, the higher family relations and education levels had a positive correlation with grades. </a:t>
            </a:r>
          </a:p>
          <a:p>
            <a:endParaRPr lang="en-US" dirty="0"/>
          </a:p>
          <a:p>
            <a:r>
              <a:rPr lang="en-US" dirty="0"/>
              <a:t>GP (on average) had a higher level of parent education and family relationship which led GP students to have higher Portugal grades than MS.</a:t>
            </a:r>
          </a:p>
        </p:txBody>
      </p:sp>
    </p:spTree>
    <p:extLst>
      <p:ext uri="{BB962C8B-B14F-4D97-AF65-F5344CB8AC3E}">
        <p14:creationId xmlns:p14="http://schemas.microsoft.com/office/powerpoint/2010/main" val="7902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C3ED-AA28-46DF-BF1B-E086565C3BB6}"/>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id="{360FAD7B-A737-4D7E-9EC9-5CA61C87BF25}"/>
              </a:ext>
            </a:extLst>
          </p:cNvPr>
          <p:cNvSpPr>
            <a:spLocks noGrp="1"/>
          </p:cNvSpPr>
          <p:nvPr>
            <p:ph idx="1"/>
          </p:nvPr>
        </p:nvSpPr>
        <p:spPr/>
        <p:txBody>
          <a:bodyPr/>
          <a:lstStyle/>
          <a:p>
            <a:r>
              <a:rPr lang="en-US" dirty="0"/>
              <a:t>https://archive.ics.uci.edu/ml/datasets/Student+Performance</a:t>
            </a:r>
          </a:p>
        </p:txBody>
      </p:sp>
    </p:spTree>
    <p:extLst>
      <p:ext uri="{BB962C8B-B14F-4D97-AF65-F5344CB8AC3E}">
        <p14:creationId xmlns:p14="http://schemas.microsoft.com/office/powerpoint/2010/main" val="280788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0F63-691B-4637-BED2-AA6BEF906173}"/>
              </a:ext>
            </a:extLst>
          </p:cNvPr>
          <p:cNvSpPr>
            <a:spLocks noGrp="1"/>
          </p:cNvSpPr>
          <p:nvPr>
            <p:ph type="title"/>
          </p:nvPr>
        </p:nvSpPr>
        <p:spPr/>
        <p:txBody>
          <a:bodyPr/>
          <a:lstStyle/>
          <a:p>
            <a:r>
              <a:rPr lang="en-US" dirty="0"/>
              <a:t>Situation</a:t>
            </a:r>
          </a:p>
        </p:txBody>
      </p:sp>
      <p:sp>
        <p:nvSpPr>
          <p:cNvPr id="3" name="Content Placeholder 2">
            <a:extLst>
              <a:ext uri="{FF2B5EF4-FFF2-40B4-BE49-F238E27FC236}">
                <a16:creationId xmlns:a16="http://schemas.microsoft.com/office/drawing/2014/main" id="{8F0F3C3A-189B-42F8-A818-3F377B372BDD}"/>
              </a:ext>
            </a:extLst>
          </p:cNvPr>
          <p:cNvSpPr>
            <a:spLocks noGrp="1"/>
          </p:cNvSpPr>
          <p:nvPr>
            <p:ph idx="1"/>
          </p:nvPr>
        </p:nvSpPr>
        <p:spPr/>
        <p:txBody>
          <a:bodyPr/>
          <a:lstStyle/>
          <a:p>
            <a:r>
              <a:rPr lang="en-US" dirty="0"/>
              <a:t>Two schools Gabriel </a:t>
            </a:r>
            <a:r>
              <a:rPr lang="en-US" dirty="0" err="1"/>
              <a:t>Pereria</a:t>
            </a:r>
            <a:r>
              <a:rPr lang="en-US" dirty="0"/>
              <a:t> and </a:t>
            </a:r>
            <a:r>
              <a:rPr lang="en-US" dirty="0" err="1"/>
              <a:t>Mousinho</a:t>
            </a:r>
            <a:r>
              <a:rPr lang="en-US" dirty="0"/>
              <a:t> da Silveira have students differing performances with their Portugal language grades</a:t>
            </a:r>
          </a:p>
          <a:p>
            <a:endParaRPr lang="en-US" dirty="0"/>
          </a:p>
          <a:p>
            <a:r>
              <a:rPr lang="en-US" dirty="0"/>
              <a:t>Understanding which school is performing better and why?</a:t>
            </a:r>
          </a:p>
          <a:p>
            <a:endParaRPr lang="en-US" dirty="0"/>
          </a:p>
          <a:p>
            <a:r>
              <a:rPr lang="en-US" dirty="0"/>
              <a:t>Some leads-family relationships, amount of resources (time &amp; money)</a:t>
            </a:r>
          </a:p>
          <a:p>
            <a:endParaRPr lang="en-US" dirty="0"/>
          </a:p>
          <a:p>
            <a:pPr marL="0" indent="0">
              <a:buNone/>
            </a:pPr>
            <a:endParaRPr lang="en-US" dirty="0"/>
          </a:p>
        </p:txBody>
      </p:sp>
    </p:spTree>
    <p:extLst>
      <p:ext uri="{BB962C8B-B14F-4D97-AF65-F5344CB8AC3E}">
        <p14:creationId xmlns:p14="http://schemas.microsoft.com/office/powerpoint/2010/main" val="353149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DD83-CB18-4FB7-ABBC-E4550659EB33}"/>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F62E7D64-0ACD-4616-8DB0-008E16DCB07F}"/>
              </a:ext>
            </a:extLst>
          </p:cNvPr>
          <p:cNvSpPr>
            <a:spLocks noGrp="1"/>
          </p:cNvSpPr>
          <p:nvPr>
            <p:ph idx="1"/>
          </p:nvPr>
        </p:nvSpPr>
        <p:spPr/>
        <p:txBody>
          <a:bodyPr/>
          <a:lstStyle/>
          <a:p>
            <a:r>
              <a:rPr lang="en-US" dirty="0"/>
              <a:t>Which school performs better and why?</a:t>
            </a:r>
          </a:p>
          <a:p>
            <a:endParaRPr lang="en-US" dirty="0"/>
          </a:p>
          <a:p>
            <a:r>
              <a:rPr lang="en-US" dirty="0"/>
              <a:t>Variables to understand why</a:t>
            </a:r>
          </a:p>
          <a:p>
            <a:pPr marL="0" indent="0">
              <a:buNone/>
            </a:pPr>
            <a:r>
              <a:rPr lang="en-US" dirty="0"/>
              <a:t>	-Parent’s education level</a:t>
            </a:r>
          </a:p>
          <a:p>
            <a:pPr marL="0" indent="0">
              <a:buNone/>
            </a:pPr>
            <a:r>
              <a:rPr lang="en-US" dirty="0"/>
              <a:t>	-Family relationship with student</a:t>
            </a:r>
          </a:p>
          <a:p>
            <a:pPr marL="0" indent="0">
              <a:buNone/>
            </a:pPr>
            <a:r>
              <a:rPr lang="en-US" dirty="0"/>
              <a:t>	-Family size</a:t>
            </a:r>
          </a:p>
        </p:txBody>
      </p:sp>
    </p:spTree>
    <p:extLst>
      <p:ext uri="{BB962C8B-B14F-4D97-AF65-F5344CB8AC3E}">
        <p14:creationId xmlns:p14="http://schemas.microsoft.com/office/powerpoint/2010/main" val="54367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3D20-E2F6-4AED-8006-FB7ADE7198EC}"/>
              </a:ext>
            </a:extLst>
          </p:cNvPr>
          <p:cNvSpPr>
            <a:spLocks noGrp="1"/>
          </p:cNvSpPr>
          <p:nvPr>
            <p:ph type="title"/>
          </p:nvPr>
        </p:nvSpPr>
        <p:spPr/>
        <p:txBody>
          <a:bodyPr/>
          <a:lstStyle/>
          <a:p>
            <a:r>
              <a:rPr lang="en-US" dirty="0"/>
              <a:t>Data Source &amp; Wrangling</a:t>
            </a:r>
          </a:p>
        </p:txBody>
      </p:sp>
      <p:sp>
        <p:nvSpPr>
          <p:cNvPr id="3" name="Content Placeholder 2">
            <a:extLst>
              <a:ext uri="{FF2B5EF4-FFF2-40B4-BE49-F238E27FC236}">
                <a16:creationId xmlns:a16="http://schemas.microsoft.com/office/drawing/2014/main" id="{730DD6DA-F127-495D-A8D0-DB7184D98DA0}"/>
              </a:ext>
            </a:extLst>
          </p:cNvPr>
          <p:cNvSpPr>
            <a:spLocks noGrp="1"/>
          </p:cNvSpPr>
          <p:nvPr>
            <p:ph idx="1"/>
          </p:nvPr>
        </p:nvSpPr>
        <p:spPr/>
        <p:txBody>
          <a:bodyPr/>
          <a:lstStyle/>
          <a:p>
            <a:r>
              <a:rPr lang="en-US" dirty="0"/>
              <a:t>Source came from UCI’s database, particularly the Portugal grade section</a:t>
            </a:r>
          </a:p>
          <a:p>
            <a:endParaRPr lang="en-US" dirty="0"/>
          </a:p>
          <a:p>
            <a:endParaRPr lang="en-US" dirty="0"/>
          </a:p>
          <a:p>
            <a:r>
              <a:rPr lang="en-US" dirty="0"/>
              <a:t>Creation of 3 </a:t>
            </a:r>
            <a:r>
              <a:rPr lang="en-US" dirty="0" err="1"/>
              <a:t>dataframes</a:t>
            </a:r>
            <a:r>
              <a:rPr lang="en-US" dirty="0"/>
              <a:t>: All schools, only GP(Gabriel </a:t>
            </a:r>
            <a:r>
              <a:rPr lang="en-US" dirty="0" err="1"/>
              <a:t>Pereria</a:t>
            </a:r>
            <a:r>
              <a:rPr lang="en-US" dirty="0"/>
              <a:t>), only MS (</a:t>
            </a:r>
            <a:r>
              <a:rPr lang="en-US" dirty="0" err="1"/>
              <a:t>Mousinho</a:t>
            </a:r>
            <a:r>
              <a:rPr lang="en-US" dirty="0"/>
              <a:t> da Silveira)</a:t>
            </a:r>
          </a:p>
          <a:p>
            <a:endParaRPr lang="en-US" dirty="0"/>
          </a:p>
          <a:p>
            <a:r>
              <a:rPr lang="en-US" dirty="0"/>
              <a:t>Within the </a:t>
            </a:r>
            <a:r>
              <a:rPr lang="en-US" dirty="0" err="1"/>
              <a:t>dataframes</a:t>
            </a:r>
            <a:r>
              <a:rPr lang="en-US" dirty="0"/>
              <a:t>: Selected relevant columns, renamed confusing column names, filtered grades to removed outliers</a:t>
            </a:r>
          </a:p>
          <a:p>
            <a:endParaRPr lang="en-US" dirty="0"/>
          </a:p>
        </p:txBody>
      </p:sp>
    </p:spTree>
    <p:extLst>
      <p:ext uri="{BB962C8B-B14F-4D97-AF65-F5344CB8AC3E}">
        <p14:creationId xmlns:p14="http://schemas.microsoft.com/office/powerpoint/2010/main" val="98078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BB14-9B10-4191-89E7-EA4118192764}"/>
              </a:ext>
            </a:extLst>
          </p:cNvPr>
          <p:cNvSpPr>
            <a:spLocks noGrp="1"/>
          </p:cNvSpPr>
          <p:nvPr>
            <p:ph type="title"/>
          </p:nvPr>
        </p:nvSpPr>
        <p:spPr/>
        <p:txBody>
          <a:bodyPr/>
          <a:lstStyle/>
          <a:p>
            <a:r>
              <a:rPr lang="en-US" dirty="0"/>
              <a:t>Visualization of Grades based on parent education and school</a:t>
            </a:r>
          </a:p>
        </p:txBody>
      </p:sp>
      <p:pic>
        <p:nvPicPr>
          <p:cNvPr id="4" name="Content Placeholder 3">
            <a:extLst>
              <a:ext uri="{FF2B5EF4-FFF2-40B4-BE49-F238E27FC236}">
                <a16:creationId xmlns:a16="http://schemas.microsoft.com/office/drawing/2014/main" id="{717D4E16-3177-43A7-8A9B-295438B587D7}"/>
              </a:ext>
            </a:extLst>
          </p:cNvPr>
          <p:cNvPicPr>
            <a:picLocks noGrp="1" noChangeAspect="1"/>
          </p:cNvPicPr>
          <p:nvPr>
            <p:ph idx="1"/>
          </p:nvPr>
        </p:nvPicPr>
        <p:blipFill>
          <a:blip r:embed="rId2"/>
          <a:stretch>
            <a:fillRect/>
          </a:stretch>
        </p:blipFill>
        <p:spPr>
          <a:xfrm>
            <a:off x="3430290" y="2124269"/>
            <a:ext cx="6224169" cy="3778250"/>
          </a:xfrm>
          <a:prstGeom prst="rect">
            <a:avLst/>
          </a:prstGeom>
        </p:spPr>
      </p:pic>
    </p:spTree>
    <p:extLst>
      <p:ext uri="{BB962C8B-B14F-4D97-AF65-F5344CB8AC3E}">
        <p14:creationId xmlns:p14="http://schemas.microsoft.com/office/powerpoint/2010/main" val="162493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2627-E13C-410A-9772-BEA38D718C9B}"/>
              </a:ext>
            </a:extLst>
          </p:cNvPr>
          <p:cNvSpPr>
            <a:spLocks noGrp="1"/>
          </p:cNvSpPr>
          <p:nvPr>
            <p:ph type="title"/>
          </p:nvPr>
        </p:nvSpPr>
        <p:spPr/>
        <p:txBody>
          <a:bodyPr/>
          <a:lstStyle/>
          <a:p>
            <a:r>
              <a:rPr lang="en-US" dirty="0"/>
              <a:t>T-test of Grade to School</a:t>
            </a:r>
          </a:p>
        </p:txBody>
      </p:sp>
      <p:pic>
        <p:nvPicPr>
          <p:cNvPr id="4" name="Content Placeholder 3">
            <a:extLst>
              <a:ext uri="{FF2B5EF4-FFF2-40B4-BE49-F238E27FC236}">
                <a16:creationId xmlns:a16="http://schemas.microsoft.com/office/drawing/2014/main" id="{D5D519F9-67BD-4499-A834-8A0C316DC87D}"/>
              </a:ext>
            </a:extLst>
          </p:cNvPr>
          <p:cNvPicPr>
            <a:picLocks noGrp="1" noChangeAspect="1"/>
          </p:cNvPicPr>
          <p:nvPr>
            <p:ph idx="1"/>
          </p:nvPr>
        </p:nvPicPr>
        <p:blipFill>
          <a:blip r:embed="rId2"/>
          <a:stretch>
            <a:fillRect/>
          </a:stretch>
        </p:blipFill>
        <p:spPr>
          <a:xfrm>
            <a:off x="3295262" y="2564993"/>
            <a:ext cx="6591300" cy="2686050"/>
          </a:xfrm>
          <a:prstGeom prst="rect">
            <a:avLst/>
          </a:prstGeom>
        </p:spPr>
      </p:pic>
    </p:spTree>
    <p:extLst>
      <p:ext uri="{BB962C8B-B14F-4D97-AF65-F5344CB8AC3E}">
        <p14:creationId xmlns:p14="http://schemas.microsoft.com/office/powerpoint/2010/main" val="418091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A875-80EA-4B55-A3F0-842E3827DD55}"/>
              </a:ext>
            </a:extLst>
          </p:cNvPr>
          <p:cNvSpPr>
            <a:spLocks noGrp="1"/>
          </p:cNvSpPr>
          <p:nvPr>
            <p:ph type="title"/>
          </p:nvPr>
        </p:nvSpPr>
        <p:spPr/>
        <p:txBody>
          <a:bodyPr/>
          <a:lstStyle/>
          <a:p>
            <a:r>
              <a:rPr lang="en-US" dirty="0"/>
              <a:t>GP’s Regression of grades to family</a:t>
            </a:r>
          </a:p>
        </p:txBody>
      </p:sp>
      <p:pic>
        <p:nvPicPr>
          <p:cNvPr id="4" name="Content Placeholder 3">
            <a:extLst>
              <a:ext uri="{FF2B5EF4-FFF2-40B4-BE49-F238E27FC236}">
                <a16:creationId xmlns:a16="http://schemas.microsoft.com/office/drawing/2014/main" id="{1EDF6C7F-139A-45FF-8DF6-082D20F4E99B}"/>
              </a:ext>
            </a:extLst>
          </p:cNvPr>
          <p:cNvPicPr>
            <a:picLocks noGrp="1" noChangeAspect="1"/>
          </p:cNvPicPr>
          <p:nvPr>
            <p:ph idx="1"/>
          </p:nvPr>
        </p:nvPicPr>
        <p:blipFill>
          <a:blip r:embed="rId2"/>
          <a:stretch>
            <a:fillRect/>
          </a:stretch>
        </p:blipFill>
        <p:spPr>
          <a:xfrm>
            <a:off x="1348381" y="1905000"/>
            <a:ext cx="4747619" cy="3778250"/>
          </a:xfrm>
          <a:prstGeom prst="rect">
            <a:avLst/>
          </a:prstGeom>
        </p:spPr>
      </p:pic>
      <p:pic>
        <p:nvPicPr>
          <p:cNvPr id="5" name="Picture 4">
            <a:extLst>
              <a:ext uri="{FF2B5EF4-FFF2-40B4-BE49-F238E27FC236}">
                <a16:creationId xmlns:a16="http://schemas.microsoft.com/office/drawing/2014/main" id="{3FAFF8AB-29D0-4BAA-A1E5-34B2A71EF875}"/>
              </a:ext>
            </a:extLst>
          </p:cNvPr>
          <p:cNvPicPr>
            <a:picLocks noChangeAspect="1"/>
          </p:cNvPicPr>
          <p:nvPr/>
        </p:nvPicPr>
        <p:blipFill>
          <a:blip r:embed="rId3"/>
          <a:stretch>
            <a:fillRect/>
          </a:stretch>
        </p:blipFill>
        <p:spPr>
          <a:xfrm>
            <a:off x="6184252" y="1905000"/>
            <a:ext cx="5781752" cy="3477888"/>
          </a:xfrm>
          <a:prstGeom prst="rect">
            <a:avLst/>
          </a:prstGeom>
        </p:spPr>
      </p:pic>
    </p:spTree>
    <p:extLst>
      <p:ext uri="{BB962C8B-B14F-4D97-AF65-F5344CB8AC3E}">
        <p14:creationId xmlns:p14="http://schemas.microsoft.com/office/powerpoint/2010/main" val="249292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8DD9-1646-4265-9AFB-1795206EE38C}"/>
              </a:ext>
            </a:extLst>
          </p:cNvPr>
          <p:cNvSpPr>
            <a:spLocks noGrp="1"/>
          </p:cNvSpPr>
          <p:nvPr>
            <p:ph type="title"/>
          </p:nvPr>
        </p:nvSpPr>
        <p:spPr/>
        <p:txBody>
          <a:bodyPr/>
          <a:lstStyle/>
          <a:p>
            <a:r>
              <a:rPr lang="en-US" dirty="0"/>
              <a:t>MS’s Regression of grades to family</a:t>
            </a:r>
          </a:p>
        </p:txBody>
      </p:sp>
      <p:pic>
        <p:nvPicPr>
          <p:cNvPr id="4" name="Content Placeholder 3">
            <a:extLst>
              <a:ext uri="{FF2B5EF4-FFF2-40B4-BE49-F238E27FC236}">
                <a16:creationId xmlns:a16="http://schemas.microsoft.com/office/drawing/2014/main" id="{18D3A03D-8762-4142-90C5-230F6E1D52FD}"/>
              </a:ext>
            </a:extLst>
          </p:cNvPr>
          <p:cNvPicPr>
            <a:picLocks noGrp="1" noChangeAspect="1"/>
          </p:cNvPicPr>
          <p:nvPr>
            <p:ph idx="1"/>
          </p:nvPr>
        </p:nvPicPr>
        <p:blipFill>
          <a:blip r:embed="rId2"/>
          <a:stretch>
            <a:fillRect/>
          </a:stretch>
        </p:blipFill>
        <p:spPr>
          <a:xfrm>
            <a:off x="1245986" y="1982598"/>
            <a:ext cx="4642701" cy="3778250"/>
          </a:xfrm>
          <a:prstGeom prst="rect">
            <a:avLst/>
          </a:prstGeom>
        </p:spPr>
      </p:pic>
      <p:pic>
        <p:nvPicPr>
          <p:cNvPr id="6" name="Picture 5">
            <a:extLst>
              <a:ext uri="{FF2B5EF4-FFF2-40B4-BE49-F238E27FC236}">
                <a16:creationId xmlns:a16="http://schemas.microsoft.com/office/drawing/2014/main" id="{52DC71E2-C383-41AE-8A08-6E08A5CE9D95}"/>
              </a:ext>
            </a:extLst>
          </p:cNvPr>
          <p:cNvPicPr>
            <a:picLocks noChangeAspect="1"/>
          </p:cNvPicPr>
          <p:nvPr/>
        </p:nvPicPr>
        <p:blipFill>
          <a:blip r:embed="rId3"/>
          <a:stretch>
            <a:fillRect/>
          </a:stretch>
        </p:blipFill>
        <p:spPr>
          <a:xfrm>
            <a:off x="6303315" y="1982598"/>
            <a:ext cx="5709775" cy="3400203"/>
          </a:xfrm>
          <a:prstGeom prst="rect">
            <a:avLst/>
          </a:prstGeom>
        </p:spPr>
      </p:pic>
    </p:spTree>
    <p:extLst>
      <p:ext uri="{BB962C8B-B14F-4D97-AF65-F5344CB8AC3E}">
        <p14:creationId xmlns:p14="http://schemas.microsoft.com/office/powerpoint/2010/main" val="48688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09BE-F55A-4099-8476-067697E6C5DF}"/>
              </a:ext>
            </a:extLst>
          </p:cNvPr>
          <p:cNvSpPr>
            <a:spLocks noGrp="1"/>
          </p:cNvSpPr>
          <p:nvPr>
            <p:ph type="title"/>
          </p:nvPr>
        </p:nvSpPr>
        <p:spPr/>
        <p:txBody>
          <a:bodyPr/>
          <a:lstStyle/>
          <a:p>
            <a:r>
              <a:rPr lang="en-US" dirty="0"/>
              <a:t>GP’s Regression performance</a:t>
            </a:r>
          </a:p>
        </p:txBody>
      </p:sp>
      <p:pic>
        <p:nvPicPr>
          <p:cNvPr id="4" name="Content Placeholder 3">
            <a:extLst>
              <a:ext uri="{FF2B5EF4-FFF2-40B4-BE49-F238E27FC236}">
                <a16:creationId xmlns:a16="http://schemas.microsoft.com/office/drawing/2014/main" id="{D12F5301-73C5-4881-942A-76D88B9DC9A5}"/>
              </a:ext>
            </a:extLst>
          </p:cNvPr>
          <p:cNvPicPr>
            <a:picLocks noGrp="1" noChangeAspect="1"/>
          </p:cNvPicPr>
          <p:nvPr>
            <p:ph idx="1"/>
          </p:nvPr>
        </p:nvPicPr>
        <p:blipFill>
          <a:blip r:embed="rId2"/>
          <a:stretch>
            <a:fillRect/>
          </a:stretch>
        </p:blipFill>
        <p:spPr>
          <a:xfrm>
            <a:off x="2450881" y="2516732"/>
            <a:ext cx="8915400" cy="2920562"/>
          </a:xfrm>
          <a:prstGeom prst="rect">
            <a:avLst/>
          </a:prstGeom>
        </p:spPr>
      </p:pic>
    </p:spTree>
    <p:extLst>
      <p:ext uri="{BB962C8B-B14F-4D97-AF65-F5344CB8AC3E}">
        <p14:creationId xmlns:p14="http://schemas.microsoft.com/office/powerpoint/2010/main" val="32536236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TotalTime>
  <Words>257</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Impact of family on School performance</vt:lpstr>
      <vt:lpstr>Situation</vt:lpstr>
      <vt:lpstr>Key Question</vt:lpstr>
      <vt:lpstr>Data Source &amp; Wrangling</vt:lpstr>
      <vt:lpstr>Visualization of Grades based on parent education and school</vt:lpstr>
      <vt:lpstr>T-test of Grade to School</vt:lpstr>
      <vt:lpstr>GP’s Regression of grades to family</vt:lpstr>
      <vt:lpstr>MS’s Regression of grades to family</vt:lpstr>
      <vt:lpstr>GP’s Regression performance</vt:lpstr>
      <vt:lpstr>MS’s Regression Performance</vt:lpstr>
      <vt:lpstr>Conclusion</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family on School performance</dc:title>
  <dc:creator>Eddie Min</dc:creator>
  <cp:lastModifiedBy>Eddie Min</cp:lastModifiedBy>
  <cp:revision>4</cp:revision>
  <dcterms:created xsi:type="dcterms:W3CDTF">2019-03-23T22:18:31Z</dcterms:created>
  <dcterms:modified xsi:type="dcterms:W3CDTF">2019-03-23T22:53:31Z</dcterms:modified>
</cp:coreProperties>
</file>