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of us.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7249354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7249354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7249354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7249354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7249354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7249354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Jerome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7249354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7249354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Varat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7249354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7249354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Varat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7249354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7249354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Eddie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d7249354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d7249354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Eddie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d7249354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d7249354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of us.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37125" y="1556100"/>
            <a:ext cx="8677200" cy="17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Sample Hospital’s Backend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Varat Chaichamanarn, David Redmann, and Jerome Reed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of Application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it is imperative that all doctors, nurses, laboratory technicians, and front desk staff have access to a wide variety of information, we have determined that a Database Management System would be appropriate for a hospital.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one of the above mentioned staff must have access to a patient’s currently prescribed medicines, appointment times, scheduled procedures, and other available staff.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Storing Data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Without this DBMS, data would be nearly impossible to keep record of, which would be a disaster for clients, doctors, and all kinds of support staff.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this is still a lot of information, and keeping it up to date will be a challenge, even with a DBMS.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Entities of the Database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15500"/>
            <a:ext cx="75057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DOCTOR - (</a:t>
            </a:r>
            <a:r>
              <a:rPr lang="en" u="sng"/>
              <a:t>SSN</a:t>
            </a:r>
            <a:r>
              <a:rPr lang="en"/>
              <a:t>, F_NAME, L_NAME, EXPERTISE, PHONE_NUMBER, OFFICE, EMAIL, SALARY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NURSE - (</a:t>
            </a:r>
            <a:r>
              <a:rPr lang="en" u="sng"/>
              <a:t>SSN</a:t>
            </a:r>
            <a:r>
              <a:rPr lang="en"/>
              <a:t>, F_NAME, L_NAME, PHONE_NUMBER, EMAIL, SALARY)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PATIENT - (</a:t>
            </a:r>
            <a:r>
              <a:rPr lang="en" u="sng"/>
              <a:t>SSN</a:t>
            </a:r>
            <a:r>
              <a:rPr lang="en"/>
              <a:t>, F_NAME, L_NAME, PHONE_NUMBER, COVERAGE_POLICY_NUMBER, GP, PRESCRIPTIONS)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MEDICINE - (</a:t>
            </a:r>
            <a:r>
              <a:rPr lang="en" u="sng"/>
              <a:t>TRADE_NAME</a:t>
            </a:r>
            <a:r>
              <a:rPr lang="en"/>
              <a:t>, MANUFACTURER, COST, USE)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APPOINTMENT/PROCEDURE - (</a:t>
            </a:r>
            <a:r>
              <a:rPr lang="en" u="sng"/>
              <a:t>DOCTOR_SSN</a:t>
            </a:r>
            <a:r>
              <a:rPr lang="en"/>
              <a:t>, </a:t>
            </a:r>
            <a:r>
              <a:rPr lang="en" u="sng"/>
              <a:t>PATIENT_SSN</a:t>
            </a:r>
            <a:r>
              <a:rPr lang="en"/>
              <a:t>, TIME, CAUSE_OF_VISIT, BUILDING, ROOM_NUMBER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COVERAGE - (</a:t>
            </a:r>
            <a:r>
              <a:rPr lang="en" u="sng"/>
              <a:t>POLICY_NUMBER</a:t>
            </a:r>
            <a:r>
              <a:rPr lang="en"/>
              <a:t>, REGISTERED_LEGAL_NAME</a:t>
            </a:r>
            <a:r>
              <a:rPr lang="en"/>
              <a:t>, PHONE_NUMBER, ADDRESS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Relationships of the Entities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491900"/>
            <a:ext cx="75057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DOCTORS </a:t>
            </a:r>
            <a:r>
              <a:rPr lang="en">
                <a:solidFill>
                  <a:srgbClr val="FF0000"/>
                </a:solidFill>
              </a:rPr>
              <a:t>SUPERVISE </a:t>
            </a:r>
            <a:r>
              <a:rPr lang="en"/>
              <a:t>NURSES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PATIENTS </a:t>
            </a:r>
            <a:r>
              <a:rPr lang="en">
                <a:solidFill>
                  <a:srgbClr val="FF0000"/>
                </a:solidFill>
              </a:rPr>
              <a:t>VISIT </a:t>
            </a:r>
            <a:r>
              <a:rPr lang="en"/>
              <a:t>DOCTORS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DOCTORS </a:t>
            </a:r>
            <a:r>
              <a:rPr lang="en">
                <a:solidFill>
                  <a:srgbClr val="FF0000"/>
                </a:solidFill>
              </a:rPr>
              <a:t>PRESCRIBE </a:t>
            </a:r>
            <a:r>
              <a:rPr lang="en"/>
              <a:t>MEDICINES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PATIENTS </a:t>
            </a:r>
            <a:r>
              <a:rPr lang="en">
                <a:solidFill>
                  <a:srgbClr val="FF0000"/>
                </a:solidFill>
              </a:rPr>
              <a:t>TAKE </a:t>
            </a:r>
            <a:r>
              <a:rPr lang="en"/>
              <a:t>MEDICINES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PATIENTS </a:t>
            </a:r>
            <a:r>
              <a:rPr lang="en">
                <a:solidFill>
                  <a:srgbClr val="FF0000"/>
                </a:solidFill>
              </a:rPr>
              <a:t>SCHEDULE </a:t>
            </a:r>
            <a:r>
              <a:rPr lang="en"/>
              <a:t>APPOINTMENTS/PROCEDURES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DOCTORS </a:t>
            </a:r>
            <a:r>
              <a:rPr lang="en">
                <a:solidFill>
                  <a:srgbClr val="FF0000"/>
                </a:solidFill>
              </a:rPr>
              <a:t>ATTEND </a:t>
            </a:r>
            <a:r>
              <a:rPr lang="en"/>
              <a:t>APPOINTMENTS/PROCEDURES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PATIENTS </a:t>
            </a:r>
            <a:r>
              <a:rPr lang="en">
                <a:solidFill>
                  <a:srgbClr val="FF0000"/>
                </a:solidFill>
              </a:rPr>
              <a:t>HAVE </a:t>
            </a:r>
            <a:r>
              <a:rPr lang="en"/>
              <a:t>COVERAGE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COVERAGE </a:t>
            </a:r>
            <a:r>
              <a:rPr lang="en">
                <a:solidFill>
                  <a:srgbClr val="FF0000"/>
                </a:solidFill>
              </a:rPr>
              <a:t>PAYS </a:t>
            </a:r>
            <a:r>
              <a:rPr lang="en"/>
              <a:t>DOCTORS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Entity Constraints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485375"/>
            <a:ext cx="75057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doctor can supervised multiple nurses, and each nurse can be supervised by multiple doctors. Each nurse must be supervised by at least one doctor, but a doctor does not need to supervised any nurses.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patient can see many doctors, and a doctor can see many patients. A patient must see at least one doctor, and a doctor must see at least one patient.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doctor can prescribe multiple medicines to a patient, who can take multiple medications, but a doctor need not prescribe any medicines to a patient, who need not take any.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patient can schedule multiple appointments, and must have at least one scheduled, while a doctor need not have any appointments to deal with but can have multiple.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patient must have some type of coverage scheme and can have multiple coverages (like private insurance and Medicare).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coverage must have paid some money to a doctor and can have paid multiple doctors.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12400" y="200700"/>
            <a:ext cx="75057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(E/R) Model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293600" y="872525"/>
            <a:ext cx="75057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1829938" y="1897888"/>
            <a:ext cx="1273500" cy="15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DOCTOR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SSN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F_NAME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L_NAME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EXPERTISE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PHONE_NUMBER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OFFICE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SALARY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7" name="Google Shape;167;p19"/>
          <p:cNvSpPr/>
          <p:nvPr/>
        </p:nvSpPr>
        <p:spPr>
          <a:xfrm>
            <a:off x="366200" y="763875"/>
            <a:ext cx="1273500" cy="9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NURSE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SSN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F_NAME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L_NAME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PHONE_NUMBER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8" name="Google Shape;168;p19"/>
          <p:cNvSpPr/>
          <p:nvPr/>
        </p:nvSpPr>
        <p:spPr>
          <a:xfrm>
            <a:off x="250500" y="2213800"/>
            <a:ext cx="1428300" cy="94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MANAGES</a:t>
            </a:r>
            <a:endParaRPr sz="800"/>
          </a:p>
        </p:txBody>
      </p:sp>
      <p:cxnSp>
        <p:nvCxnSpPr>
          <p:cNvPr id="169" name="Google Shape;169;p19"/>
          <p:cNvCxnSpPr>
            <a:stCxn id="168" idx="0"/>
            <a:endCxn id="167" idx="2"/>
          </p:cNvCxnSpPr>
          <p:nvPr/>
        </p:nvCxnSpPr>
        <p:spPr>
          <a:xfrm flipH="1" rot="10800000">
            <a:off x="964650" y="1709800"/>
            <a:ext cx="3840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/>
          <p:nvPr/>
        </p:nvSpPr>
        <p:spPr>
          <a:xfrm>
            <a:off x="7421425" y="2175925"/>
            <a:ext cx="1325400" cy="15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PATIENT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SSN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F_NAME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L_NAME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PHONE_NUMBER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PRESCRIPTIONS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GP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COVERAGE_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POLICY_NUMBER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1" name="Google Shape;171;p19"/>
          <p:cNvSpPr/>
          <p:nvPr/>
        </p:nvSpPr>
        <p:spPr>
          <a:xfrm>
            <a:off x="4661100" y="1271525"/>
            <a:ext cx="1428300" cy="868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SEES</a:t>
            </a:r>
            <a:endParaRPr sz="1200"/>
          </a:p>
        </p:txBody>
      </p:sp>
      <p:cxnSp>
        <p:nvCxnSpPr>
          <p:cNvPr id="172" name="Google Shape;172;p19"/>
          <p:cNvCxnSpPr>
            <a:stCxn id="166" idx="3"/>
            <a:endCxn id="171" idx="1"/>
          </p:cNvCxnSpPr>
          <p:nvPr/>
        </p:nvCxnSpPr>
        <p:spPr>
          <a:xfrm flipH="1" rot="10800000">
            <a:off x="3103438" y="1705738"/>
            <a:ext cx="15576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>
            <a:stCxn id="171" idx="3"/>
            <a:endCxn id="170" idx="1"/>
          </p:cNvCxnSpPr>
          <p:nvPr/>
        </p:nvCxnSpPr>
        <p:spPr>
          <a:xfrm>
            <a:off x="6089400" y="1705625"/>
            <a:ext cx="1332000" cy="12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7406475" y="291025"/>
            <a:ext cx="1288200" cy="9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MEDICINE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PATENT_NAME</a:t>
            </a:r>
            <a:endParaRPr sz="1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MANUFACTURER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COST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</a:t>
            </a:r>
            <a:endParaRPr sz="1000"/>
          </a:p>
        </p:txBody>
      </p:sp>
      <p:sp>
        <p:nvSpPr>
          <p:cNvPr id="175" name="Google Shape;175;p19"/>
          <p:cNvSpPr/>
          <p:nvPr/>
        </p:nvSpPr>
        <p:spPr>
          <a:xfrm>
            <a:off x="3254600" y="781275"/>
            <a:ext cx="2115000" cy="821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ADMINISTERS</a:t>
            </a:r>
            <a:endParaRPr sz="1000"/>
          </a:p>
        </p:txBody>
      </p:sp>
      <p:cxnSp>
        <p:nvCxnSpPr>
          <p:cNvPr id="176" name="Google Shape;176;p19"/>
          <p:cNvCxnSpPr>
            <a:stCxn id="175" idx="3"/>
            <a:endCxn id="174" idx="1"/>
          </p:cNvCxnSpPr>
          <p:nvPr/>
        </p:nvCxnSpPr>
        <p:spPr>
          <a:xfrm flipH="1" rot="10800000">
            <a:off x="5369600" y="763875"/>
            <a:ext cx="2037000" cy="428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9"/>
          <p:cNvSpPr/>
          <p:nvPr/>
        </p:nvSpPr>
        <p:spPr>
          <a:xfrm>
            <a:off x="7467775" y="1397425"/>
            <a:ext cx="1232700" cy="695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TAKES</a:t>
            </a:r>
            <a:endParaRPr sz="1000"/>
          </a:p>
        </p:txBody>
      </p:sp>
      <p:cxnSp>
        <p:nvCxnSpPr>
          <p:cNvPr id="178" name="Google Shape;178;p19"/>
          <p:cNvCxnSpPr>
            <a:stCxn id="174" idx="2"/>
            <a:endCxn id="177" idx="0"/>
          </p:cNvCxnSpPr>
          <p:nvPr/>
        </p:nvCxnSpPr>
        <p:spPr>
          <a:xfrm>
            <a:off x="8050575" y="1236925"/>
            <a:ext cx="336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>
            <a:stCxn id="177" idx="2"/>
            <a:endCxn id="170" idx="0"/>
          </p:cNvCxnSpPr>
          <p:nvPr/>
        </p:nvCxnSpPr>
        <p:spPr>
          <a:xfrm>
            <a:off x="8084125" y="2092525"/>
            <a:ext cx="0" cy="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9"/>
          <p:cNvSpPr/>
          <p:nvPr/>
        </p:nvSpPr>
        <p:spPr>
          <a:xfrm>
            <a:off x="4817563" y="3626725"/>
            <a:ext cx="1473600" cy="12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APPOINTMENT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DOCTOR_SSN</a:t>
            </a:r>
            <a:endParaRPr sz="1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PATIENT_SSN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CAUSE_OF_VISIT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ROOM NUMBER</a:t>
            </a:r>
            <a:endParaRPr sz="1000"/>
          </a:p>
        </p:txBody>
      </p:sp>
      <p:cxnSp>
        <p:nvCxnSpPr>
          <p:cNvPr id="181" name="Google Shape;181;p19"/>
          <p:cNvCxnSpPr>
            <a:stCxn id="175" idx="1"/>
            <a:endCxn id="166" idx="0"/>
          </p:cNvCxnSpPr>
          <p:nvPr/>
        </p:nvCxnSpPr>
        <p:spPr>
          <a:xfrm flipH="1">
            <a:off x="2466800" y="1191975"/>
            <a:ext cx="787800" cy="7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9"/>
          <p:cNvSpPr/>
          <p:nvPr/>
        </p:nvSpPr>
        <p:spPr>
          <a:xfrm>
            <a:off x="6970700" y="3837025"/>
            <a:ext cx="1927800" cy="821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SCHEDULES</a:t>
            </a:r>
            <a:endParaRPr sz="1000"/>
          </a:p>
        </p:txBody>
      </p:sp>
      <p:cxnSp>
        <p:nvCxnSpPr>
          <p:cNvPr id="183" name="Google Shape;183;p19"/>
          <p:cNvCxnSpPr>
            <a:stCxn id="170" idx="2"/>
            <a:endCxn id="182" idx="0"/>
          </p:cNvCxnSpPr>
          <p:nvPr/>
        </p:nvCxnSpPr>
        <p:spPr>
          <a:xfrm flipH="1">
            <a:off x="7934725" y="3753625"/>
            <a:ext cx="149400" cy="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9"/>
          <p:cNvCxnSpPr>
            <a:stCxn id="182" idx="1"/>
            <a:endCxn id="180" idx="3"/>
          </p:cNvCxnSpPr>
          <p:nvPr/>
        </p:nvCxnSpPr>
        <p:spPr>
          <a:xfrm rot="10800000">
            <a:off x="6291200" y="4247725"/>
            <a:ext cx="6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9"/>
          <p:cNvSpPr/>
          <p:nvPr/>
        </p:nvSpPr>
        <p:spPr>
          <a:xfrm>
            <a:off x="2550725" y="3770825"/>
            <a:ext cx="1587300" cy="94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ATTENDS</a:t>
            </a:r>
            <a:endParaRPr sz="1000"/>
          </a:p>
        </p:txBody>
      </p:sp>
      <p:cxnSp>
        <p:nvCxnSpPr>
          <p:cNvPr id="186" name="Google Shape;186;p19"/>
          <p:cNvCxnSpPr>
            <a:stCxn id="180" idx="1"/>
            <a:endCxn id="185" idx="3"/>
          </p:cNvCxnSpPr>
          <p:nvPr/>
        </p:nvCxnSpPr>
        <p:spPr>
          <a:xfrm rot="10800000">
            <a:off x="4138063" y="4243825"/>
            <a:ext cx="6795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>
            <a:stCxn id="185" idx="0"/>
            <a:endCxn id="166" idx="2"/>
          </p:cNvCxnSpPr>
          <p:nvPr/>
        </p:nvCxnSpPr>
        <p:spPr>
          <a:xfrm rot="10800000">
            <a:off x="2466575" y="3475625"/>
            <a:ext cx="87780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9"/>
          <p:cNvSpPr/>
          <p:nvPr/>
        </p:nvSpPr>
        <p:spPr>
          <a:xfrm>
            <a:off x="4731150" y="2264650"/>
            <a:ext cx="1288200" cy="11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COVERAGE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POLICY_NUMBER</a:t>
            </a:r>
            <a:endParaRPr sz="1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REGISTERED_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PHONE_NUMBER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ADDRESS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89" name="Google Shape;189;p19"/>
          <p:cNvCxnSpPr>
            <a:stCxn id="168" idx="3"/>
            <a:endCxn id="168" idx="3"/>
          </p:cNvCxnSpPr>
          <p:nvPr/>
        </p:nvCxnSpPr>
        <p:spPr>
          <a:xfrm>
            <a:off x="1678800" y="2686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9"/>
          <p:cNvCxnSpPr>
            <a:stCxn id="168" idx="3"/>
            <a:endCxn id="168" idx="3"/>
          </p:cNvCxnSpPr>
          <p:nvPr/>
        </p:nvCxnSpPr>
        <p:spPr>
          <a:xfrm>
            <a:off x="1678800" y="2686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9"/>
          <p:cNvCxnSpPr>
            <a:endCxn id="168" idx="3"/>
          </p:cNvCxnSpPr>
          <p:nvPr/>
        </p:nvCxnSpPr>
        <p:spPr>
          <a:xfrm rot="10800000">
            <a:off x="1678800" y="2686750"/>
            <a:ext cx="19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9"/>
          <p:cNvSpPr/>
          <p:nvPr/>
        </p:nvSpPr>
        <p:spPr>
          <a:xfrm>
            <a:off x="3254600" y="2252650"/>
            <a:ext cx="1325400" cy="868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PAYS</a:t>
            </a:r>
            <a:endParaRPr/>
          </a:p>
        </p:txBody>
      </p:sp>
      <p:cxnSp>
        <p:nvCxnSpPr>
          <p:cNvPr id="193" name="Google Shape;193;p19"/>
          <p:cNvCxnSpPr>
            <a:stCxn id="166" idx="3"/>
            <a:endCxn id="192" idx="1"/>
          </p:cNvCxnSpPr>
          <p:nvPr/>
        </p:nvCxnSpPr>
        <p:spPr>
          <a:xfrm>
            <a:off x="3103438" y="2686738"/>
            <a:ext cx="1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>
            <a:stCxn id="192" idx="3"/>
            <a:endCxn id="188" idx="1"/>
          </p:cNvCxnSpPr>
          <p:nvPr/>
        </p:nvCxnSpPr>
        <p:spPr>
          <a:xfrm>
            <a:off x="4580000" y="2686750"/>
            <a:ext cx="1512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9"/>
          <p:cNvSpPr/>
          <p:nvPr/>
        </p:nvSpPr>
        <p:spPr>
          <a:xfrm>
            <a:off x="6166738" y="2582425"/>
            <a:ext cx="1107300" cy="764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</a:t>
            </a:r>
            <a:endParaRPr/>
          </a:p>
        </p:txBody>
      </p:sp>
      <p:cxnSp>
        <p:nvCxnSpPr>
          <p:cNvPr id="196" name="Google Shape;196;p19"/>
          <p:cNvCxnSpPr>
            <a:endCxn id="195" idx="1"/>
          </p:cNvCxnSpPr>
          <p:nvPr/>
        </p:nvCxnSpPr>
        <p:spPr>
          <a:xfrm>
            <a:off x="6019438" y="2860675"/>
            <a:ext cx="147300" cy="1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>
            <a:stCxn id="195" idx="3"/>
            <a:endCxn id="170" idx="1"/>
          </p:cNvCxnSpPr>
          <p:nvPr/>
        </p:nvCxnSpPr>
        <p:spPr>
          <a:xfrm>
            <a:off x="7274038" y="2964775"/>
            <a:ext cx="1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>
            <a:stCxn id="167" idx="3"/>
            <a:endCxn id="171" idx="1"/>
          </p:cNvCxnSpPr>
          <p:nvPr/>
        </p:nvCxnSpPr>
        <p:spPr>
          <a:xfrm>
            <a:off x="1639700" y="1236825"/>
            <a:ext cx="30213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9"/>
          <p:cNvCxnSpPr>
            <a:stCxn id="167" idx="3"/>
            <a:endCxn id="175" idx="1"/>
          </p:cNvCxnSpPr>
          <p:nvPr/>
        </p:nvCxnSpPr>
        <p:spPr>
          <a:xfrm flipH="1" rot="10800000">
            <a:off x="1639700" y="1191825"/>
            <a:ext cx="1614900" cy="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193700" y="210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Constraints</a:t>
            </a: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819150" y="1516900"/>
            <a:ext cx="75057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468300" y="919475"/>
            <a:ext cx="2053800" cy="3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SSN - A 9-digit integer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Medicine Name - A name and chemical formula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Policy Number - An integer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2596650" y="970800"/>
            <a:ext cx="2894100" cy="3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Participation Constraints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doctor need not oversee any nurses.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nurse must be overseen by at least one doctor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patient must see at least one doctor.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doctor need not see any patients.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doctor need not prescribe any medicines to a patient, who need not take any.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Patients must schedule at least one appointment with a doctor, who need not attend any appointments.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Patients must have some type of coverage to pay at least one doctor.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5630475" y="919475"/>
            <a:ext cx="3052500" cy="3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Cardinality Ratio Constraints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doctor may oversee many nurses.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nurse can be overseen by many doctors.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patient can see many doctors.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doctor can see many patients.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doctor may prescribe multiple medicines to a patient, who can take multiple medicines.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Patients can schedule many appointments with many doctors, who can hear multiple appointments.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patient can have multiple kinds of insurance (a patient might have private insurance and Medicare, for example), and a doctor can receive payments from multiple insurance schemes.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741525" y="1983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 will deal with the data of the medicine’s functional requirements.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Varat will deal with the data of all personnel and patients.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Jerome will deal with the data on appointment and insurance.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