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313493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465" algn="l" defTabSz="313493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930" algn="l" defTabSz="313493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395" algn="l" defTabSz="313493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9860" algn="l" defTabSz="313493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326" algn="l" defTabSz="313493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4791" algn="l" defTabSz="313493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256" algn="l" defTabSz="313493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9721" algn="l" defTabSz="313493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008"/>
    <a:srgbClr val="0E60A2"/>
    <a:srgbClr val="105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38" y="-72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3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2" y="21153123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2" y="13952225"/>
            <a:ext cx="18653760" cy="7200898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674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3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6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9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2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2"/>
            <a:ext cx="9692640" cy="21724623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8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2"/>
            <a:ext cx="9692640" cy="21724623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8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3"/>
            <a:ext cx="9696452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5" indent="0">
              <a:buNone/>
              <a:defRPr sz="6800" b="1"/>
            </a:lvl2pPr>
            <a:lvl3pPr marL="3134930" indent="0">
              <a:buNone/>
              <a:defRPr sz="6200" b="1"/>
            </a:lvl3pPr>
            <a:lvl4pPr marL="4702395" indent="0">
              <a:buNone/>
              <a:defRPr sz="5500" b="1"/>
            </a:lvl4pPr>
            <a:lvl5pPr marL="6269860" indent="0">
              <a:buNone/>
              <a:defRPr sz="5500" b="1"/>
            </a:lvl5pPr>
            <a:lvl6pPr marL="7837326" indent="0">
              <a:buNone/>
              <a:defRPr sz="5500" b="1"/>
            </a:lvl6pPr>
            <a:lvl7pPr marL="9404791" indent="0">
              <a:buNone/>
              <a:defRPr sz="5500" b="1"/>
            </a:lvl7pPr>
            <a:lvl8pPr marL="10972256" indent="0">
              <a:buNone/>
              <a:defRPr sz="5500" b="1"/>
            </a:lvl8pPr>
            <a:lvl9pPr marL="12539721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1"/>
            <a:ext cx="9696452" cy="18966182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3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5" indent="0">
              <a:buNone/>
              <a:defRPr sz="6800" b="1"/>
            </a:lvl2pPr>
            <a:lvl3pPr marL="3134930" indent="0">
              <a:buNone/>
              <a:defRPr sz="6200" b="1"/>
            </a:lvl3pPr>
            <a:lvl4pPr marL="4702395" indent="0">
              <a:buNone/>
              <a:defRPr sz="5500" b="1"/>
            </a:lvl4pPr>
            <a:lvl5pPr marL="6269860" indent="0">
              <a:buNone/>
              <a:defRPr sz="5500" b="1"/>
            </a:lvl5pPr>
            <a:lvl6pPr marL="7837326" indent="0">
              <a:buNone/>
              <a:defRPr sz="5500" b="1"/>
            </a:lvl6pPr>
            <a:lvl7pPr marL="9404791" indent="0">
              <a:buNone/>
              <a:defRPr sz="5500" b="1"/>
            </a:lvl7pPr>
            <a:lvl8pPr marL="10972256" indent="0">
              <a:buNone/>
              <a:defRPr sz="5500" b="1"/>
            </a:lvl8pPr>
            <a:lvl9pPr marL="12539721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1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2" cy="5577840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2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465" indent="0">
              <a:buNone/>
              <a:defRPr sz="4100"/>
            </a:lvl2pPr>
            <a:lvl3pPr marL="3134930" indent="0">
              <a:buNone/>
              <a:defRPr sz="3500"/>
            </a:lvl3pPr>
            <a:lvl4pPr marL="4702395" indent="0">
              <a:buNone/>
              <a:defRPr sz="3100"/>
            </a:lvl4pPr>
            <a:lvl5pPr marL="6269860" indent="0">
              <a:buNone/>
              <a:defRPr sz="3100"/>
            </a:lvl5pPr>
            <a:lvl6pPr marL="7837326" indent="0">
              <a:buNone/>
              <a:defRPr sz="3100"/>
            </a:lvl6pPr>
            <a:lvl7pPr marL="9404791" indent="0">
              <a:buNone/>
              <a:defRPr sz="3100"/>
            </a:lvl7pPr>
            <a:lvl8pPr marL="10972256" indent="0">
              <a:buNone/>
              <a:defRPr sz="3100"/>
            </a:lvl8pPr>
            <a:lvl9pPr marL="12539721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3042881"/>
            <a:ext cx="13167360" cy="2720342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465" indent="0">
              <a:buNone/>
              <a:defRPr sz="9600"/>
            </a:lvl2pPr>
            <a:lvl3pPr marL="3134930" indent="0">
              <a:buNone/>
              <a:defRPr sz="8200"/>
            </a:lvl3pPr>
            <a:lvl4pPr marL="4702395" indent="0">
              <a:buNone/>
              <a:defRPr sz="6800"/>
            </a:lvl4pPr>
            <a:lvl5pPr marL="6269860" indent="0">
              <a:buNone/>
              <a:defRPr sz="6800"/>
            </a:lvl5pPr>
            <a:lvl6pPr marL="7837326" indent="0">
              <a:buNone/>
              <a:defRPr sz="6800"/>
            </a:lvl6pPr>
            <a:lvl7pPr marL="9404791" indent="0">
              <a:buNone/>
              <a:defRPr sz="6800"/>
            </a:lvl7pPr>
            <a:lvl8pPr marL="10972256" indent="0">
              <a:buNone/>
              <a:defRPr sz="6800"/>
            </a:lvl8pPr>
            <a:lvl9pPr marL="12539721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5763223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465" indent="0">
              <a:buNone/>
              <a:defRPr sz="4100"/>
            </a:lvl2pPr>
            <a:lvl3pPr marL="3134930" indent="0">
              <a:buNone/>
              <a:defRPr sz="3500"/>
            </a:lvl3pPr>
            <a:lvl4pPr marL="4702395" indent="0">
              <a:buNone/>
              <a:defRPr sz="3100"/>
            </a:lvl4pPr>
            <a:lvl5pPr marL="6269860" indent="0">
              <a:buNone/>
              <a:defRPr sz="3100"/>
            </a:lvl5pPr>
            <a:lvl6pPr marL="7837326" indent="0">
              <a:buNone/>
              <a:defRPr sz="3100"/>
            </a:lvl6pPr>
            <a:lvl7pPr marL="9404791" indent="0">
              <a:buNone/>
              <a:defRPr sz="3100"/>
            </a:lvl7pPr>
            <a:lvl8pPr marL="10972256" indent="0">
              <a:buNone/>
              <a:defRPr sz="3100"/>
            </a:lvl8pPr>
            <a:lvl9pPr marL="12539721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876299" y="888310"/>
            <a:ext cx="20156093" cy="3683690"/>
          </a:xfrm>
          <a:prstGeom prst="roundRect">
            <a:avLst/>
          </a:prstGeom>
          <a:gradFill flip="none" rotWithShape="1">
            <a:gsLst>
              <a:gs pos="0">
                <a:srgbClr val="105EA9"/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914400" y="5486401"/>
            <a:ext cx="9582151" cy="10058399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BD008"/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11430000" y="5486401"/>
            <a:ext cx="9602392" cy="10058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914400" y="16459200"/>
            <a:ext cx="9582150" cy="109728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1430000" y="16459200"/>
            <a:ext cx="9602392" cy="109728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BD008"/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914400" y="28346400"/>
            <a:ext cx="20117992" cy="3657600"/>
          </a:xfrm>
          <a:prstGeom prst="roundRect">
            <a:avLst/>
          </a:prstGeom>
          <a:gradFill flip="none" rotWithShape="1">
            <a:gsLst>
              <a:gs pos="0">
                <a:srgbClr val="FBD008"/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493" tIns="156747" rIns="313493" bIns="15674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2"/>
            <a:ext cx="19751040" cy="21724623"/>
          </a:xfrm>
          <a:prstGeom prst="rect">
            <a:avLst/>
          </a:prstGeom>
        </p:spPr>
        <p:txBody>
          <a:bodyPr vert="horz" lIns="313493" tIns="156747" rIns="313493" bIns="15674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3"/>
            <a:ext cx="5120640" cy="1752600"/>
          </a:xfrm>
          <a:prstGeom prst="rect">
            <a:avLst/>
          </a:prstGeom>
        </p:spPr>
        <p:txBody>
          <a:bodyPr vert="horz" lIns="313493" tIns="156747" rIns="313493" bIns="15674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3"/>
            <a:ext cx="6949440" cy="1752600"/>
          </a:xfrm>
          <a:prstGeom prst="rect">
            <a:avLst/>
          </a:prstGeom>
        </p:spPr>
        <p:txBody>
          <a:bodyPr vert="horz" lIns="313493" tIns="156747" rIns="313493" bIns="15674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3"/>
            <a:ext cx="5120640" cy="1752600"/>
          </a:xfrm>
          <a:prstGeom prst="rect">
            <a:avLst/>
          </a:prstGeom>
        </p:spPr>
        <p:txBody>
          <a:bodyPr vert="horz" lIns="313493" tIns="156747" rIns="313493" bIns="15674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134930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599" indent="-1175599" algn="l" defTabSz="313493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130" indent="-979665" algn="l" defTabSz="3134930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662" indent="-783732" algn="l" defTabSz="313493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27" indent="-783732" algn="l" defTabSz="3134930" rtl="0" eaLnBrk="1" latinLnBrk="0" hangingPunct="1">
        <a:spcBef>
          <a:spcPct val="20000"/>
        </a:spcBef>
        <a:buFont typeface="Arial" pitchFamily="34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593" indent="-783732" algn="l" defTabSz="3134930" rtl="0" eaLnBrk="1" latinLnBrk="0" hangingPunct="1">
        <a:spcBef>
          <a:spcPct val="20000"/>
        </a:spcBef>
        <a:buFont typeface="Arial" pitchFamily="34" charset="0"/>
        <a:buChar char="»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058" indent="-783732" algn="l" defTabSz="313493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23" indent="-783732" algn="l" defTabSz="313493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8" indent="-783732" algn="l" defTabSz="313493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53" indent="-783732" algn="l" defTabSz="313493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93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5" algn="l" defTabSz="313493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30" algn="l" defTabSz="313493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5" algn="l" defTabSz="313493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60" algn="l" defTabSz="313493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6" algn="l" defTabSz="313493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91" algn="l" defTabSz="313493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6" algn="l" defTabSz="313493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21" algn="l" defTabSz="313493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495800" y="888310"/>
            <a:ext cx="12877800" cy="1813892"/>
          </a:xfrm>
          <a:prstGeom prst="rect">
            <a:avLst/>
          </a:prstGeom>
        </p:spPr>
        <p:txBody>
          <a:bodyPr vert="horz" lIns="313493" tIns="156747" rIns="313493" bIns="156747" rtlCol="0" anchor="ctr">
            <a:normAutofit/>
          </a:bodyPr>
          <a:lstStyle>
            <a:lvl1pPr algn="ctr" defTabSz="4075572" rtl="0" eaLnBrk="1" latinLnBrk="0" hangingPunct="1">
              <a:spcBef>
                <a:spcPct val="0"/>
              </a:spcBef>
              <a:buNone/>
              <a:defRPr sz="1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9600" dirty="0" smtClean="0">
                <a:solidFill>
                  <a:srgbClr val="FBD0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Sensor Board</a:t>
            </a:r>
            <a:endParaRPr lang="en-GB" altLang="en-US" sz="9600" dirty="0">
              <a:solidFill>
                <a:srgbClr val="FBD0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76297" y="2743200"/>
            <a:ext cx="20156095" cy="144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36" tIns="35168" rIns="70336" bIns="35168">
            <a:spAutoFit/>
          </a:bodyPr>
          <a:lstStyle/>
          <a:p>
            <a:pPr algn="ctr"/>
            <a:r>
              <a:rPr lang="en-GB" altLang="en-US" sz="4600" b="1" dirty="0" smtClean="0">
                <a:latin typeface="Gill Sans MT" panose="020B0502020104020203" pitchFamily="34" charset="0"/>
              </a:rPr>
              <a:t>Eddie </a:t>
            </a:r>
            <a:r>
              <a:rPr lang="en-GB" altLang="en-US" sz="4600" b="1" dirty="0" err="1" smtClean="0">
                <a:latin typeface="Gill Sans MT" panose="020B0502020104020203" pitchFamily="34" charset="0"/>
              </a:rPr>
              <a:t>Schodowski</a:t>
            </a:r>
            <a:endParaRPr lang="en-GB" altLang="en-US" sz="4600" b="1" dirty="0">
              <a:latin typeface="Gill Sans MT" panose="020B0502020104020203" pitchFamily="34" charset="0"/>
            </a:endParaRPr>
          </a:p>
          <a:p>
            <a:pPr algn="ctr"/>
            <a:r>
              <a:rPr lang="en-GB" altLang="en-US" sz="4200" dirty="0">
                <a:latin typeface="Gill Sans MT" panose="020B0502020104020203" pitchFamily="34" charset="0"/>
              </a:rPr>
              <a:t>EE391 Class Project</a:t>
            </a:r>
          </a:p>
        </p:txBody>
      </p:sp>
      <p:sp>
        <p:nvSpPr>
          <p:cNvPr id="20" name="Text Box 124"/>
          <p:cNvSpPr txBox="1">
            <a:spLocks noChangeArrowheads="1"/>
          </p:cNvSpPr>
          <p:nvPr/>
        </p:nvSpPr>
        <p:spPr bwMode="auto">
          <a:xfrm>
            <a:off x="914400" y="28346400"/>
            <a:ext cx="20117992" cy="102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36" tIns="35168" rIns="70336" bIns="35168">
            <a:spAutoFit/>
          </a:bodyPr>
          <a:lstStyle/>
          <a:p>
            <a:pPr algn="ctr"/>
            <a:r>
              <a:rPr lang="en-GB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anose="020B0502020104020203" pitchFamily="34" charset="0"/>
              </a:rPr>
              <a:t>Acknowledgements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914400" y="29718000"/>
            <a:ext cx="15621000" cy="105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36" tIns="35168" rIns="70336" bIns="35168">
            <a:spAutoFit/>
          </a:bodyPr>
          <a:lstStyle/>
          <a:p>
            <a:pPr>
              <a:tabLst>
                <a:tab pos="9944100" algn="l"/>
              </a:tabLst>
            </a:pPr>
            <a:r>
              <a:rPr lang="en-GB" altLang="en-US" sz="3200" dirty="0">
                <a:latin typeface="Gill Sans MT" panose="020B0502020104020203" pitchFamily="34" charset="0"/>
              </a:rPr>
              <a:t>Special thanks to the KU Builder’s &amp; Innovation network for sponsoring the </a:t>
            </a:r>
            <a:r>
              <a:rPr lang="en-GB" altLang="en-US" sz="3200" dirty="0" smtClean="0">
                <a:latin typeface="Gill Sans MT" panose="020B0502020104020203" pitchFamily="34" charset="0"/>
              </a:rPr>
              <a:t>projects PCB</a:t>
            </a:r>
          </a:p>
          <a:p>
            <a:pPr>
              <a:tabLst>
                <a:tab pos="9944100" algn="l"/>
              </a:tabLst>
            </a:pPr>
            <a:r>
              <a:rPr lang="en-GB" altLang="en-US" sz="3200" dirty="0">
                <a:latin typeface="Gill Sans MT" panose="020B0502020104020203" pitchFamily="34" charset="0"/>
              </a:rPr>
              <a:t>	</a:t>
            </a:r>
            <a:r>
              <a:rPr lang="en-GB" altLang="en-US" sz="3200" dirty="0" smtClean="0">
                <a:latin typeface="Gill Sans MT" panose="020B0502020104020203" pitchFamily="34" charset="0"/>
              </a:rPr>
              <a:t>           and component </a:t>
            </a:r>
            <a:r>
              <a:rPr lang="en-GB" altLang="en-US" sz="3200" dirty="0">
                <a:latin typeface="Gill Sans MT" panose="020B0502020104020203" pitchFamily="34" charset="0"/>
              </a:rPr>
              <a:t>costs.</a:t>
            </a:r>
          </a:p>
        </p:txBody>
      </p:sp>
      <p:sp>
        <p:nvSpPr>
          <p:cNvPr id="22" name="Text Box 124"/>
          <p:cNvSpPr txBox="1">
            <a:spLocks noChangeArrowheads="1"/>
          </p:cNvSpPr>
          <p:nvPr/>
        </p:nvSpPr>
        <p:spPr bwMode="auto">
          <a:xfrm>
            <a:off x="914400" y="5486400"/>
            <a:ext cx="9582149" cy="102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36" tIns="35168" rIns="70336" bIns="35168">
            <a:spAutoFit/>
          </a:bodyPr>
          <a:lstStyle/>
          <a:p>
            <a:pPr algn="ctr"/>
            <a:r>
              <a:rPr lang="en-GB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anose="020B0502020104020203" pitchFamily="34" charset="0"/>
              </a:rPr>
              <a:t>Project Overview</a:t>
            </a:r>
          </a:p>
        </p:txBody>
      </p:sp>
      <p:sp>
        <p:nvSpPr>
          <p:cNvPr id="23" name="Text Box 124"/>
          <p:cNvSpPr txBox="1">
            <a:spLocks noChangeArrowheads="1"/>
          </p:cNvSpPr>
          <p:nvPr/>
        </p:nvSpPr>
        <p:spPr bwMode="auto">
          <a:xfrm>
            <a:off x="11430000" y="5486400"/>
            <a:ext cx="9602392" cy="102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36" tIns="35168" rIns="70336" bIns="35168">
            <a:spAutoFit/>
          </a:bodyPr>
          <a:lstStyle/>
          <a:p>
            <a:pPr algn="ctr"/>
            <a:r>
              <a:rPr lang="en-GB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anose="020B0502020104020203" pitchFamily="34" charset="0"/>
              </a:rPr>
              <a:t>Schematic Design</a:t>
            </a:r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914399" y="6858000"/>
            <a:ext cx="9582151" cy="844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36" tIns="35168" rIns="70336" bIns="35168">
            <a:spAutoFit/>
          </a:bodyPr>
          <a:lstStyle/>
          <a:p>
            <a:pPr algn="just"/>
            <a:r>
              <a:rPr lang="en-GB" altLang="en-US" sz="3200" b="1" dirty="0" smtClean="0">
                <a:latin typeface="Gill Sans MT" panose="020B0502020104020203" pitchFamily="34" charset="0"/>
              </a:rPr>
              <a:t>Inputs: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Accelerometer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Thermistor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Push Button</a:t>
            </a:r>
          </a:p>
          <a:p>
            <a:pPr algn="just"/>
            <a:r>
              <a:rPr lang="en-GB" altLang="en-US" sz="3200" b="1" dirty="0" smtClean="0">
                <a:latin typeface="Gill Sans MT" panose="020B0502020104020203" pitchFamily="34" charset="0"/>
              </a:rPr>
              <a:t>Outputs: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7 Segment Display (X, Y, Temp, Programmable Output)</a:t>
            </a:r>
            <a:endParaRPr lang="en-GB" altLang="en-US" sz="3200" dirty="0">
              <a:latin typeface="Gill Sans MT" panose="020B0502020104020203" pitchFamily="34" charset="0"/>
            </a:endParaRPr>
          </a:p>
          <a:p>
            <a:pPr algn="just"/>
            <a:r>
              <a:rPr lang="en-GB" altLang="en-US" sz="3200" b="1" dirty="0" smtClean="0">
                <a:latin typeface="Gill Sans MT" panose="020B0502020104020203" pitchFamily="34" charset="0"/>
              </a:rPr>
              <a:t>Design Considerations:</a:t>
            </a:r>
            <a:endParaRPr lang="en-GB" altLang="en-US" sz="3200" dirty="0" smtClean="0">
              <a:latin typeface="Gill Sans MT" panose="020B05020201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7 Segment Display at Top for Readability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iPhone 5S Width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Length = (Golden Ratio = 1.618) * Width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Tactile Switch located in iPhone home button position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USB on bottom left corner</a:t>
            </a:r>
            <a:endParaRPr lang="en-GB" altLang="en-US" sz="3200" dirty="0">
              <a:latin typeface="Gill Sans MT" panose="020B0502020104020203" pitchFamily="34" charset="0"/>
            </a:endParaRPr>
          </a:p>
          <a:p>
            <a:pPr algn="just"/>
            <a:r>
              <a:rPr lang="en-GB" altLang="en-US" sz="3200" b="1" dirty="0" smtClean="0">
                <a:latin typeface="Gill Sans MT" panose="020B0502020104020203" pitchFamily="34" charset="0"/>
              </a:rPr>
              <a:t>Project Interest: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Right size project for 10 week term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Sensors common in consumer hardware (e.g., Fitbit)</a:t>
            </a:r>
            <a:endParaRPr lang="en-GB" altLang="en-US" sz="3200" dirty="0" smtClean="0">
              <a:latin typeface="Gill Sans MT" panose="020B05020201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Finding problems hardware can economically solve takes a lot of practice building things first (e.g., Square)</a:t>
            </a:r>
            <a:endParaRPr lang="en-GB" altLang="en-US" sz="3200" dirty="0" smtClean="0">
              <a:latin typeface="Gill Sans MT" panose="020B0502020104020203" pitchFamily="34" charset="0"/>
            </a:endParaRPr>
          </a:p>
        </p:txBody>
      </p:sp>
      <p:sp>
        <p:nvSpPr>
          <p:cNvPr id="25" name="Text Box 124"/>
          <p:cNvSpPr txBox="1">
            <a:spLocks noChangeArrowheads="1"/>
          </p:cNvSpPr>
          <p:nvPr/>
        </p:nvSpPr>
        <p:spPr bwMode="auto">
          <a:xfrm>
            <a:off x="914400" y="16459200"/>
            <a:ext cx="9582150" cy="90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36" tIns="35168" rIns="70336" bIns="35168">
            <a:spAutoFit/>
          </a:bodyPr>
          <a:lstStyle/>
          <a:p>
            <a:pPr algn="ctr"/>
            <a:r>
              <a:rPr lang="en-GB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anose="020B0502020104020203" pitchFamily="34" charset="0"/>
              </a:rPr>
              <a:t>Printed Circuit Board Layout</a:t>
            </a:r>
          </a:p>
        </p:txBody>
      </p:sp>
      <p:sp>
        <p:nvSpPr>
          <p:cNvPr id="26" name="Text Box 124"/>
          <p:cNvSpPr txBox="1">
            <a:spLocks noChangeArrowheads="1"/>
          </p:cNvSpPr>
          <p:nvPr/>
        </p:nvSpPr>
        <p:spPr bwMode="auto">
          <a:xfrm>
            <a:off x="11430000" y="16459200"/>
            <a:ext cx="9602392" cy="102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36" tIns="35168" rIns="70336" bIns="35168">
            <a:spAutoFit/>
          </a:bodyPr>
          <a:lstStyle/>
          <a:p>
            <a:pPr algn="ctr"/>
            <a:r>
              <a:rPr lang="en-GB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anose="020B0502020104020203" pitchFamily="34" charset="0"/>
              </a:rPr>
              <a:t>MCU Software / </a:t>
            </a:r>
            <a:r>
              <a:rPr lang="en-GB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anose="020B0502020104020203" pitchFamily="34" charset="0"/>
              </a:rPr>
              <a:t>GUI</a:t>
            </a: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11430000" y="6858000"/>
            <a:ext cx="9602392" cy="795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36" tIns="35168" rIns="70336" bIns="35168">
            <a:spAutoFit/>
          </a:bodyPr>
          <a:lstStyle/>
          <a:p>
            <a:pPr algn="just"/>
            <a:r>
              <a:rPr lang="en-GB" altLang="en-US" sz="3200" b="1" dirty="0" smtClean="0">
                <a:latin typeface="Gill Sans MT" panose="020B0502020104020203" pitchFamily="34" charset="0"/>
              </a:rPr>
              <a:t>Schematic: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Gill Sans MT" panose="020B0502020104020203" pitchFamily="34" charset="0"/>
              </a:rPr>
              <a:t>C</a:t>
            </a:r>
            <a:r>
              <a:rPr lang="en-GB" altLang="en-US" sz="3200" dirty="0" smtClean="0">
                <a:latin typeface="Gill Sans MT" panose="020B0502020104020203" pitchFamily="34" charset="0"/>
              </a:rPr>
              <a:t>lean schematic documentation is essential for teams</a:t>
            </a:r>
          </a:p>
          <a:p>
            <a:pPr algn="just"/>
            <a:r>
              <a:rPr lang="en-GB" altLang="en-US" sz="3200" b="1" dirty="0" smtClean="0">
                <a:latin typeface="Gill Sans MT" panose="020B0502020104020203" pitchFamily="34" charset="0"/>
              </a:rPr>
              <a:t>Lessons Learned: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New product development in hardware requires an understanding of systems that are comprised of the fundamental components that you can later fit together like a puzzle at the system level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Most embarrassing schematic mistakes only happen once!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You’ll never</a:t>
            </a:r>
            <a:endParaRPr lang="en-GB" altLang="en-US" sz="3200" dirty="0">
              <a:latin typeface="Gill Sans MT" panose="020B0502020104020203" pitchFamily="34" charset="0"/>
            </a:endParaRPr>
          </a:p>
          <a:p>
            <a:pPr algn="just"/>
            <a:r>
              <a:rPr lang="en-GB" altLang="en-US" sz="3200" dirty="0" smtClean="0">
                <a:latin typeface="Gill Sans MT" panose="020B0502020104020203" pitchFamily="34" charset="0"/>
              </a:rPr>
              <a:t>    make or forget</a:t>
            </a:r>
          </a:p>
          <a:p>
            <a:pPr algn="just"/>
            <a:r>
              <a:rPr lang="en-GB" altLang="en-US" sz="3200" dirty="0" smtClean="0">
                <a:latin typeface="Gill Sans MT" panose="020B0502020104020203" pitchFamily="34" charset="0"/>
              </a:rPr>
              <a:t>    t</a:t>
            </a:r>
            <a:r>
              <a:rPr lang="en-GB" altLang="en-US" sz="3200" dirty="0" smtClean="0">
                <a:latin typeface="Gill Sans MT" panose="020B0502020104020203" pitchFamily="34" charset="0"/>
              </a:rPr>
              <a:t>hose </a:t>
            </a:r>
            <a:r>
              <a:rPr lang="en-GB" altLang="en-US" sz="3200" dirty="0" smtClean="0">
                <a:latin typeface="Gill Sans MT" panose="020B0502020104020203" pitchFamily="34" charset="0"/>
              </a:rPr>
              <a:t>mistakes </a:t>
            </a:r>
          </a:p>
          <a:p>
            <a:pPr algn="just"/>
            <a:r>
              <a:rPr lang="en-GB" altLang="en-US" sz="3200" dirty="0">
                <a:latin typeface="Gill Sans MT" panose="020B0502020104020203" pitchFamily="34" charset="0"/>
              </a:rPr>
              <a:t> </a:t>
            </a:r>
            <a:r>
              <a:rPr lang="en-GB" altLang="en-US" sz="3200" dirty="0" smtClean="0">
                <a:latin typeface="Gill Sans MT" panose="020B0502020104020203" pitchFamily="34" charset="0"/>
              </a:rPr>
              <a:t>   again after the</a:t>
            </a:r>
          </a:p>
          <a:p>
            <a:pPr algn="just"/>
            <a:r>
              <a:rPr lang="en-GB" altLang="en-US" sz="3200" dirty="0">
                <a:latin typeface="Gill Sans MT" panose="020B0502020104020203" pitchFamily="34" charset="0"/>
              </a:rPr>
              <a:t> </a:t>
            </a:r>
            <a:r>
              <a:rPr lang="en-GB" altLang="en-US" sz="3200" dirty="0" smtClean="0">
                <a:latin typeface="Gill Sans MT" panose="020B0502020104020203" pitchFamily="34" charset="0"/>
              </a:rPr>
              <a:t>   PCB gets built!</a:t>
            </a:r>
          </a:p>
          <a:p>
            <a:pPr algn="just"/>
            <a:r>
              <a:rPr lang="en-GB" altLang="en-US" sz="32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    </a:t>
            </a:r>
            <a:endParaRPr lang="en-GB" altLang="en-US" sz="3200" dirty="0" smtClean="0">
              <a:latin typeface="Gill Sans MT" panose="020B05020201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altLang="en-US" sz="3200" dirty="0" smtClean="0">
              <a:latin typeface="Gill Sans MT" panose="020B0502020104020203" pitchFamily="34" charset="0"/>
            </a:endParaRPr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914400" y="17691652"/>
            <a:ext cx="7404779" cy="634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36" tIns="35168" rIns="70336" bIns="35168">
            <a:spAutoFit/>
          </a:bodyPr>
          <a:lstStyle/>
          <a:p>
            <a:r>
              <a:rPr lang="en-GB" altLang="en-US" sz="3200" b="1" dirty="0" smtClean="0">
                <a:latin typeface="Gill Sans MT" panose="020B0502020104020203" pitchFamily="34" charset="0"/>
              </a:rPr>
              <a:t>Routing: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Real engineering design; like a puzzle for electrons! No solutions, only trade-offs.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3200" i="1" dirty="0" smtClean="0">
                <a:latin typeface="Gill Sans MT" panose="020B0502020104020203" pitchFamily="34" charset="0"/>
              </a:rPr>
              <a:t>“Great artists ship.”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Important to storyboard out user experience so hardware fits ergonomically into use case</a:t>
            </a:r>
          </a:p>
          <a:p>
            <a:pPr marL="2024665" lvl="1" indent="-457200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latin typeface="Gill Sans MT" panose="020B0502020104020203" pitchFamily="34" charset="0"/>
              </a:rPr>
              <a:t>e.g., button placement, LEDs, etc.</a:t>
            </a:r>
          </a:p>
          <a:p>
            <a:r>
              <a:rPr lang="en-GB" altLang="en-US" sz="3200" b="1" dirty="0" smtClean="0">
                <a:latin typeface="Gill Sans MT" panose="020B0502020104020203" pitchFamily="34" charset="0"/>
              </a:rPr>
              <a:t>Assembly / Board Population: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Takes practice </a:t>
            </a:r>
            <a:r>
              <a:rPr lang="en-GB" altLang="en-US" sz="32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</a:t>
            </a:r>
            <a:endParaRPr lang="en-GB" altLang="en-US" sz="2800" dirty="0" smtClean="0">
              <a:latin typeface="Gill Sans MT" panose="020B0502020104020203" pitchFamily="34" charset="0"/>
            </a:endParaRPr>
          </a:p>
          <a:p>
            <a:pPr marL="2024665" lvl="1" indent="-457200">
              <a:buFont typeface="Arial" panose="020B0604020202020204" pitchFamily="34" charset="0"/>
              <a:buChar char="•"/>
            </a:pPr>
            <a:endParaRPr lang="en-GB" altLang="en-US" sz="3200" dirty="0" smtClean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3200" b="1" dirty="0" smtClean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3200" dirty="0" smtClean="0">
              <a:latin typeface="Gill Sans MT" panose="020B0502020104020203" pitchFamily="34" charset="0"/>
            </a:endParaRPr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11430000" y="17691652"/>
            <a:ext cx="9602392" cy="302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36" tIns="35168" rIns="70336" bIns="35168">
            <a:spAutoFit/>
          </a:bodyPr>
          <a:lstStyle/>
          <a:p>
            <a:pPr algn="just"/>
            <a:r>
              <a:rPr lang="en-GB" altLang="en-US" sz="3200" b="1" dirty="0" smtClean="0">
                <a:latin typeface="Gill Sans MT" panose="020B0502020104020203" pitchFamily="34" charset="0"/>
              </a:rPr>
              <a:t>Software: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It’s worth deeply understanding C and Micros. </a:t>
            </a:r>
            <a:r>
              <a:rPr lang="en-GB" altLang="en-US" sz="2000" i="1" dirty="0" smtClean="0">
                <a:latin typeface="Gill Sans MT" panose="020B0502020104020203" pitchFamily="34" charset="0"/>
              </a:rPr>
              <a:t>Takes time.</a:t>
            </a:r>
            <a:endParaRPr lang="en-GB" altLang="en-US" sz="3200" i="1" dirty="0">
              <a:latin typeface="Gill Sans MT" panose="020B0502020104020203" pitchFamily="34" charset="0"/>
            </a:endParaRPr>
          </a:p>
          <a:p>
            <a:pPr algn="just"/>
            <a:r>
              <a:rPr lang="en-GB" altLang="en-US" sz="3200" b="1" dirty="0" smtClean="0">
                <a:latin typeface="Gill Sans MT" panose="020B0502020104020203" pitchFamily="34" charset="0"/>
              </a:rPr>
              <a:t>GUI: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How can your GUI design teach you something useful about your hardware capabilities in the real world?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latin typeface="Gill Sans MT" panose="020B0502020104020203" pitchFamily="34" charset="0"/>
              </a:rPr>
              <a:t>Okay, after you’ve built it, how do you test it?</a:t>
            </a:r>
            <a:endParaRPr lang="en-GB" altLang="en-US" sz="3200" dirty="0"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504384"/>
            <a:ext cx="9144000" cy="1499616"/>
          </a:xfrm>
          <a:prstGeom prst="rect">
            <a:avLst/>
          </a:prstGeom>
        </p:spPr>
      </p:pic>
      <p:pic>
        <p:nvPicPr>
          <p:cNvPr id="1033" name="Picture 9" descr="D:\Dropbox\Faculty\EE391\Posters\YellowBlueB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63" y="1371600"/>
            <a:ext cx="329243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4630400" y="2795050"/>
            <a:ext cx="6401992" cy="15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36" tIns="35168" rIns="70336" bIns="35168">
            <a:spAutoFit/>
          </a:bodyPr>
          <a:lstStyle/>
          <a:p>
            <a:pPr algn="r"/>
            <a:r>
              <a:rPr lang="en-GB" altLang="en-US" sz="3200" dirty="0" smtClean="0">
                <a:latin typeface="Gill Sans MT" panose="020B0502020104020203" pitchFamily="34" charset="0"/>
              </a:rPr>
              <a:t>EE391: EE Design &amp; Testing</a:t>
            </a:r>
          </a:p>
          <a:p>
            <a:pPr algn="r"/>
            <a:r>
              <a:rPr lang="en-GB" altLang="en-US" sz="3200" dirty="0" smtClean="0">
                <a:latin typeface="Gill Sans MT" panose="020B0502020104020203" pitchFamily="34" charset="0"/>
              </a:rPr>
              <a:t>Term Poster: March 22</a:t>
            </a:r>
            <a:r>
              <a:rPr lang="en-GB" altLang="en-US" sz="3200" baseline="30000" dirty="0" smtClean="0">
                <a:latin typeface="Gill Sans MT" panose="020B0502020104020203" pitchFamily="34" charset="0"/>
              </a:rPr>
              <a:t>nd</a:t>
            </a:r>
            <a:r>
              <a:rPr lang="en-GB" altLang="en-US" sz="3200" dirty="0" smtClean="0">
                <a:latin typeface="Gill Sans MT" panose="020B0502020104020203" pitchFamily="34" charset="0"/>
              </a:rPr>
              <a:t>, 2017</a:t>
            </a:r>
          </a:p>
          <a:p>
            <a:pPr algn="r"/>
            <a:r>
              <a:rPr lang="en-GB" altLang="en-US" sz="3200" dirty="0" err="1" smtClean="0">
                <a:latin typeface="Gill Sans MT" panose="020B0502020104020203" pitchFamily="34" charset="0"/>
              </a:rPr>
              <a:t>Prof.</a:t>
            </a:r>
            <a:r>
              <a:rPr lang="en-GB" altLang="en-US" sz="3200" dirty="0" smtClean="0">
                <a:latin typeface="Gill Sans MT" panose="020B0502020104020203" pitchFamily="34" charset="0"/>
              </a:rPr>
              <a:t> Taylor, Kettering University</a:t>
            </a:r>
            <a:endParaRPr lang="en-GB" altLang="en-US" sz="3200" dirty="0">
              <a:latin typeface="Gill Sans MT" panose="020B0502020104020203" pitchFamily="34" charset="0"/>
            </a:endParaRPr>
          </a:p>
        </p:txBody>
      </p:sp>
      <p:pic>
        <p:nvPicPr>
          <p:cNvPr id="4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44700" y="10820400"/>
            <a:ext cx="6286500" cy="465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Dropbox\Faculty\EE391\Posters\Altium 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4020800"/>
            <a:ext cx="3242807" cy="16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6252" y="22936200"/>
            <a:ext cx="3298190" cy="439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9950" y="22936201"/>
            <a:ext cx="2895006" cy="439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 descr="D:\Dropbox\Faculty\EE391\Posters\KetteringBuilt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0" y="28422600"/>
            <a:ext cx="4572000" cy="353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7528" y="22936200"/>
            <a:ext cx="286867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21031201"/>
            <a:ext cx="4572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5" y="22212300"/>
            <a:ext cx="509587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D:\Dropbox\Faculty\EE391\Posters\mplab-id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325" y="25443210"/>
            <a:ext cx="1828800" cy="18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D:\Dropbox\Faculty\EE391\Posters\AdvancedCircuit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648948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D:\Dropbox\Faculty\EE391\Posters\Labview-logo1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0" y="20878800"/>
            <a:ext cx="3657600" cy="9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365039" y="20661869"/>
            <a:ext cx="300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MPLAB Software Environment</a:t>
            </a:r>
            <a:endParaRPr lang="en-US" sz="18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6998959" y="21881068"/>
            <a:ext cx="334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LabVIEW Graphical User Interface</a:t>
            </a:r>
            <a:endParaRPr lang="en-US" sz="18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1122203" y="22643068"/>
            <a:ext cx="268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>
                <a:latin typeface="Gill Sans MT" panose="020B0502020104020203" pitchFamily="34" charset="0"/>
              </a:rPr>
              <a:t>PCB 2D Layout</a:t>
            </a:r>
            <a:endParaRPr lang="en-US" sz="1800" i="1" dirty="0">
              <a:latin typeface="Gill Sans MT" panose="020B05020201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82998" y="22588061"/>
            <a:ext cx="282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>
                <a:latin typeface="Gill Sans MT" panose="020B0502020104020203" pitchFamily="34" charset="0"/>
              </a:rPr>
              <a:t>Actual Assembled PCB</a:t>
            </a:r>
            <a:endParaRPr lang="en-US" sz="1800" i="1" dirty="0">
              <a:latin typeface="Gill Sans MT" panose="020B05020201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59950" y="22643068"/>
            <a:ext cx="28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>
                <a:latin typeface="Gill Sans MT" panose="020B0502020104020203" pitchFamily="34" charset="0"/>
              </a:rPr>
              <a:t>PCB 3D CAD Model</a:t>
            </a:r>
            <a:endParaRPr lang="en-US" sz="1800" i="1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https://upload.wikimedia.org/wikipedia/commons/thumb/a/a5/FakeRealLogSpiral.svg/988px-FakeRealLogSpiral.svg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400799"/>
            <a:ext cx="4467224" cy="301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417eQ5d7FiL._SY344_BO1,204,203,200_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66" y="18364200"/>
            <a:ext cx="2044021" cy="31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upload.wikimedia.org/wikipedia/en/thumb/5/5e/The_C_Programming_Language_cover.svg/792px-The_C_Programming_Language_cover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24117698"/>
            <a:ext cx="2447925" cy="31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5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337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37</cp:revision>
  <dcterms:created xsi:type="dcterms:W3CDTF">2006-08-16T00:00:00Z</dcterms:created>
  <dcterms:modified xsi:type="dcterms:W3CDTF">2017-03-21T19:28:28Z</dcterms:modified>
</cp:coreProperties>
</file>