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584200" rtl="0" fontAlgn="auto" latinLnBrk="0" hangingPunct="0">
      <a:lnSpc>
        <a:spcPct val="100000"/>
      </a:lnSpc>
      <a:spcBef>
        <a:spcPts val="4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/>
          <p:nvPr>
            <p:ph type="pic" sz="quarter" idx="21"/>
          </p:nvPr>
        </p:nvSpPr>
        <p:spPr>
          <a:xfrm>
            <a:off x="6542881" y="5038725"/>
            <a:ext cx="4243389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Heron flying low over a beach with a short fence in the foreground"/>
          <p:cNvSpPr/>
          <p:nvPr>
            <p:ph type="pic" sz="quarter" idx="22"/>
          </p:nvPr>
        </p:nvSpPr>
        <p:spPr>
          <a:xfrm>
            <a:off x="6664325" y="1781174"/>
            <a:ext cx="4000501" cy="4000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View of beach and sea from a grassy sand dune"/>
          <p:cNvSpPr/>
          <p:nvPr>
            <p:ph type="pic" idx="23"/>
          </p:nvPr>
        </p:nvSpPr>
        <p:spPr>
          <a:xfrm>
            <a:off x="-498476" y="1885949"/>
            <a:ext cx="8972552" cy="5981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578099" y="5991225"/>
            <a:ext cx="7848602" cy="4112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578099" y="4368344"/>
            <a:ext cx="7848602" cy="55971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/>
          <p:nvPr>
            <p:ph type="pic" idx="21"/>
          </p:nvPr>
        </p:nvSpPr>
        <p:spPr>
          <a:xfrm>
            <a:off x="644524" y="1181099"/>
            <a:ext cx="11087102" cy="7391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sz="half" idx="21"/>
          </p:nvPr>
        </p:nvSpPr>
        <p:spPr>
          <a:xfrm>
            <a:off x="2844799" y="1500187"/>
            <a:ext cx="7315201" cy="4876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34250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6407150" y="1695449"/>
            <a:ext cx="6162676" cy="61626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62500"/>
            <a:ext cx="4000502" cy="3086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4483100" y="3162300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56553" y="8191500"/>
            <a:ext cx="286614" cy="292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6356553" y="8191500"/>
            <a:ext cx="286614" cy="292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56553" y="8191500"/>
            <a:ext cx="286614" cy="292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5000625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spcBef>
                <a:spcPts val="0"/>
              </a:spcBef>
              <a:defRPr sz="1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blog.csdn.net/v_JULY_v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hyperlink" Target="https://blog.csdn.net/v_JULY_v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hyperlink" Target="https://blog.csdn.net/v_JULY_v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blog.csdn.net/v_JULY_v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NN&amp;LST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RNN&amp;LSTM</a:t>
            </a:r>
          </a:p>
        </p:txBody>
      </p:sp>
      <p:sp>
        <p:nvSpPr>
          <p:cNvPr id="138" name="Code Example and Applica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Example and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andy path between two hills leading to the ocean" descr="Sandy path between two hills leading to the ocean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306" t="0" r="2005" b="0"/>
          <a:stretch>
            <a:fillRect/>
          </a:stretch>
        </p:blipFill>
        <p:spPr>
          <a:xfrm>
            <a:off x="6664325" y="3695384"/>
            <a:ext cx="4000501" cy="3648707"/>
          </a:xfrm>
          <a:prstGeom prst="rect">
            <a:avLst/>
          </a:prstGeom>
        </p:spPr>
      </p:pic>
      <p:sp>
        <p:nvSpPr>
          <p:cNvPr id="169" name="Input G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Input Gate</a:t>
            </a:r>
          </a:p>
        </p:txBody>
      </p:sp>
      <p:sp>
        <p:nvSpPr>
          <p:cNvPr id="170" name="Input gate: (xt, ht-1)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Input gate: (xt, ht-1)</a:t>
            </a:r>
          </a:p>
          <a:p>
            <a:pPr>
              <a:defRPr sz="3000"/>
            </a:pPr>
            <a:r>
              <a:t>Activation: Sigmoid&amp;tanh</a:t>
            </a:r>
          </a:p>
        </p:txBody>
      </p:sp>
      <p:pic>
        <p:nvPicPr>
          <p:cNvPr id="171" name="Screenshot 2023-11-22 at 11.11.33 AM.png" descr="Screenshot 2023-11-22 at 11.11.3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7811" y="6453385"/>
            <a:ext cx="4094365" cy="110029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andy path between two hills leading to the ocean" descr="Sandy path between two hills leading to the ocean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0595" r="0" b="10595"/>
          <a:stretch>
            <a:fillRect/>
          </a:stretch>
        </p:blipFill>
        <p:spPr>
          <a:xfrm>
            <a:off x="6664325" y="3162300"/>
            <a:ext cx="4000501" cy="4714876"/>
          </a:xfrm>
          <a:prstGeom prst="rect">
            <a:avLst/>
          </a:prstGeom>
        </p:spPr>
      </p:pic>
      <p:sp>
        <p:nvSpPr>
          <p:cNvPr id="174" name="Forget G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Forget Gate</a:t>
            </a:r>
          </a:p>
        </p:txBody>
      </p:sp>
      <p:sp>
        <p:nvSpPr>
          <p:cNvPr id="175" name="Forget gate: (xt, ht-1)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16718" indent="-416718">
              <a:spcBef>
                <a:spcPts val="4200"/>
              </a:spcBef>
              <a:defRPr sz="3000"/>
            </a:pPr>
            <a:r>
              <a:t>Forget gate: (xt, ht-1) </a:t>
            </a:r>
          </a:p>
          <a:p>
            <a:pPr marL="416718" indent="-416718">
              <a:spcBef>
                <a:spcPts val="4200"/>
              </a:spcBef>
              <a:defRPr sz="3000"/>
            </a:pPr>
            <a:r>
              <a:t>multiplied by the weight matrices and a bias is added Activasion: Sigmoid</a:t>
            </a:r>
          </a:p>
        </p:txBody>
      </p:sp>
      <p:pic>
        <p:nvPicPr>
          <p:cNvPr id="176" name="Screenshot 2023-11-22 at 11.09.50 AM.png" descr="Screenshot 2023-11-22 at 11.09.5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33388" y="6905757"/>
            <a:ext cx="3883823" cy="60392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andy path between two hills leading to the ocean" descr="Sandy path between two hills leading to the ocean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943" t="0" r="12943" b="0"/>
          <a:stretch>
            <a:fillRect/>
          </a:stretch>
        </p:blipFill>
        <p:spPr>
          <a:xfrm>
            <a:off x="6664325" y="3809733"/>
            <a:ext cx="4000501" cy="3420009"/>
          </a:xfrm>
          <a:prstGeom prst="rect">
            <a:avLst/>
          </a:prstGeom>
        </p:spPr>
      </p:pic>
      <p:sp>
        <p:nvSpPr>
          <p:cNvPr id="179" name="Output G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 Gate</a:t>
            </a:r>
          </a:p>
        </p:txBody>
      </p:sp>
      <p:sp>
        <p:nvSpPr>
          <p:cNvPr id="180" name="Output gate: (combined Cell state and Ot)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18407" indent="-318407">
              <a:defRPr sz="3000"/>
            </a:pPr>
            <a:r>
              <a:t>Output gate: (combined Cell state and Ot)</a:t>
            </a:r>
          </a:p>
          <a:p>
            <a:pPr marL="318407" indent="-318407">
              <a:defRPr sz="3000"/>
            </a:pPr>
            <a:r>
              <a:t>Activaition: Sigmoid&amp;tanh </a:t>
            </a:r>
          </a:p>
          <a:p>
            <a:pPr marL="318407" indent="-318407">
              <a:defRPr sz="3000"/>
            </a:pPr>
            <a:r>
              <a:t>Cell state Ct 繼續傳遞</a:t>
            </a:r>
          </a:p>
        </p:txBody>
      </p:sp>
      <p:pic>
        <p:nvPicPr>
          <p:cNvPr id="181" name="Screenshot 2023-11-22 at 11.12.21 AM.png" descr="Screenshot 2023-11-22 at 11.12.2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1504" y="7324526"/>
            <a:ext cx="4445001" cy="15494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View of beach and sea from a grassy sand dune" descr="View of beach and sea from a grassy sand dun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479" t="1851" r="5687" b="0"/>
          <a:stretch>
            <a:fillRect/>
          </a:stretch>
        </p:blipFill>
        <p:spPr>
          <a:xfrm>
            <a:off x="1625599" y="1219199"/>
            <a:ext cx="9753602" cy="71797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d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View of beach and sea from a grassy sand dune" descr="View of beach and sea from a grassy sand dun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5599" y="2799282"/>
            <a:ext cx="9753602" cy="41550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單層網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單層網路</a:t>
            </a:r>
          </a:p>
        </p:txBody>
      </p:sp>
      <p:sp>
        <p:nvSpPr>
          <p:cNvPr id="143" name="y=f(wx+b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y=f(wx+b)</a:t>
            </a:r>
          </a:p>
          <a:p>
            <a:pPr/>
            <a:r>
              <a:t>可輸入一序列</a:t>
            </a:r>
          </a:p>
          <a:p>
            <a:pPr/>
            <a:r>
              <a:t>如：一幀一幀的聲音信號、每天的股價</a:t>
            </a:r>
          </a:p>
        </p:txBody>
      </p:sp>
      <p:pic>
        <p:nvPicPr>
          <p:cNvPr id="144" name="Screenshot 2023-11-22 at 10.22.07 AM.png" descr="Screenshot 2023-11-22 at 10.22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7473" y="6018895"/>
            <a:ext cx="7229854" cy="13542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45" name="＠CSDN_v_JULY_v"/>
          <p:cNvSpPr txBox="1"/>
          <p:nvPr/>
        </p:nvSpPr>
        <p:spPr>
          <a:xfrm>
            <a:off x="10429200" y="9200012"/>
            <a:ext cx="2280921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000"/>
            </a:pPr>
            <a:r>
              <a:t>＠CSDN_</a:t>
            </a:r>
            <a:r>
              <a:rPr u="sng">
                <a:hlinkClick r:id="rId3" invalidUrl="" action="" tgtFrame="" tooltip="" history="1" highlightClick="0" endSnd="0"/>
              </a:rPr>
              <a:t>v_JULY_v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View of beach and sea from a grassy sand dune" descr="View of beach and sea from a grassy sand dun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25599" y="3189906"/>
            <a:ext cx="9753602" cy="3373788"/>
          </a:xfrm>
          <a:prstGeom prst="rect">
            <a:avLst/>
          </a:prstGeom>
        </p:spPr>
      </p:pic>
      <p:sp>
        <p:nvSpPr>
          <p:cNvPr id="148" name="＠CSDN_v_JULY_v"/>
          <p:cNvSpPr txBox="1"/>
          <p:nvPr/>
        </p:nvSpPr>
        <p:spPr>
          <a:xfrm>
            <a:off x="10429200" y="9200012"/>
            <a:ext cx="2280921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000"/>
            </a:pPr>
            <a:r>
              <a:t>＠CSDN_</a:t>
            </a:r>
            <a:r>
              <a:rPr u="sng">
                <a:hlinkClick r:id="rId3" invalidUrl="" action="" tgtFrame="" tooltip="" history="1" highlightClick="0" endSnd="0"/>
              </a:rPr>
              <a:t>v_JULY_v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Heron flying low over a beach with a short fence in the foreground" descr="Heron flying low over a beach with a short fence in the fore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574" t="0" r="3574" b="0"/>
          <a:stretch>
            <a:fillRect/>
          </a:stretch>
        </p:blipFill>
        <p:spPr>
          <a:xfrm>
            <a:off x="6664325" y="3493590"/>
            <a:ext cx="4000501" cy="2566395"/>
          </a:xfrm>
          <a:prstGeom prst="rect">
            <a:avLst/>
          </a:prstGeom>
        </p:spPr>
      </p:pic>
      <p:sp>
        <p:nvSpPr>
          <p:cNvPr id="151" name="輸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輸出</a:t>
            </a:r>
          </a:p>
        </p:txBody>
      </p:sp>
      <p:sp>
        <p:nvSpPr>
          <p:cNvPr id="152" name="對每一個h1做一次變換得到結果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對每一個h1做一次變換得到結果y</a:t>
            </a:r>
          </a:p>
        </p:txBody>
      </p:sp>
      <p:sp>
        <p:nvSpPr>
          <p:cNvPr id="153" name="＠CSDN_v_JULY_v"/>
          <p:cNvSpPr txBox="1"/>
          <p:nvPr/>
        </p:nvSpPr>
        <p:spPr>
          <a:xfrm>
            <a:off x="10429200" y="9200012"/>
            <a:ext cx="2280921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000"/>
            </a:pPr>
            <a:r>
              <a:t>＠CSDN_</a:t>
            </a:r>
            <a:r>
              <a:rPr u="sng">
                <a:hlinkClick r:id="rId3" invalidUrl="" action="" tgtFrame="" tooltip="" history="1" highlightClick="0" endSnd="0"/>
              </a:rPr>
              <a:t>v_JULY_v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View of beach and sea from a grassy sand dune" descr="View of beach and sea from a grassy sand dun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119325" y="1724024"/>
            <a:ext cx="6431704" cy="4429127"/>
          </a:xfrm>
          <a:prstGeom prst="rect">
            <a:avLst/>
          </a:prstGeom>
        </p:spPr>
      </p:pic>
      <p:sp>
        <p:nvSpPr>
          <p:cNvPr id="156" name="經典RNN結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537"/>
            </a:lvl1pPr>
          </a:lstStyle>
          <a:p>
            <a:pPr/>
            <a:r>
              <a:t>經典RNN結構</a:t>
            </a:r>
          </a:p>
        </p:txBody>
      </p:sp>
      <p:sp>
        <p:nvSpPr>
          <p:cNvPr id="157" name="＠CSDN_v_JULY_v"/>
          <p:cNvSpPr txBox="1"/>
          <p:nvPr/>
        </p:nvSpPr>
        <p:spPr>
          <a:xfrm>
            <a:off x="10429200" y="9200012"/>
            <a:ext cx="2280921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000"/>
            </a:pPr>
            <a:r>
              <a:t>＠CSDN_</a:t>
            </a:r>
            <a:r>
              <a:rPr u="sng">
                <a:hlinkClick r:id="rId3" invalidUrl="" action="" tgtFrame="" tooltip="" history="1" highlightClick="0" endSnd="0"/>
              </a:rPr>
              <a:t>v_JULY_v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ong-term Dependency：RNN可以連接到先前的資訊，但如果間隔過大便無法使用，受到短期記憶的影響，可能造成梯度消失而無法繼續學習(1994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Long-term Dependency：RNN可以連接到先前的資訊，但如果間隔過大便無法使用，受到短期記憶的影響，可能造成梯度消失而無法繼續學習(1994)</a:t>
            </a:r>
          </a:p>
          <a:p>
            <a:pPr/>
            <a:r>
              <a:t>LSTM：基於長期記憶的變形（1997)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t 在此過程中不斷迭代（Input&amp;Forget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Ct 在此過程中不斷迭代（Input&amp;Forget)</a:t>
            </a:r>
          </a:p>
        </p:txBody>
      </p:sp>
      <p:pic>
        <p:nvPicPr>
          <p:cNvPr id="164" name="Screenshot 2023-11-22 at 10.49.21 AM.png" descr="Screenshot 2023-11-22 at 10.49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636" y="3074648"/>
            <a:ext cx="8643661" cy="457317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65" name="@Roger Grosse"/>
          <p:cNvSpPr txBox="1"/>
          <p:nvPr/>
        </p:nvSpPr>
        <p:spPr>
          <a:xfrm>
            <a:off x="10622150" y="9216106"/>
            <a:ext cx="1858265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000"/>
            </a:lvl1pPr>
          </a:lstStyle>
          <a:p>
            <a:pPr/>
            <a:r>
              <a:t>@Roger Grosse</a:t>
            </a:r>
          </a:p>
        </p:txBody>
      </p:sp>
      <p:pic>
        <p:nvPicPr>
          <p:cNvPr id="166" name="Screenshot 2023-11-22 at 11.16.36 AM.png" descr="Screenshot 2023-11-22 at 11.16.3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5493" y="4014655"/>
            <a:ext cx="4051301" cy="11303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4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