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289" r:id="rId4"/>
    <p:sldId id="291" r:id="rId5"/>
    <p:sldId id="292" r:id="rId6"/>
    <p:sldId id="293" r:id="rId7"/>
    <p:sldId id="290" r:id="rId8"/>
    <p:sldId id="277" r:id="rId9"/>
    <p:sldId id="295" r:id="rId10"/>
    <p:sldId id="296" r:id="rId11"/>
    <p:sldId id="301" r:id="rId12"/>
    <p:sldId id="302" r:id="rId13"/>
    <p:sldId id="303" r:id="rId14"/>
    <p:sldId id="298" r:id="rId15"/>
    <p:sldId id="300" r:id="rId16"/>
    <p:sldId id="304" r:id="rId17"/>
    <p:sldId id="278" r:id="rId18"/>
    <p:sldId id="294" r:id="rId19"/>
    <p:sldId id="285" r:id="rId20"/>
    <p:sldId id="30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D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21/06/2022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21/06/2022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69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56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26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07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6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91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93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15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2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59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38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4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0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96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61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21/06/2022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2.gratispng.com/20180530/iei/kisspng-tnt-energy-drink-brand-logo-food-5b0f4b1a4b71e3.533306271527728922309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hyperlink" Target="https://datastudio.google.com/s/vDQIiLD7Vj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4376036"/>
            <a:ext cx="10993120" cy="13849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Orçamentos dos Ministérios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Projeto final do Curso Engenharia de dados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TNT Energy Drink">
            <a:hlinkClick r:id="rId3"/>
            <a:extLst>
              <a:ext uri="{FF2B5EF4-FFF2-40B4-BE49-F238E27FC236}">
                <a16:creationId xmlns:a16="http://schemas.microsoft.com/office/drawing/2014/main" id="{794A2D21-52D2-1D5E-1485-B1A14043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7" y="186287"/>
            <a:ext cx="2770645" cy="20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DD59BDA8-D887-E6FB-FAE3-B0DFC67CC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75" y="2747091"/>
            <a:ext cx="6298247" cy="12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Logo – PNG e Vetor – Download de Logo">
            <a:extLst>
              <a:ext uri="{FF2B5EF4-FFF2-40B4-BE49-F238E27FC236}">
                <a16:creationId xmlns:a16="http://schemas.microsoft.com/office/drawing/2014/main" id="{6A1D36BF-AF41-6D4F-70AE-5BC132FE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65" y="186287"/>
            <a:ext cx="3196315" cy="20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Infraestrutura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64682" y="208558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95476" y="2298786"/>
            <a:ext cx="168393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27368" y="3065829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Criação dos Bucket, bancos de dados MySQL e MongoDB</a:t>
            </a:r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216391" y="171256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007031-2BD2-A09F-BBAC-857CF3E09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342" y="1054915"/>
            <a:ext cx="3911536" cy="422108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89F333-D212-4087-18D2-2EF853D4C77D}"/>
              </a:ext>
            </a:extLst>
          </p:cNvPr>
          <p:cNvSpPr txBox="1"/>
          <p:nvPr/>
        </p:nvSpPr>
        <p:spPr>
          <a:xfrm>
            <a:off x="5961806" y="2527045"/>
            <a:ext cx="610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Criação do Bucket para armazenamento </a:t>
            </a:r>
          </a:p>
          <a:p>
            <a:pPr algn="ctr"/>
            <a:r>
              <a:rPr lang="pt-BR" sz="2000" b="1" dirty="0"/>
              <a:t>dos arquivos</a:t>
            </a:r>
          </a:p>
        </p:txBody>
      </p:sp>
    </p:spTree>
    <p:extLst>
      <p:ext uri="{BB962C8B-B14F-4D97-AF65-F5344CB8AC3E}">
        <p14:creationId xmlns:p14="http://schemas.microsoft.com/office/powerpoint/2010/main" val="299855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Infraestrutura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69356" y="213671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690802" y="2349913"/>
            <a:ext cx="168393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622694" y="3116956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Criação dos Bucket, bancos de dados MySQL e MongoDB</a:t>
            </a:r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311717" y="176369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89F333-D212-4087-18D2-2EF853D4C77D}"/>
              </a:ext>
            </a:extLst>
          </p:cNvPr>
          <p:cNvSpPr txBox="1"/>
          <p:nvPr/>
        </p:nvSpPr>
        <p:spPr>
          <a:xfrm>
            <a:off x="7094603" y="2916901"/>
            <a:ext cx="61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Criação do Banco MySQL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5AA117-4DF3-824A-F063-F34153C90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311" y="3262795"/>
            <a:ext cx="5690766" cy="1466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374DE9-8E06-020D-937E-F94AB9CB4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601" y="1530876"/>
            <a:ext cx="5705476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Infraestrutura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69356" y="213671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690802" y="2349913"/>
            <a:ext cx="168393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622694" y="3116956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Criação dos Bucket, bancos de dados MySQL e MongoDB</a:t>
            </a:r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311717" y="176369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89F333-D212-4087-18D2-2EF853D4C77D}"/>
              </a:ext>
            </a:extLst>
          </p:cNvPr>
          <p:cNvSpPr txBox="1"/>
          <p:nvPr/>
        </p:nvSpPr>
        <p:spPr>
          <a:xfrm>
            <a:off x="7497559" y="2916901"/>
            <a:ext cx="61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Criação do Banco MySQL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646E5F-9726-99C8-11CB-AF558AB6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058" y="1109501"/>
            <a:ext cx="6576447" cy="40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8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Infraestrutura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69356" y="213671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690802" y="2349913"/>
            <a:ext cx="168393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622694" y="3116956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Criação dos Bucket, bancos de dados MySQL e MongoDB</a:t>
            </a:r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311717" y="176369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89F333-D212-4087-18D2-2EF853D4C77D}"/>
              </a:ext>
            </a:extLst>
          </p:cNvPr>
          <p:cNvSpPr txBox="1"/>
          <p:nvPr/>
        </p:nvSpPr>
        <p:spPr>
          <a:xfrm>
            <a:off x="3591986" y="4415047"/>
            <a:ext cx="61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Criação do Banco MongoDB (NoSQL)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10293F-BD9B-E6D4-E14F-A3A45646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059" y="1828801"/>
            <a:ext cx="7923636" cy="13771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5E0009-C002-6519-AE1C-829FD0931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058" y="3229291"/>
            <a:ext cx="7923636" cy="10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3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400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17129" y="24066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054864" y="185299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D42F7303-C84D-081F-8940-8572A39B8982}"/>
              </a:ext>
            </a:extLst>
          </p:cNvPr>
          <p:cNvSpPr/>
          <p:nvPr/>
        </p:nvSpPr>
        <p:spPr>
          <a:xfrm>
            <a:off x="559231" y="24393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D6BE4D9-085F-7220-8C78-2723FFB259ED}"/>
              </a:ext>
            </a:extLst>
          </p:cNvPr>
          <p:cNvSpPr/>
          <p:nvPr/>
        </p:nvSpPr>
        <p:spPr>
          <a:xfrm>
            <a:off x="369008" y="2860399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Etapa de ETL</a:t>
            </a:r>
          </a:p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Extração dos arquivos</a:t>
            </a:r>
          </a:p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Limpeza, tratamento e consultas</a:t>
            </a:r>
          </a:p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Inserção nos Bancos</a:t>
            </a:r>
          </a:p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</a:t>
            </a:r>
          </a:p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403264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e BigQuery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17129" y="24066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565143" y="2661957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Pipeline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e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BigQuery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374922" y="3429000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Criação de pipeline para inserção no BigQuery</a:t>
            </a:r>
          </a:p>
        </p:txBody>
      </p: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59720" y="2071515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76">
            <a:extLst>
              <a:ext uri="{FF2B5EF4-FFF2-40B4-BE49-F238E27FC236}">
                <a16:creationId xmlns:a16="http://schemas.microsoft.com/office/drawing/2014/main" id="{12D8BF2F-5798-0E1D-FE63-9419EEFA5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0464" y="2453962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Oval 76">
            <a:extLst>
              <a:ext uri="{FF2B5EF4-FFF2-40B4-BE49-F238E27FC236}">
                <a16:creationId xmlns:a16="http://schemas.microsoft.com/office/drawing/2014/main" id="{5EE8B389-EFA9-C44B-5118-4B624647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0151" y="2455469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76">
            <a:extLst>
              <a:ext uri="{FF2B5EF4-FFF2-40B4-BE49-F238E27FC236}">
                <a16:creationId xmlns:a16="http://schemas.microsoft.com/office/drawing/2014/main" id="{F8500A89-730F-95FB-ECB4-CE386DA9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99838" y="2457288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59A8232-340D-3821-4DD5-411AB3DF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2" y="2617982"/>
            <a:ext cx="1828396" cy="1029503"/>
          </a:xfrm>
          <a:prstGeom prst="rect">
            <a:avLst/>
          </a:prstGeom>
        </p:spPr>
      </p:pic>
      <p:pic>
        <p:nvPicPr>
          <p:cNvPr id="73" name="Imagem 7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BD58B17-0BC5-2819-426E-FA4E92C4B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25" y="2459000"/>
            <a:ext cx="1764304" cy="1273786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1FB55D3D-653B-A047-0951-627ACD710FC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612463" y="3132735"/>
            <a:ext cx="977688" cy="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1F22CD7-3F10-E04E-5FFC-975F3351B009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7122150" y="3134242"/>
            <a:ext cx="977688" cy="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43060AD-356C-76F8-6385-C3E0BAAAE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92" y="2667447"/>
            <a:ext cx="1773742" cy="9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1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39675" y="244422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642596" y="265742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Criação do Dashboard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452375" y="3424470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Criação de dashboard com gráficos para melhora da visualização dos dados</a:t>
            </a:r>
          </a:p>
        </p:txBody>
      </p: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144568" y="2074380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Calculadora, caneta, bússola, dinheiro e um papel com gráficos impressos">
            <a:hlinkClick r:id="rId4"/>
            <a:extLst>
              <a:ext uri="{FF2B5EF4-FFF2-40B4-BE49-F238E27FC236}">
                <a16:creationId xmlns:a16="http://schemas.microsoft.com/office/drawing/2014/main" id="{F5CDB0E4-E58A-60C9-AEF8-7E67C23CB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82" y="1339245"/>
            <a:ext cx="8452448" cy="41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9400" y="1369001"/>
            <a:ext cx="1531999" cy="1357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9400" y="3604470"/>
            <a:ext cx="1531999" cy="1357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412" y="2461958"/>
            <a:ext cx="1531999" cy="13575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62290" y="2461958"/>
            <a:ext cx="1921133" cy="13575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7436" y="2461958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7436" y="640977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7436" y="4282939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811399" y="2047774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040866" y="3140731"/>
            <a:ext cx="62454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4197411" y="3140731"/>
            <a:ext cx="46487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6583423" y="3140731"/>
            <a:ext cx="85401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V="1">
            <a:off x="7437436" y="1319750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00E818C6-04F7-93CD-0A66-E4BC2091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Variante de arquivo csv com gráficos - ícones de interface grátis">
            <a:extLst>
              <a:ext uri="{FF2B5EF4-FFF2-40B4-BE49-F238E27FC236}">
                <a16:creationId xmlns:a16="http://schemas.microsoft.com/office/drawing/2014/main" id="{277F4F2F-9A2D-33F2-E5C7-3407EB2F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" y="1727615"/>
            <a:ext cx="717963" cy="7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Símbolo de formato de arquivo sql - ícones de rede grátis">
            <a:extLst>
              <a:ext uri="{FF2B5EF4-FFF2-40B4-BE49-F238E27FC236}">
                <a16:creationId xmlns:a16="http://schemas.microsoft.com/office/drawing/2014/main" id="{B1AC882D-550B-3C9F-F3DB-41CBE46D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6" y="3842260"/>
            <a:ext cx="787749" cy="7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Google Cloud Storage FireDAC Driver: FireDAC Driver for Google Cloud Storage  - CData Software">
            <a:extLst>
              <a:ext uri="{FF2B5EF4-FFF2-40B4-BE49-F238E27FC236}">
                <a16:creationId xmlns:a16="http://schemas.microsoft.com/office/drawing/2014/main" id="{7663C58D-F7CB-6032-91B3-B31323E5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65" y="2653464"/>
            <a:ext cx="1921134" cy="9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Will Koalas replace PySpark? — Advancing Analytics">
            <a:extLst>
              <a:ext uri="{FF2B5EF4-FFF2-40B4-BE49-F238E27FC236}">
                <a16:creationId xmlns:a16="http://schemas.microsoft.com/office/drawing/2014/main" id="{026D101C-1F32-2012-4877-D24075BA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299" y="2766962"/>
            <a:ext cx="2038850" cy="54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Logo MySQL: valor, história, png, vector">
            <a:extLst>
              <a:ext uri="{FF2B5EF4-FFF2-40B4-BE49-F238E27FC236}">
                <a16:creationId xmlns:a16="http://schemas.microsoft.com/office/drawing/2014/main" id="{D111E26E-E927-D602-03A0-B4C192FB5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61" y="640977"/>
            <a:ext cx="1659548" cy="11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BBCDCBAE-5375-7B28-FDF3-3671CEA5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23" y="2900223"/>
            <a:ext cx="1732828" cy="4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Google Cloud Storage FireDAC Driver: FireDAC Driver for Google Cloud Storage  - CData Software">
            <a:extLst>
              <a:ext uri="{FF2B5EF4-FFF2-40B4-BE49-F238E27FC236}">
                <a16:creationId xmlns:a16="http://schemas.microsoft.com/office/drawing/2014/main" id="{303E2220-39CE-BDC9-DBB9-2121F7C2A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07" y="4464581"/>
            <a:ext cx="1866337" cy="9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76">
            <a:extLst>
              <a:ext uri="{FF2B5EF4-FFF2-40B4-BE49-F238E27FC236}">
                <a16:creationId xmlns:a16="http://schemas.microsoft.com/office/drawing/2014/main" id="{FB25EA6E-FE68-70C8-5BEE-6E6EAF6AF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00697" y="5129586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2380C2F8-7EE9-EA51-E403-16B4AEC602E0}"/>
              </a:ext>
            </a:extLst>
          </p:cNvPr>
          <p:cNvCxnSpPr>
            <a:stCxn id="77" idx="4"/>
            <a:endCxn id="49" idx="6"/>
          </p:cNvCxnSpPr>
          <p:nvPr/>
        </p:nvCxnSpPr>
        <p:spPr>
          <a:xfrm rot="5400000">
            <a:off x="7534129" y="5139051"/>
            <a:ext cx="167875" cy="1170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Logotipo&#10;&#10;Descrição gerada automaticamente com confiança baixa">
            <a:extLst>
              <a:ext uri="{FF2B5EF4-FFF2-40B4-BE49-F238E27FC236}">
                <a16:creationId xmlns:a16="http://schemas.microsoft.com/office/drawing/2014/main" id="{95026083-6E6C-287B-0F35-C8B7C931F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68" y="4527238"/>
            <a:ext cx="1365969" cy="1025069"/>
          </a:xfrm>
          <a:prstGeom prst="rect">
            <a:avLst/>
          </a:prstGeom>
        </p:spPr>
      </p:pic>
      <p:sp>
        <p:nvSpPr>
          <p:cNvPr id="60" name="Oval 76">
            <a:extLst>
              <a:ext uri="{FF2B5EF4-FFF2-40B4-BE49-F238E27FC236}">
                <a16:creationId xmlns:a16="http://schemas.microsoft.com/office/drawing/2014/main" id="{8FEBFAD9-9155-2710-8DBC-9D174BA42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31578" y="5129587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Oval 76">
            <a:extLst>
              <a:ext uri="{FF2B5EF4-FFF2-40B4-BE49-F238E27FC236}">
                <a16:creationId xmlns:a16="http://schemas.microsoft.com/office/drawing/2014/main" id="{A1B78189-82F8-395F-C435-CCB6B8C06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2459" y="5130092"/>
            <a:ext cx="1531999" cy="1357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59835EB9-9EEB-5A15-8FCF-A63B34CFC0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69" y="5320349"/>
            <a:ext cx="1828396" cy="1029503"/>
          </a:xfrm>
          <a:prstGeom prst="rect">
            <a:avLst/>
          </a:prstGeom>
        </p:spPr>
      </p:pic>
      <p:pic>
        <p:nvPicPr>
          <p:cNvPr id="63" name="Imagem 6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E410ADB-601F-B981-12EC-A782E617CF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58" y="5142159"/>
            <a:ext cx="1764304" cy="1273786"/>
          </a:xfrm>
          <a:prstGeom prst="rect">
            <a:avLst/>
          </a:prstGeom>
        </p:spPr>
      </p:pic>
      <p:pic>
        <p:nvPicPr>
          <p:cNvPr id="64" name="Picture 2" descr="Variante de arquivo csv com gráficos - ícones de interface grátis">
            <a:extLst>
              <a:ext uri="{FF2B5EF4-FFF2-40B4-BE49-F238E27FC236}">
                <a16:creationId xmlns:a16="http://schemas.microsoft.com/office/drawing/2014/main" id="{859421DB-35A2-47EA-4F69-8A82B2EB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619" y="3845024"/>
            <a:ext cx="717963" cy="7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Símbolo de formato de arquivo sql - ícones de rede grátis">
            <a:extLst>
              <a:ext uri="{FF2B5EF4-FFF2-40B4-BE49-F238E27FC236}">
                <a16:creationId xmlns:a16="http://schemas.microsoft.com/office/drawing/2014/main" id="{26E53647-82F8-7EFB-AA10-1A321FCE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445" y="5516557"/>
            <a:ext cx="787749" cy="7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79B0656-CD5A-11E4-C95C-DA817D2A43E8}"/>
              </a:ext>
            </a:extLst>
          </p:cNvPr>
          <p:cNvCxnSpPr>
            <a:stCxn id="77" idx="6"/>
          </p:cNvCxnSpPr>
          <p:nvPr/>
        </p:nvCxnSpPr>
        <p:spPr>
          <a:xfrm flipV="1">
            <a:off x="8969435" y="4961711"/>
            <a:ext cx="662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BAEA404D-D061-D6DC-7983-69F09A836B4F}"/>
              </a:ext>
            </a:extLst>
          </p:cNvPr>
          <p:cNvCxnSpPr>
            <a:endCxn id="64" idx="1"/>
          </p:cNvCxnSpPr>
          <p:nvPr/>
        </p:nvCxnSpPr>
        <p:spPr>
          <a:xfrm rot="5400000" flipH="1" flipV="1">
            <a:off x="9447797" y="4387890"/>
            <a:ext cx="757705" cy="389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0771A9A2-2000-19BF-3AD3-226A7AC58B19}"/>
              </a:ext>
            </a:extLst>
          </p:cNvPr>
          <p:cNvCxnSpPr/>
          <p:nvPr/>
        </p:nvCxnSpPr>
        <p:spPr>
          <a:xfrm>
            <a:off x="9582284" y="4961711"/>
            <a:ext cx="516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1F2F4496-A8A5-B6AC-9FD5-D3BE24234DA1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9359280" y="5194373"/>
            <a:ext cx="953567" cy="408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6154868-72C3-3178-88DF-926EA34C948F}"/>
              </a:ext>
            </a:extLst>
          </p:cNvPr>
          <p:cNvCxnSpPr>
            <a:stCxn id="49" idx="2"/>
            <a:endCxn id="60" idx="6"/>
          </p:cNvCxnSpPr>
          <p:nvPr/>
        </p:nvCxnSpPr>
        <p:spPr>
          <a:xfrm flipH="1">
            <a:off x="4763577" y="5808359"/>
            <a:ext cx="737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967F9573-2CB6-AAB7-2EB0-56E0F0B26229}"/>
              </a:ext>
            </a:extLst>
          </p:cNvPr>
          <p:cNvCxnSpPr>
            <a:cxnSpLocks/>
            <a:stCxn id="60" idx="2"/>
            <a:endCxn id="61" idx="6"/>
          </p:cNvCxnSpPr>
          <p:nvPr/>
        </p:nvCxnSpPr>
        <p:spPr>
          <a:xfrm flipH="1">
            <a:off x="2494458" y="5808360"/>
            <a:ext cx="737120" cy="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Imagem 1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D10CE88-8C60-B0A6-D10F-1AE2BE656E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12" y="5333180"/>
            <a:ext cx="1773742" cy="9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10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Gastos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87A560CC-25D3-37D8-55D0-930268B9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BDE153-E278-BD8E-2A3A-0C30C4D4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319212"/>
            <a:ext cx="92964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Dúvidas?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7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171947A3-FBEC-7621-C458-4896FD4F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44FBF93A-5A5E-273D-1915-0F62EAE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9904FB-5169-5D9B-0457-45C112D8E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0" b="104"/>
          <a:stretch/>
        </p:blipFill>
        <p:spPr>
          <a:xfrm>
            <a:off x="4770211" y="1051560"/>
            <a:ext cx="2651578" cy="3012440"/>
          </a:xfrm>
          <a:prstGeom prst="ellipse">
            <a:avLst/>
          </a:prstGeom>
          <a:ln w="63500" cap="rnd">
            <a:solidFill>
              <a:srgbClr val="FFFF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368412-28DD-9598-7ED4-262AF773C3D5}"/>
              </a:ext>
            </a:extLst>
          </p:cNvPr>
          <p:cNvSpPr txBox="1"/>
          <p:nvPr/>
        </p:nvSpPr>
        <p:spPr>
          <a:xfrm>
            <a:off x="5141251" y="4306429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+mj-lt"/>
              </a:rPr>
              <a:t>Edmar Silva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7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171947A3-FBEC-7621-C458-4896FD4F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7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44FBF93A-5A5E-273D-1915-0F62EAE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E4481B-8E71-7816-1DEF-242F205A5259}"/>
              </a:ext>
            </a:extLst>
          </p:cNvPr>
          <p:cNvSpPr txBox="1"/>
          <p:nvPr/>
        </p:nvSpPr>
        <p:spPr>
          <a:xfrm>
            <a:off x="1000760" y="1107440"/>
            <a:ext cx="1019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i="0" dirty="0">
                <a:solidFill>
                  <a:srgbClr val="4242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Simular</a:t>
            </a:r>
            <a:r>
              <a:rPr lang="pt-BR" sz="2800" b="1" i="0" dirty="0">
                <a:solidFill>
                  <a:srgbClr val="4242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800" i="0" dirty="0">
                <a:solidFill>
                  <a:srgbClr val="4242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fluxo de trabalho</a:t>
            </a:r>
            <a:r>
              <a:rPr lang="pt-BR" sz="2800" b="1" i="0" dirty="0">
                <a:solidFill>
                  <a:srgbClr val="4242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800" i="0" dirty="0">
                <a:solidFill>
                  <a:srgbClr val="4242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preparando</a:t>
            </a:r>
            <a:r>
              <a:rPr lang="pt-BR" sz="2800" b="0" i="0" dirty="0">
                <a:solidFill>
                  <a:srgbClr val="4242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os dados para uso analítico e operacional dentro de ambiente em nuvem comprovando e praticando os conhecimentos obtidos no curso para conclusão do projeto.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7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44FBF93A-5A5E-273D-1915-0F62EAE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E4481B-8E71-7816-1DEF-242F205A5259}"/>
              </a:ext>
            </a:extLst>
          </p:cNvPr>
          <p:cNvSpPr txBox="1"/>
          <p:nvPr/>
        </p:nvSpPr>
        <p:spPr>
          <a:xfrm>
            <a:off x="1000760" y="1107440"/>
            <a:ext cx="1019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Todas as equipes deverão entregar as mesmas especificações, de acordo com o seu respectivo 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Vocês deverão aplicar os conceitos vistos durante o curso para tratar, organizar e modelar os dados de no mínimo 2 datasets , sendo 1 escolhidos pelos professores do tema da sua equipe.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Obrigatoriamente deverá conter as tecnologias Google Cloud Platform(Cloud Storage), Python, Pandas, PySpark, SparkSQL, Apache Beam*, Data Studio, Big Query e NoSQL.</a:t>
            </a:r>
          </a:p>
        </p:txBody>
      </p:sp>
    </p:spTree>
    <p:extLst>
      <p:ext uri="{BB962C8B-B14F-4D97-AF65-F5344CB8AC3E}">
        <p14:creationId xmlns:p14="http://schemas.microsoft.com/office/powerpoint/2010/main" val="336460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44FBF93A-5A5E-273D-1915-0F62EAE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E4481B-8E71-7816-1DEF-242F205A5259}"/>
              </a:ext>
            </a:extLst>
          </p:cNvPr>
          <p:cNvSpPr txBox="1"/>
          <p:nvPr/>
        </p:nvSpPr>
        <p:spPr>
          <a:xfrm>
            <a:off x="1000760" y="1107440"/>
            <a:ext cx="1019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Orçamento dos Ministérios</a:t>
            </a:r>
          </a:p>
          <a:p>
            <a:endParaRPr lang="pt-BR" sz="28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pt-BR" sz="2800" dirty="0">
                <a:solidFill>
                  <a:srgbClr val="3C4043"/>
                </a:solidFill>
                <a:latin typeface="Roboto" panose="02000000000000000000" pitchFamily="2" charset="0"/>
              </a:rPr>
              <a:t>O 2 datasets são de orçamentos de despesas dos ministérios e alguns órgãos federais. Sendo que o primeiro abrange o ano de 2018 a 2021 em formato CSV e outro de 2014 a 2017 e 2022 em formato SQL.</a:t>
            </a:r>
          </a:p>
        </p:txBody>
      </p:sp>
      <p:pic>
        <p:nvPicPr>
          <p:cNvPr id="14338" name="Picture 2" descr="Variante de arquivo csv com gráficos - ícones de interface grátis">
            <a:extLst>
              <a:ext uri="{FF2B5EF4-FFF2-40B4-BE49-F238E27FC236}">
                <a16:creationId xmlns:a16="http://schemas.microsoft.com/office/drawing/2014/main" id="{7AC750EE-C996-2B64-1A1E-F6A2E6F5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26" y="3914677"/>
            <a:ext cx="1414998" cy="1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Símbolo de formato de arquivo sql - ícones de rede grátis">
            <a:extLst>
              <a:ext uri="{FF2B5EF4-FFF2-40B4-BE49-F238E27FC236}">
                <a16:creationId xmlns:a16="http://schemas.microsoft.com/office/drawing/2014/main" id="{57ABB297-6C4A-859D-4D33-74E352D4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80" y="3914677"/>
            <a:ext cx="1552535" cy="1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44FBF93A-5A5E-273D-1915-0F62EAE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E4481B-8E71-7816-1DEF-242F205A5259}"/>
              </a:ext>
            </a:extLst>
          </p:cNvPr>
          <p:cNvSpPr txBox="1"/>
          <p:nvPr/>
        </p:nvSpPr>
        <p:spPr>
          <a:xfrm>
            <a:off x="1000760" y="1107440"/>
            <a:ext cx="1019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 dados são recebidos no portal </a:t>
            </a:r>
            <a:r>
              <a:rPr lang="pt-BR" sz="2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transparência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 periodicidade e são de responsabilidade dos ministérios e outros Órgãos Federais, por serem eles os executores dos programas de governo e os responsáveis pela gestão das ações governamentais.</a:t>
            </a:r>
          </a:p>
        </p:txBody>
      </p:sp>
      <p:pic>
        <p:nvPicPr>
          <p:cNvPr id="14338" name="Picture 2" descr="Variante de arquivo csv com gráficos - ícones de interface grátis">
            <a:extLst>
              <a:ext uri="{FF2B5EF4-FFF2-40B4-BE49-F238E27FC236}">
                <a16:creationId xmlns:a16="http://schemas.microsoft.com/office/drawing/2014/main" id="{7AC750EE-C996-2B64-1A1E-F6A2E6F5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26" y="3914677"/>
            <a:ext cx="1414998" cy="1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Símbolo de formato de arquivo sql - ícones de rede grátis">
            <a:extLst>
              <a:ext uri="{FF2B5EF4-FFF2-40B4-BE49-F238E27FC236}">
                <a16:creationId xmlns:a16="http://schemas.microsoft.com/office/drawing/2014/main" id="{57ABB297-6C4A-859D-4D33-74E352D4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80" y="3914677"/>
            <a:ext cx="1552535" cy="1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44FBF93A-5A5E-273D-1915-0F62EAE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oogle Cloud Logo – PNG e Vetor – Download de Logo">
            <a:extLst>
              <a:ext uri="{FF2B5EF4-FFF2-40B4-BE49-F238E27FC236}">
                <a16:creationId xmlns:a16="http://schemas.microsoft.com/office/drawing/2014/main" id="{6F3B2D99-8DA8-3A12-4066-2AF82436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68" y="1178165"/>
            <a:ext cx="2311222" cy="14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loud Storage FireDAC Driver: FireDAC Driver for Google Cloud Storage  - CData Software">
            <a:extLst>
              <a:ext uri="{FF2B5EF4-FFF2-40B4-BE49-F238E27FC236}">
                <a16:creationId xmlns:a16="http://schemas.microsoft.com/office/drawing/2014/main" id="{07660283-DEFD-3A18-9F2E-8528BA66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70" y="2683238"/>
            <a:ext cx="2057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5C1C7AB-7F12-030F-6849-A29DA0DEF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0" y="3453557"/>
            <a:ext cx="2057400" cy="1158447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01B44DB-F35C-1D00-89E8-3AF450EB1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81" y="4680323"/>
            <a:ext cx="2344423" cy="1320059"/>
          </a:xfrm>
          <a:prstGeom prst="rect">
            <a:avLst/>
          </a:prstGeom>
        </p:spPr>
      </p:pic>
      <p:pic>
        <p:nvPicPr>
          <p:cNvPr id="2064" name="Picture 16" descr="Google Colab | Logopedia | Fandom">
            <a:extLst>
              <a:ext uri="{FF2B5EF4-FFF2-40B4-BE49-F238E27FC236}">
                <a16:creationId xmlns:a16="http://schemas.microsoft.com/office/drawing/2014/main" id="{2729C675-C8C1-62C9-9126-03DF583A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58" y="1350586"/>
            <a:ext cx="3014980" cy="133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Will Koalas replace PySpark? — Advancing Analytics">
            <a:extLst>
              <a:ext uri="{FF2B5EF4-FFF2-40B4-BE49-F238E27FC236}">
                <a16:creationId xmlns:a16="http://schemas.microsoft.com/office/drawing/2014/main" id="{6D53E3B0-F70F-9876-1168-C0E587C3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54" y="3413253"/>
            <a:ext cx="3475092" cy="9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MySQL: valor, história, png, vector">
            <a:extLst>
              <a:ext uri="{FF2B5EF4-FFF2-40B4-BE49-F238E27FC236}">
                <a16:creationId xmlns:a16="http://schemas.microsoft.com/office/drawing/2014/main" id="{78A1B600-8283-AB46-1E6A-CAF173A2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206" y="855297"/>
            <a:ext cx="2967584" cy="19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767C4065-6CB5-2B31-8988-2F105A57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98" y="4855650"/>
            <a:ext cx="3596639" cy="9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Logo Python – Logos PNG">
            <a:extLst>
              <a:ext uri="{FF2B5EF4-FFF2-40B4-BE49-F238E27FC236}">
                <a16:creationId xmlns:a16="http://schemas.microsoft.com/office/drawing/2014/main" id="{536D1500-4685-708E-EB37-62AB7B64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11" y="4217272"/>
            <a:ext cx="2596817" cy="25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15FF5D6-6B9E-20BE-849B-AAED1595FD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96" y="3567494"/>
            <a:ext cx="1773742" cy="930572"/>
          </a:xfrm>
          <a:prstGeom prst="rect">
            <a:avLst/>
          </a:prstGeom>
        </p:spPr>
      </p:pic>
      <p:pic>
        <p:nvPicPr>
          <p:cNvPr id="3" name="Picture 4" descr="linuxserver/mysql-workbench - Docker Image | Docker Hub">
            <a:extLst>
              <a:ext uri="{FF2B5EF4-FFF2-40B4-BE49-F238E27FC236}">
                <a16:creationId xmlns:a16="http://schemas.microsoft.com/office/drawing/2014/main" id="{BC277CCC-C004-6B5C-BBC7-98751F3F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04" y="2888192"/>
            <a:ext cx="1634381" cy="163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Etapas do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BUSCA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DOS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21290" y="2886560"/>
            <a:ext cx="168393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Pipeline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e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BigQuery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Criação do Dashboard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Nesta etapa foi buscado informações sobre o dataset recebido e buscando outro para complemento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Criação dos Bucket, bancos de dados MySQL e MongoDB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Criação de pipeline para inserção no BigQuery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Criação de dashboard com gráficos para melhora da visualização dos dados</a:t>
            </a: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26FA06AF-9462-F094-FC42-CAEA54B54548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08C169A-EF90-0642-073B-B5D2A053EFD6}"/>
              </a:ext>
            </a:extLst>
          </p:cNvPr>
          <p:cNvSpPr/>
          <p:nvPr/>
        </p:nvSpPr>
        <p:spPr>
          <a:xfrm>
            <a:off x="5219978" y="3307599"/>
            <a:ext cx="1752042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Etapa de ETL</a:t>
            </a:r>
          </a:p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Extração dos arquivos</a:t>
            </a:r>
          </a:p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Limpeza, tratamento e consultas</a:t>
            </a:r>
          </a:p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Inserção nos Bancos</a:t>
            </a:r>
          </a:p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e</a:t>
            </a:r>
          </a:p>
          <a:p>
            <a:pPr algn="ctr" rtl="0">
              <a:lnSpc>
                <a:spcPts val="1900"/>
              </a:lnSpc>
            </a:pPr>
            <a:r>
              <a:rPr lang="pt-BR" sz="1600" dirty="0">
                <a:solidFill>
                  <a:schemeClr val="bg1"/>
                </a:solidFill>
                <a:cs typeface="Segoe UI" panose="020B0502040204020203" pitchFamily="34" charset="0"/>
              </a:rPr>
              <a:t>Bucket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Busca dos Dados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BUSCA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DOS </a:t>
            </a:r>
          </a:p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Nesta etapa foi a busca de informações sobre o dataset recebido e a busca de outro para complemento.</a:t>
            </a: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8" name="Picture 6" descr="Martech Academy - Por Meio &amp; Mensagem e SoulCode Academy">
            <a:extLst>
              <a:ext uri="{FF2B5EF4-FFF2-40B4-BE49-F238E27FC236}">
                <a16:creationId xmlns:a16="http://schemas.microsoft.com/office/drawing/2014/main" id="{A3E76BAA-D212-7557-25D2-EFA4339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96" y="6211651"/>
            <a:ext cx="2651578" cy="5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91EFCA-3EE9-9359-9622-2659DE20F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77" b="-30077"/>
          <a:stretch/>
        </p:blipFill>
        <p:spPr>
          <a:xfrm>
            <a:off x="2784747" y="2282023"/>
            <a:ext cx="4238625" cy="19146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47C320-2755-9476-C1C6-26911182A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747" y="3650089"/>
            <a:ext cx="4238625" cy="1155253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CBCFD3C7-F386-0683-B642-A8FFEBFED3EA}"/>
              </a:ext>
            </a:extLst>
          </p:cNvPr>
          <p:cNvSpPr txBox="1"/>
          <p:nvPr/>
        </p:nvSpPr>
        <p:spPr>
          <a:xfrm>
            <a:off x="6364512" y="2942203"/>
            <a:ext cx="61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2 Datasets  em formato diferentes</a:t>
            </a:r>
          </a:p>
        </p:txBody>
      </p:sp>
      <p:pic>
        <p:nvPicPr>
          <p:cNvPr id="74" name="Picture 2" descr="Variante de arquivo csv com gráficos - ícones de interface grátis">
            <a:extLst>
              <a:ext uri="{FF2B5EF4-FFF2-40B4-BE49-F238E27FC236}">
                <a16:creationId xmlns:a16="http://schemas.microsoft.com/office/drawing/2014/main" id="{DD5D4C55-F5F8-5E42-F433-A04ECEFE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08" y="3650089"/>
            <a:ext cx="1414998" cy="1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ímbolo de formato de arquivo sql - ícones de rede grátis">
            <a:extLst>
              <a:ext uri="{FF2B5EF4-FFF2-40B4-BE49-F238E27FC236}">
                <a16:creationId xmlns:a16="http://schemas.microsoft.com/office/drawing/2014/main" id="{AB703EE6-D38B-F40E-5609-10B063F7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82" y="3650089"/>
            <a:ext cx="1552535" cy="1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51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2437</TotalTime>
  <Words>554</Words>
  <Application>Microsoft Office PowerPoint</Application>
  <PresentationFormat>Widescreen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Roboto</vt:lpstr>
      <vt:lpstr>Segoe UI Light</vt:lpstr>
      <vt:lpstr>Tema do Office</vt:lpstr>
      <vt:lpstr>Orçamentos dos Ministérios Projeto final do Curso Engenharia de dados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4</vt:lpstr>
      <vt:lpstr>Análise de projeto slide 10</vt:lpstr>
      <vt:lpstr>Dúvidas?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Orçamentos de Ministérios Projeto final do Curso Engenharia de dados</dc:title>
  <dc:creator>EDMAR S H OLIVEIRA</dc:creator>
  <cp:lastModifiedBy>EDMAR S H OLIVEIRA</cp:lastModifiedBy>
  <cp:revision>3</cp:revision>
  <dcterms:created xsi:type="dcterms:W3CDTF">2022-06-18T15:46:13Z</dcterms:created>
  <dcterms:modified xsi:type="dcterms:W3CDTF">2022-06-21T15:21:11Z</dcterms:modified>
</cp:coreProperties>
</file>