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5"/>
  </p:notesMasterIdLst>
  <p:handoutMasterIdLst>
    <p:handoutMasterId r:id="rId46"/>
  </p:handoutMasterIdLst>
  <p:sldIdLst>
    <p:sldId id="316" r:id="rId2"/>
    <p:sldId id="257" r:id="rId3"/>
    <p:sldId id="314" r:id="rId4"/>
    <p:sldId id="260" r:id="rId5"/>
    <p:sldId id="258" r:id="rId6"/>
    <p:sldId id="261" r:id="rId7"/>
    <p:sldId id="262" r:id="rId8"/>
    <p:sldId id="268" r:id="rId9"/>
    <p:sldId id="267" r:id="rId10"/>
    <p:sldId id="259" r:id="rId11"/>
    <p:sldId id="263" r:id="rId12"/>
    <p:sldId id="264" r:id="rId13"/>
    <p:sldId id="305" r:id="rId14"/>
    <p:sldId id="270" r:id="rId15"/>
    <p:sldId id="272" r:id="rId16"/>
    <p:sldId id="274" r:id="rId17"/>
    <p:sldId id="275" r:id="rId18"/>
    <p:sldId id="280" r:id="rId19"/>
    <p:sldId id="278" r:id="rId20"/>
    <p:sldId id="281" r:id="rId21"/>
    <p:sldId id="282" r:id="rId22"/>
    <p:sldId id="285" r:id="rId23"/>
    <p:sldId id="286" r:id="rId24"/>
    <p:sldId id="288" r:id="rId25"/>
    <p:sldId id="283" r:id="rId26"/>
    <p:sldId id="291" r:id="rId27"/>
    <p:sldId id="315" r:id="rId28"/>
    <p:sldId id="292" r:id="rId29"/>
    <p:sldId id="289" r:id="rId30"/>
    <p:sldId id="279" r:id="rId31"/>
    <p:sldId id="293" r:id="rId32"/>
    <p:sldId id="295" r:id="rId33"/>
    <p:sldId id="294" r:id="rId34"/>
    <p:sldId id="298" r:id="rId35"/>
    <p:sldId id="299" r:id="rId36"/>
    <p:sldId id="304" r:id="rId37"/>
    <p:sldId id="301" r:id="rId38"/>
    <p:sldId id="307" r:id="rId39"/>
    <p:sldId id="309" r:id="rId40"/>
    <p:sldId id="308" r:id="rId41"/>
    <p:sldId id="310" r:id="rId42"/>
    <p:sldId id="311" r:id="rId43"/>
    <p:sldId id="312" r:id="rId4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7" autoAdjust="0"/>
    <p:restoredTop sz="94728" autoAdjust="0"/>
  </p:normalViewPr>
  <p:slideViewPr>
    <p:cSldViewPr>
      <p:cViewPr varScale="1">
        <p:scale>
          <a:sx n="64" d="100"/>
          <a:sy n="64" d="100"/>
        </p:scale>
        <p:origin x="-40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1" d="100"/>
          <a:sy n="51" d="100"/>
        </p:scale>
        <p:origin x="-1590" y="-84"/>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endParaRPr lang="en-US" dirty="0"/>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r>
              <a:rPr lang="en-US" smtClean="0"/>
              <a:t>1090059</a:t>
            </a: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2F95403-F0DC-4539-937E-E8C60D618C34}" type="slidenum">
              <a:rPr lang="en-US" smtClean="0"/>
              <a:pPr/>
              <a:t>‹#›</a:t>
            </a:fld>
            <a:endParaRPr 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89440AA8-A0C9-46EB-B535-4E5179716D3D}" type="datetimeFigureOut">
              <a:rPr lang="en-US" smtClean="0"/>
              <a:pPr/>
              <a:t>2/26/2013</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r>
              <a:rPr lang="en-US" smtClean="0"/>
              <a:t>1090059</a:t>
            </a: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9F52F0BC-EFBF-42D6-B558-0CC6A2687F96}" type="slidenum">
              <a:rPr lang="en-US" smtClean="0"/>
              <a:pPr/>
              <a:t>‹#›</a:t>
            </a:fld>
            <a:endParaRPr 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F52F0BC-EFBF-42D6-B558-0CC6A2687F96}"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1090059</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Show bank</a:t>
            </a:r>
            <a:r>
              <a:rPr lang="en-US" baseline="0" dirty="0" smtClean="0"/>
              <a:t> statements, utility bills, </a:t>
            </a:r>
            <a:endParaRPr lang="en-US" dirty="0"/>
          </a:p>
        </p:txBody>
      </p:sp>
      <p:sp>
        <p:nvSpPr>
          <p:cNvPr id="4" name="Slide Number Placeholder 3"/>
          <p:cNvSpPr>
            <a:spLocks noGrp="1"/>
          </p:cNvSpPr>
          <p:nvPr>
            <p:ph type="sldNum" sz="quarter" idx="10"/>
          </p:nvPr>
        </p:nvSpPr>
        <p:spPr/>
        <p:txBody>
          <a:bodyPr/>
          <a:lstStyle/>
          <a:p>
            <a:fld id="{9F52F0BC-EFBF-42D6-B558-0CC6A2687F96}"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1090059</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Especially</a:t>
            </a:r>
            <a:r>
              <a:rPr lang="en-US" baseline="0" dirty="0" smtClean="0"/>
              <a:t> be careful when redacting </a:t>
            </a:r>
            <a:r>
              <a:rPr lang="en-US" baseline="0" smtClean="0"/>
              <a:t>by hand. </a:t>
            </a:r>
            <a:endParaRPr lang="en-US"/>
          </a:p>
        </p:txBody>
      </p:sp>
      <p:sp>
        <p:nvSpPr>
          <p:cNvPr id="4" name="Slide Number Placeholder 3"/>
          <p:cNvSpPr>
            <a:spLocks noGrp="1"/>
          </p:cNvSpPr>
          <p:nvPr>
            <p:ph type="sldNum" sz="quarter" idx="10"/>
          </p:nvPr>
        </p:nvSpPr>
        <p:spPr/>
        <p:txBody>
          <a:bodyPr/>
          <a:lstStyle/>
          <a:p>
            <a:fld id="{9F52F0BC-EFBF-42D6-B558-0CC6A2687F96}" type="slidenum">
              <a:rPr lang="en-US" smtClean="0"/>
              <a:pPr/>
              <a:t>43</a:t>
            </a:fld>
            <a:endParaRPr lang="en-US"/>
          </a:p>
        </p:txBody>
      </p:sp>
      <p:sp>
        <p:nvSpPr>
          <p:cNvPr id="5" name="Footer Placeholder 4"/>
          <p:cNvSpPr>
            <a:spLocks noGrp="1"/>
          </p:cNvSpPr>
          <p:nvPr>
            <p:ph type="ftr" sz="quarter" idx="11"/>
          </p:nvPr>
        </p:nvSpPr>
        <p:spPr/>
        <p:txBody>
          <a:bodyPr/>
          <a:lstStyle/>
          <a:p>
            <a:r>
              <a:rPr lang="en-US" smtClean="0"/>
              <a:t>1090059</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4671310-5CC7-4CCA-BE90-148C2F509D8D}" type="datetime1">
              <a:rPr lang="en-US" smtClean="0"/>
              <a:pPr/>
              <a:t>2/26/2013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98628B2-3A1C-4E95-8427-0EDC1666478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D1D724F-F0A3-49E5-BD7B-CBE994648C39}" type="datetime1">
              <a:rPr lang="en-US" smtClean="0"/>
              <a:pPr/>
              <a:t>2/26/2013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628B2-3A1C-4E95-8427-0EDC1666478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A6AA2E1-EFC1-48EF-905A-B517D3A3B11F}" type="datetime1">
              <a:rPr lang="en-US" smtClean="0"/>
              <a:pPr/>
              <a:t>2/26/2013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628B2-3A1C-4E95-8427-0EDC1666478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AB8C597-7B97-47C5-B2EA-046C6BFA311C}" type="datetime1">
              <a:rPr lang="en-US" smtClean="0"/>
              <a:pPr/>
              <a:t>2/26/2013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628B2-3A1C-4E95-8427-0EDC1666478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7A66201-75D3-423A-A36A-EE3D80E793CA}" type="datetime1">
              <a:rPr lang="en-US" smtClean="0"/>
              <a:pPr/>
              <a:t>2/26/2013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628B2-3A1C-4E95-8427-0EDC1666478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6898A2E-6E39-4798-8D4E-9CCDF3390C3E}" type="datetime1">
              <a:rPr lang="en-US" smtClean="0"/>
              <a:pPr/>
              <a:t>2/26/2013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628B2-3A1C-4E95-8427-0EDC1666478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28B584A-5115-4E06-B8E5-B90E138A77EE}" type="datetime1">
              <a:rPr lang="en-US" smtClean="0"/>
              <a:pPr/>
              <a:t>2/26/2013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8628B2-3A1C-4E95-8427-0EDC1666478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78371BD-692D-4F19-B65F-67F283BF55EB}" type="datetime1">
              <a:rPr lang="en-US" smtClean="0"/>
              <a:pPr/>
              <a:t>2/26/2013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628B2-3A1C-4E95-8427-0EDC1666478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58DB2A-102F-4F31-9DA7-0FA85A1DBDED}" type="datetime1">
              <a:rPr lang="en-US" smtClean="0"/>
              <a:pPr/>
              <a:t>2/26/2013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8628B2-3A1C-4E95-8427-0EDC1666478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E178642-9996-49A8-839E-99770EC809F2}" type="datetime1">
              <a:rPr lang="en-US" smtClean="0"/>
              <a:pPr/>
              <a:t>2/26/2013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628B2-3A1C-4E95-8427-0EDC1666478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1A39FA5-EA5C-4F9A-8C90-178E0E548432}" type="datetime1">
              <a:rPr lang="en-US" smtClean="0"/>
              <a:pPr/>
              <a:t>2/26/2013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98628B2-3A1C-4E95-8427-0EDC16664788}"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0F284F9-289B-4B98-A0F1-5C6267DF412C}" type="datetime1">
              <a:rPr lang="en-US" smtClean="0"/>
              <a:pPr/>
              <a:t>2/26/2013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98628B2-3A1C-4E95-8427-0EDC16664788}"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905000"/>
            <a:ext cx="7851648" cy="1828800"/>
          </a:xfrm>
        </p:spPr>
        <p:txBody>
          <a:bodyPr/>
          <a:lstStyle/>
          <a:p>
            <a:pPr algn="ctr"/>
            <a:r>
              <a:rPr lang="en-US" dirty="0" smtClean="0">
                <a:solidFill>
                  <a:schemeClr val="bg1"/>
                </a:solidFill>
              </a:rPr>
              <a:t>A Quick Overview to</a:t>
            </a:r>
            <a:br>
              <a:rPr lang="en-US" dirty="0" smtClean="0">
                <a:solidFill>
                  <a:schemeClr val="bg1"/>
                </a:solidFill>
              </a:rPr>
            </a:br>
            <a:r>
              <a:rPr lang="en-US" dirty="0" smtClean="0">
                <a:solidFill>
                  <a:schemeClr val="bg1"/>
                </a:solidFill>
              </a:rPr>
              <a:t>Public Records</a:t>
            </a:r>
            <a:endParaRPr lang="en-US" dirty="0">
              <a:solidFill>
                <a:schemeClr val="bg1"/>
              </a:solidFill>
            </a:endParaRPr>
          </a:p>
        </p:txBody>
      </p:sp>
      <p:sp>
        <p:nvSpPr>
          <p:cNvPr id="3" name="TextBox 2"/>
          <p:cNvSpPr txBox="1"/>
          <p:nvPr/>
        </p:nvSpPr>
        <p:spPr>
          <a:xfrm>
            <a:off x="6629400" y="6172200"/>
            <a:ext cx="2362200" cy="461665"/>
          </a:xfrm>
          <a:prstGeom prst="rect">
            <a:avLst/>
          </a:prstGeom>
          <a:noFill/>
        </p:spPr>
        <p:txBody>
          <a:bodyPr wrap="square" rtlCol="0">
            <a:spAutoFit/>
          </a:bodyPr>
          <a:lstStyle/>
          <a:p>
            <a:r>
              <a:rPr lang="en-US" sz="1200" dirty="0" smtClean="0">
                <a:solidFill>
                  <a:schemeClr val="bg1"/>
                </a:solidFill>
              </a:rPr>
              <a:t>Oakland City Attorney’s Office</a:t>
            </a:r>
          </a:p>
          <a:p>
            <a:r>
              <a:rPr lang="en-US" sz="1200" dirty="0" smtClean="0">
                <a:solidFill>
                  <a:schemeClr val="bg1"/>
                </a:solidFill>
              </a:rPr>
              <a:t>January 2013</a:t>
            </a:r>
            <a:endParaRPr lang="en-US" sz="12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Rockwell Extra Bold" pitchFamily="18" charset="0"/>
              </a:rPr>
              <a:t>!!!</a:t>
            </a:r>
            <a:endParaRPr lang="en-US" dirty="0">
              <a:latin typeface="Rockwell Extra Bold" pitchFamily="18" charset="0"/>
            </a:endParaRPr>
          </a:p>
        </p:txBody>
      </p:sp>
      <p:sp>
        <p:nvSpPr>
          <p:cNvPr id="3" name="Content Placeholder 2"/>
          <p:cNvSpPr>
            <a:spLocks noGrp="1"/>
          </p:cNvSpPr>
          <p:nvPr>
            <p:ph idx="1"/>
          </p:nvPr>
        </p:nvSpPr>
        <p:spPr/>
        <p:txBody>
          <a:bodyPr>
            <a:normAutofit/>
          </a:bodyPr>
          <a:lstStyle/>
          <a:p>
            <a:r>
              <a:rPr lang="en-US" sz="5400" dirty="0" smtClean="0">
                <a:latin typeface="Bauhaus 93" pitchFamily="82" charset="0"/>
              </a:rPr>
              <a:t>OPD Records have more exemptions and different guidelines!!</a:t>
            </a:r>
            <a:endParaRPr lang="en-US" sz="5400" dirty="0">
              <a:latin typeface="Bauhaus 93" pitchFamily="82" charset="0"/>
            </a:endParaRPr>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US" sz="5400" dirty="0" smtClean="0">
                <a:latin typeface="Rockwell" pitchFamily="18" charset="0"/>
              </a:rPr>
              <a:t>Business addresses and phone numbers </a:t>
            </a:r>
          </a:p>
          <a:p>
            <a:pPr algn="ctr">
              <a:buNone/>
            </a:pPr>
            <a:r>
              <a:rPr lang="en-US" sz="5400" b="1" dirty="0" smtClean="0">
                <a:latin typeface="Rockwell" pitchFamily="18" charset="0"/>
              </a:rPr>
              <a:t>are </a:t>
            </a:r>
            <a:r>
              <a:rPr lang="en-US" sz="5400" b="1" dirty="0" err="1" smtClean="0">
                <a:latin typeface="Rockwell" pitchFamily="18" charset="0"/>
              </a:rPr>
              <a:t>disclosable</a:t>
            </a:r>
            <a:r>
              <a:rPr lang="en-US" sz="5400" b="1" dirty="0" smtClean="0">
                <a:latin typeface="Rockwell" pitchFamily="18" charset="0"/>
              </a:rPr>
              <a:t>.</a:t>
            </a:r>
            <a:endParaRPr lang="en-US" sz="5400" b="1" dirty="0">
              <a:latin typeface="Rockwell" pitchFamily="18" charset="0"/>
            </a:endParaRPr>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534400" cy="4953000"/>
          </a:xfrm>
        </p:spPr>
        <p:txBody>
          <a:bodyPr>
            <a:noAutofit/>
          </a:bodyPr>
          <a:lstStyle/>
          <a:p>
            <a:pPr lvl="0">
              <a:buNone/>
            </a:pPr>
            <a:r>
              <a:rPr lang="en-US" sz="4000" dirty="0" smtClean="0">
                <a:latin typeface="Rockwell" pitchFamily="18" charset="0"/>
              </a:rPr>
              <a:t>Home addresses are confidential </a:t>
            </a:r>
            <a:r>
              <a:rPr lang="en-US" sz="4000" dirty="0" smtClean="0">
                <a:latin typeface="Rockwell Extra Bold" pitchFamily="18" charset="0"/>
              </a:rPr>
              <a:t>unless</a:t>
            </a:r>
            <a:r>
              <a:rPr lang="en-US" sz="4000" dirty="0" smtClean="0">
                <a:latin typeface="Rockwell" pitchFamily="18" charset="0"/>
              </a:rPr>
              <a:t> they are the subject property of a </a:t>
            </a:r>
            <a:r>
              <a:rPr lang="en-US" sz="4000" b="1" dirty="0" smtClean="0">
                <a:latin typeface="Rockwell" pitchFamily="18" charset="0"/>
              </a:rPr>
              <a:t>loan, permit</a:t>
            </a:r>
            <a:r>
              <a:rPr lang="en-US" sz="4000" dirty="0" smtClean="0">
                <a:latin typeface="Rockwell" pitchFamily="18" charset="0"/>
              </a:rPr>
              <a:t>, etc.     </a:t>
            </a:r>
          </a:p>
          <a:p>
            <a:pPr lvl="0">
              <a:buNone/>
            </a:pPr>
            <a:endParaRPr lang="en-US" sz="4000" dirty="0" smtClean="0">
              <a:latin typeface="Rockwell" pitchFamily="18" charset="0"/>
            </a:endParaRPr>
          </a:p>
          <a:p>
            <a:pPr lvl="0">
              <a:buNone/>
            </a:pPr>
            <a:r>
              <a:rPr lang="en-US" sz="4000" dirty="0" smtClean="0">
                <a:latin typeface="Rockwell" pitchFamily="18" charset="0"/>
              </a:rPr>
              <a:t>However, information related to </a:t>
            </a:r>
            <a:r>
              <a:rPr lang="en-US" sz="4000" b="1" dirty="0" smtClean="0">
                <a:latin typeface="Rockwell" pitchFamily="18" charset="0"/>
              </a:rPr>
              <a:t>personal finances</a:t>
            </a:r>
            <a:r>
              <a:rPr lang="en-US" sz="4000" dirty="0" smtClean="0">
                <a:latin typeface="Rockwell" pitchFamily="18" charset="0"/>
              </a:rPr>
              <a:t>, such as credit card debts, personal loans, etc. </a:t>
            </a:r>
            <a:r>
              <a:rPr lang="en-US" sz="4000" b="1" dirty="0" smtClean="0">
                <a:latin typeface="Rockwell" pitchFamily="18" charset="0"/>
              </a:rPr>
              <a:t>is exempt. </a:t>
            </a:r>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752600"/>
            <a:ext cx="8534400" cy="3200400"/>
          </a:xfrm>
        </p:spPr>
        <p:txBody>
          <a:bodyPr>
            <a:noAutofit/>
          </a:bodyPr>
          <a:lstStyle/>
          <a:p>
            <a:pPr lvl="0" algn="ctr">
              <a:buNone/>
            </a:pPr>
            <a:r>
              <a:rPr lang="en-US" sz="6000" b="1" i="1" dirty="0" smtClean="0">
                <a:solidFill>
                  <a:schemeClr val="tx2"/>
                </a:solidFill>
                <a:ea typeface="+mj-ea"/>
                <a:cs typeface="+mj-cs"/>
              </a:rPr>
              <a:t>Records generated for Pending Litigation, until it is settled</a:t>
            </a:r>
            <a:r>
              <a:rPr lang="en-US" sz="4000" dirty="0" smtClean="0">
                <a:latin typeface="Rockwell" pitchFamily="18" charset="0"/>
              </a:rPr>
              <a:t>. </a:t>
            </a:r>
            <a:endParaRPr lang="en-US" sz="4000" b="1" dirty="0" smtClean="0">
              <a:latin typeface="Rockwell" pitchFamily="18" charset="0"/>
            </a:endParaRPr>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3048000"/>
          </a:xfrm>
        </p:spPr>
        <p:txBody>
          <a:bodyPr>
            <a:normAutofit/>
          </a:bodyPr>
          <a:lstStyle/>
          <a:p>
            <a:pPr algn="ctr">
              <a:buNone/>
            </a:pPr>
            <a:r>
              <a:rPr lang="en-US" sz="5000" b="1" i="1" dirty="0" smtClean="0">
                <a:solidFill>
                  <a:schemeClr val="tx2"/>
                </a:solidFill>
                <a:ea typeface="+mj-ea"/>
                <a:cs typeface="+mj-cs"/>
              </a:rPr>
              <a:t>Can personal information from work devices be disclosed?</a:t>
            </a:r>
            <a:endParaRPr lang="en-US" sz="5400" b="1" i="1" dirty="0" smtClean="0"/>
          </a:p>
        </p:txBody>
      </p:sp>
      <p:sp>
        <p:nvSpPr>
          <p:cNvPr id="4" name="TextBox 3"/>
          <p:cNvSpPr txBox="1"/>
          <p:nvPr/>
        </p:nvSpPr>
        <p:spPr>
          <a:xfrm rot="19548962">
            <a:off x="3424718" y="3972317"/>
            <a:ext cx="2107574" cy="1446550"/>
          </a:xfrm>
          <a:prstGeom prst="rect">
            <a:avLst/>
          </a:prstGeom>
          <a:noFill/>
        </p:spPr>
        <p:txBody>
          <a:bodyPr wrap="square" rtlCol="0">
            <a:spAutoFit/>
          </a:bodyPr>
          <a:lstStyle/>
          <a:p>
            <a:r>
              <a:rPr lang="en-US" sz="8800" dirty="0" smtClean="0">
                <a:solidFill>
                  <a:srgbClr val="800000"/>
                </a:solidFill>
                <a:effectLst>
                  <a:outerShdw blurRad="50800" dist="38100" dir="2700000" algn="tl" rotWithShape="0">
                    <a:schemeClr val="tx1">
                      <a:lumMod val="75000"/>
                      <a:lumOff val="25000"/>
                      <a:alpha val="43000"/>
                    </a:schemeClr>
                  </a:outerShdw>
                </a:effectLst>
                <a:latin typeface="Bauhaus 93"/>
                <a:cs typeface="Bauhaus 93"/>
              </a:rPr>
              <a:t>YES</a:t>
            </a:r>
            <a:endParaRPr lang="en-US" sz="8800" dirty="0">
              <a:solidFill>
                <a:srgbClr val="800000"/>
              </a:solidFill>
              <a:effectLst>
                <a:outerShdw blurRad="50800" dist="38100" dir="2700000" algn="tl" rotWithShape="0">
                  <a:schemeClr val="tx1">
                    <a:lumMod val="75000"/>
                    <a:lumOff val="25000"/>
                    <a:alpha val="43000"/>
                  </a:schemeClr>
                </a:outerShdw>
              </a:effectLst>
              <a:latin typeface="Bauhaus 93"/>
              <a:cs typeface="Bauhaus 93"/>
            </a:endParaRPr>
          </a:p>
        </p:txBody>
      </p:sp>
      <p:sp>
        <p:nvSpPr>
          <p:cNvPr id="6" name="Footer Placeholder 5"/>
          <p:cNvSpPr>
            <a:spLocks noGrp="1"/>
          </p:cNvSpPr>
          <p:nvPr>
            <p:ph type="ftr" sz="quarter" idx="11"/>
          </p:nvPr>
        </p:nvSpPr>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3048000"/>
          </a:xfrm>
        </p:spPr>
        <p:txBody>
          <a:bodyPr>
            <a:normAutofit/>
          </a:bodyPr>
          <a:lstStyle/>
          <a:p>
            <a:pPr algn="ctr">
              <a:buNone/>
            </a:pPr>
            <a:r>
              <a:rPr lang="en-US" sz="6000" b="1" i="1" dirty="0" smtClean="0">
                <a:solidFill>
                  <a:schemeClr val="tx2"/>
                </a:solidFill>
                <a:ea typeface="+mj-ea"/>
                <a:cs typeface="+mj-cs"/>
              </a:rPr>
              <a:t>Can info from personal devices be </a:t>
            </a:r>
            <a:r>
              <a:rPr lang="en-US" sz="6000" b="1" i="1" dirty="0" err="1" smtClean="0">
                <a:solidFill>
                  <a:schemeClr val="tx2"/>
                </a:solidFill>
                <a:ea typeface="+mj-ea"/>
                <a:cs typeface="+mj-cs"/>
              </a:rPr>
              <a:t>disclosable</a:t>
            </a:r>
            <a:r>
              <a:rPr lang="en-US" sz="6000" b="1" i="1" dirty="0" smtClean="0">
                <a:solidFill>
                  <a:schemeClr val="tx2"/>
                </a:solidFill>
                <a:ea typeface="+mj-ea"/>
                <a:cs typeface="+mj-cs"/>
              </a:rPr>
              <a:t>? </a:t>
            </a:r>
          </a:p>
        </p:txBody>
      </p:sp>
      <p:sp>
        <p:nvSpPr>
          <p:cNvPr id="4" name="TextBox 3"/>
          <p:cNvSpPr txBox="1"/>
          <p:nvPr/>
        </p:nvSpPr>
        <p:spPr>
          <a:xfrm rot="19548962">
            <a:off x="2434119" y="3972317"/>
            <a:ext cx="2107574" cy="1446550"/>
          </a:xfrm>
          <a:prstGeom prst="rect">
            <a:avLst/>
          </a:prstGeom>
          <a:noFill/>
        </p:spPr>
        <p:txBody>
          <a:bodyPr wrap="square" rtlCol="0">
            <a:spAutoFit/>
          </a:bodyPr>
          <a:lstStyle/>
          <a:p>
            <a:r>
              <a:rPr lang="en-US" sz="8800" dirty="0" smtClean="0">
                <a:solidFill>
                  <a:srgbClr val="800000"/>
                </a:solidFill>
                <a:effectLst>
                  <a:outerShdw blurRad="50800" dist="38100" dir="2700000" algn="tl" rotWithShape="0">
                    <a:schemeClr val="tx1">
                      <a:lumMod val="75000"/>
                      <a:lumOff val="25000"/>
                      <a:alpha val="43000"/>
                    </a:schemeClr>
                  </a:outerShdw>
                </a:effectLst>
                <a:latin typeface="Bauhaus 93"/>
                <a:cs typeface="Bauhaus 93"/>
              </a:rPr>
              <a:t>YES</a:t>
            </a:r>
            <a:endParaRPr lang="en-US" sz="8800" dirty="0">
              <a:solidFill>
                <a:srgbClr val="800000"/>
              </a:solidFill>
              <a:effectLst>
                <a:outerShdw blurRad="50800" dist="38100" dir="2700000" algn="tl" rotWithShape="0">
                  <a:schemeClr val="tx1">
                    <a:lumMod val="75000"/>
                    <a:lumOff val="25000"/>
                    <a:alpha val="43000"/>
                  </a:schemeClr>
                </a:outerShdw>
              </a:effectLst>
              <a:latin typeface="Bauhaus 93"/>
              <a:cs typeface="Bauhaus 93"/>
            </a:endParaRPr>
          </a:p>
        </p:txBody>
      </p:sp>
      <p:sp>
        <p:nvSpPr>
          <p:cNvPr id="5" name="TextBox 4"/>
          <p:cNvSpPr txBox="1"/>
          <p:nvPr/>
        </p:nvSpPr>
        <p:spPr>
          <a:xfrm rot="19660113">
            <a:off x="2280552" y="4478081"/>
            <a:ext cx="5249005" cy="646331"/>
          </a:xfrm>
          <a:prstGeom prst="rect">
            <a:avLst/>
          </a:prstGeom>
          <a:noFill/>
        </p:spPr>
        <p:txBody>
          <a:bodyPr wrap="square" rtlCol="0">
            <a:spAutoFit/>
          </a:bodyPr>
          <a:lstStyle/>
          <a:p>
            <a:r>
              <a:rPr lang="en-US" sz="3600" b="1" dirty="0" smtClean="0">
                <a:solidFill>
                  <a:srgbClr val="C00000"/>
                </a:solidFill>
                <a:latin typeface="Arial Rounded MT Bold" pitchFamily="34" charset="0"/>
              </a:rPr>
              <a:t>If it is work-related</a:t>
            </a:r>
            <a:endParaRPr lang="en-US" sz="3600" b="1" dirty="0">
              <a:solidFill>
                <a:srgbClr val="C00000"/>
              </a:solidFill>
              <a:latin typeface="Arial Rounded MT Bold" pitchFamily="34" charset="0"/>
            </a:endParaRPr>
          </a:p>
        </p:txBody>
      </p:sp>
      <p:sp>
        <p:nvSpPr>
          <p:cNvPr id="7" name="Footer Placeholder 6"/>
          <p:cNvSpPr>
            <a:spLocks noGrp="1"/>
          </p:cNvSpPr>
          <p:nvPr>
            <p:ph type="ftr" sz="quarter" idx="11"/>
          </p:nvPr>
        </p:nvSpPr>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2819400"/>
          </a:xfrm>
        </p:spPr>
        <p:txBody>
          <a:bodyPr>
            <a:normAutofit fontScale="85000" lnSpcReduction="20000"/>
          </a:bodyPr>
          <a:lstStyle/>
          <a:p>
            <a:pPr algn="ctr">
              <a:buNone/>
            </a:pPr>
            <a:r>
              <a:rPr lang="en-US" sz="6000" b="1" i="1" dirty="0" smtClean="0">
                <a:solidFill>
                  <a:schemeClr val="tx2"/>
                </a:solidFill>
                <a:ea typeface="+mj-ea"/>
                <a:cs typeface="+mj-cs"/>
              </a:rPr>
              <a:t>Can phone bills of city issued cell phones be disclosed even if personal phone numbers are included?   </a:t>
            </a:r>
          </a:p>
        </p:txBody>
      </p:sp>
      <p:sp>
        <p:nvSpPr>
          <p:cNvPr id="4" name="TextBox 3"/>
          <p:cNvSpPr txBox="1"/>
          <p:nvPr/>
        </p:nvSpPr>
        <p:spPr>
          <a:xfrm rot="19981028">
            <a:off x="757719" y="3286517"/>
            <a:ext cx="2107574" cy="1446550"/>
          </a:xfrm>
          <a:prstGeom prst="rect">
            <a:avLst/>
          </a:prstGeom>
          <a:noFill/>
        </p:spPr>
        <p:txBody>
          <a:bodyPr wrap="square" rtlCol="0">
            <a:spAutoFit/>
          </a:bodyPr>
          <a:lstStyle/>
          <a:p>
            <a:r>
              <a:rPr lang="en-US" sz="8800" dirty="0" smtClean="0">
                <a:solidFill>
                  <a:srgbClr val="800000"/>
                </a:solidFill>
                <a:effectLst>
                  <a:outerShdw blurRad="50800" dist="38100" dir="2700000" algn="tl" rotWithShape="0">
                    <a:schemeClr val="tx1">
                      <a:lumMod val="75000"/>
                      <a:lumOff val="25000"/>
                      <a:alpha val="43000"/>
                    </a:schemeClr>
                  </a:outerShdw>
                </a:effectLst>
                <a:latin typeface="Bauhaus 93"/>
                <a:cs typeface="Bauhaus 93"/>
              </a:rPr>
              <a:t>YES</a:t>
            </a:r>
            <a:endParaRPr lang="en-US" sz="8800" dirty="0">
              <a:solidFill>
                <a:srgbClr val="800000"/>
              </a:solidFill>
              <a:effectLst>
                <a:outerShdw blurRad="50800" dist="38100" dir="2700000" algn="tl" rotWithShape="0">
                  <a:schemeClr val="tx1">
                    <a:lumMod val="75000"/>
                    <a:lumOff val="25000"/>
                    <a:alpha val="43000"/>
                  </a:schemeClr>
                </a:outerShdw>
              </a:effectLst>
              <a:latin typeface="Bauhaus 93"/>
              <a:cs typeface="Bauhaus 93"/>
            </a:endParaRPr>
          </a:p>
        </p:txBody>
      </p:sp>
      <p:sp>
        <p:nvSpPr>
          <p:cNvPr id="5" name="TextBox 4"/>
          <p:cNvSpPr txBox="1"/>
          <p:nvPr/>
        </p:nvSpPr>
        <p:spPr>
          <a:xfrm rot="20244298">
            <a:off x="2356431" y="3356922"/>
            <a:ext cx="4767962" cy="2862322"/>
          </a:xfrm>
          <a:prstGeom prst="rect">
            <a:avLst/>
          </a:prstGeom>
          <a:noFill/>
        </p:spPr>
        <p:txBody>
          <a:bodyPr wrap="square" rtlCol="0">
            <a:spAutoFit/>
          </a:bodyPr>
          <a:lstStyle/>
          <a:p>
            <a:r>
              <a:rPr lang="en-US" sz="3600" b="1" dirty="0" smtClean="0">
                <a:solidFill>
                  <a:srgbClr val="C00000"/>
                </a:solidFill>
                <a:latin typeface="Arial Rounded MT Bold" pitchFamily="34" charset="0"/>
              </a:rPr>
              <a:t>with possible redactions. </a:t>
            </a:r>
          </a:p>
          <a:p>
            <a:r>
              <a:rPr lang="en-US" sz="3600" b="1" dirty="0" smtClean="0">
                <a:solidFill>
                  <a:srgbClr val="C00000"/>
                </a:solidFill>
                <a:latin typeface="Arial Rounded MT Bold" pitchFamily="34" charset="0"/>
              </a:rPr>
              <a:t>Assume however, that all numbers may be </a:t>
            </a:r>
            <a:r>
              <a:rPr lang="en-US" sz="3600" b="1" dirty="0" err="1" smtClean="0">
                <a:solidFill>
                  <a:srgbClr val="C00000"/>
                </a:solidFill>
                <a:latin typeface="Arial Rounded MT Bold" pitchFamily="34" charset="0"/>
              </a:rPr>
              <a:t>disclosable</a:t>
            </a:r>
            <a:r>
              <a:rPr lang="en-US" sz="3600" b="1" dirty="0" smtClean="0">
                <a:solidFill>
                  <a:srgbClr val="C00000"/>
                </a:solidFill>
                <a:latin typeface="Arial Rounded MT Bold" pitchFamily="34" charset="0"/>
              </a:rPr>
              <a:t>.</a:t>
            </a:r>
            <a:endParaRPr lang="en-US" sz="3600" b="1" dirty="0">
              <a:solidFill>
                <a:srgbClr val="C00000"/>
              </a:solidFill>
              <a:latin typeface="Arial Rounded MT Bold" pitchFamily="34" charset="0"/>
            </a:endParaRPr>
          </a:p>
        </p:txBody>
      </p:sp>
      <p:sp>
        <p:nvSpPr>
          <p:cNvPr id="7" name="Footer Placeholder 6"/>
          <p:cNvSpPr>
            <a:spLocks noGrp="1"/>
          </p:cNvSpPr>
          <p:nvPr>
            <p:ph type="ftr" sz="quarter" idx="11"/>
          </p:nvPr>
        </p:nvSpPr>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3048000"/>
          </a:xfrm>
        </p:spPr>
        <p:txBody>
          <a:bodyPr>
            <a:normAutofit/>
          </a:bodyPr>
          <a:lstStyle/>
          <a:p>
            <a:pPr algn="ctr">
              <a:buNone/>
            </a:pPr>
            <a:r>
              <a:rPr lang="en-US" sz="6000" b="1" i="1" dirty="0" smtClean="0">
                <a:solidFill>
                  <a:schemeClr val="tx2"/>
                </a:solidFill>
                <a:ea typeface="+mj-ea"/>
                <a:cs typeface="+mj-cs"/>
              </a:rPr>
              <a:t>Are emails </a:t>
            </a:r>
            <a:r>
              <a:rPr lang="en-US" sz="6000" b="1" i="1" dirty="0" err="1" smtClean="0">
                <a:solidFill>
                  <a:schemeClr val="tx2"/>
                </a:solidFill>
                <a:ea typeface="+mj-ea"/>
                <a:cs typeface="+mj-cs"/>
              </a:rPr>
              <a:t>disclosable</a:t>
            </a:r>
            <a:r>
              <a:rPr lang="en-US" sz="6000" b="1" i="1" dirty="0" smtClean="0">
                <a:solidFill>
                  <a:schemeClr val="tx2"/>
                </a:solidFill>
                <a:ea typeface="+mj-ea"/>
                <a:cs typeface="+mj-cs"/>
              </a:rPr>
              <a:t>? </a:t>
            </a:r>
          </a:p>
        </p:txBody>
      </p:sp>
      <p:sp>
        <p:nvSpPr>
          <p:cNvPr id="4" name="TextBox 3"/>
          <p:cNvSpPr txBox="1"/>
          <p:nvPr/>
        </p:nvSpPr>
        <p:spPr>
          <a:xfrm rot="19548962">
            <a:off x="2434119" y="3515117"/>
            <a:ext cx="2107574" cy="1446550"/>
          </a:xfrm>
          <a:prstGeom prst="rect">
            <a:avLst/>
          </a:prstGeom>
          <a:noFill/>
        </p:spPr>
        <p:txBody>
          <a:bodyPr wrap="square" rtlCol="0">
            <a:spAutoFit/>
          </a:bodyPr>
          <a:lstStyle/>
          <a:p>
            <a:r>
              <a:rPr lang="en-US" sz="8800" dirty="0" smtClean="0">
                <a:solidFill>
                  <a:srgbClr val="800000"/>
                </a:solidFill>
                <a:effectLst>
                  <a:outerShdw blurRad="50800" dist="38100" dir="2700000" algn="tl" rotWithShape="0">
                    <a:schemeClr val="tx1">
                      <a:lumMod val="75000"/>
                      <a:lumOff val="25000"/>
                      <a:alpha val="43000"/>
                    </a:schemeClr>
                  </a:outerShdw>
                </a:effectLst>
                <a:latin typeface="Bauhaus 93"/>
                <a:cs typeface="Bauhaus 93"/>
              </a:rPr>
              <a:t>YES</a:t>
            </a:r>
            <a:endParaRPr lang="en-US" sz="8800" dirty="0">
              <a:solidFill>
                <a:srgbClr val="800000"/>
              </a:solidFill>
              <a:effectLst>
                <a:outerShdw blurRad="50800" dist="38100" dir="2700000" algn="tl" rotWithShape="0">
                  <a:schemeClr val="tx1">
                    <a:lumMod val="75000"/>
                    <a:lumOff val="25000"/>
                    <a:alpha val="43000"/>
                  </a:schemeClr>
                </a:outerShdw>
              </a:effectLst>
              <a:latin typeface="Bauhaus 93"/>
              <a:cs typeface="Bauhaus 93"/>
            </a:endParaRPr>
          </a:p>
        </p:txBody>
      </p:sp>
      <p:sp>
        <p:nvSpPr>
          <p:cNvPr id="5" name="TextBox 4"/>
          <p:cNvSpPr txBox="1"/>
          <p:nvPr/>
        </p:nvSpPr>
        <p:spPr>
          <a:xfrm rot="19660113">
            <a:off x="2280552" y="4201082"/>
            <a:ext cx="5249005" cy="1200329"/>
          </a:xfrm>
          <a:prstGeom prst="rect">
            <a:avLst/>
          </a:prstGeom>
          <a:noFill/>
        </p:spPr>
        <p:txBody>
          <a:bodyPr wrap="square" rtlCol="0">
            <a:spAutoFit/>
          </a:bodyPr>
          <a:lstStyle/>
          <a:p>
            <a:pPr algn="ctr"/>
            <a:r>
              <a:rPr lang="en-US" sz="3600" b="1" dirty="0" smtClean="0">
                <a:solidFill>
                  <a:srgbClr val="C00000"/>
                </a:solidFill>
                <a:latin typeface="Arial Rounded MT Bold" pitchFamily="34" charset="0"/>
              </a:rPr>
              <a:t>Consult with OCA for redactions</a:t>
            </a:r>
            <a:endParaRPr lang="en-US" sz="3600" b="1" dirty="0">
              <a:solidFill>
                <a:srgbClr val="C00000"/>
              </a:solidFill>
              <a:latin typeface="Arial Rounded MT Bold" pitchFamily="34" charset="0"/>
            </a:endParaRPr>
          </a:p>
        </p:txBody>
      </p:sp>
      <p:sp>
        <p:nvSpPr>
          <p:cNvPr id="7" name="Footer Placeholder 6"/>
          <p:cNvSpPr>
            <a:spLocks noGrp="1"/>
          </p:cNvSpPr>
          <p:nvPr>
            <p:ph type="ftr" sz="quarter" idx="11"/>
          </p:nvPr>
        </p:nvSpPr>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09600"/>
            <a:ext cx="8229600" cy="2209800"/>
          </a:xfrm>
        </p:spPr>
        <p:txBody>
          <a:bodyPr>
            <a:normAutofit/>
          </a:bodyPr>
          <a:lstStyle/>
          <a:p>
            <a:pPr algn="ctr">
              <a:buNone/>
            </a:pPr>
            <a:r>
              <a:rPr lang="en-US" sz="6000" b="1" i="1" dirty="0" smtClean="0">
                <a:solidFill>
                  <a:schemeClr val="tx2"/>
                </a:solidFill>
                <a:ea typeface="+mj-ea"/>
                <a:cs typeface="+mj-cs"/>
              </a:rPr>
              <a:t>How can a request be submitted?</a:t>
            </a:r>
          </a:p>
        </p:txBody>
      </p:sp>
      <p:sp>
        <p:nvSpPr>
          <p:cNvPr id="4" name="Content Placeholder 2"/>
          <p:cNvSpPr txBox="1">
            <a:spLocks/>
          </p:cNvSpPr>
          <p:nvPr/>
        </p:nvSpPr>
        <p:spPr>
          <a:xfrm>
            <a:off x="1676400" y="2468880"/>
            <a:ext cx="5029200" cy="4008120"/>
          </a:xfrm>
          <a:prstGeom prst="rect">
            <a:avLst/>
          </a:prstGeom>
        </p:spPr>
        <p:txBody>
          <a:bodyPr vert="horz">
            <a:normAutofit/>
          </a:bodyPr>
          <a:lstStyle/>
          <a:p>
            <a:pPr marL="342900" marR="0" lvl="0" indent="-342900" algn="l" defTabSz="914400" rtl="0" eaLnBrk="1" fontAlgn="auto" latinLnBrk="0" hangingPunct="1">
              <a:lnSpc>
                <a:spcPct val="100000"/>
              </a:lnSpc>
              <a:spcBef>
                <a:spcPts val="0"/>
              </a:spcBef>
              <a:spcAft>
                <a:spcPts val="0"/>
              </a:spcAft>
              <a:buClr>
                <a:schemeClr val="accent3"/>
              </a:buClr>
              <a:buSzPct val="95000"/>
              <a:buFont typeface="Symbol"/>
              <a:buBlip>
                <a:blip r:embed="rId2"/>
              </a:buBlip>
              <a:tabLst>
                <a:tab pos="457200" algn="l"/>
              </a:tabLst>
              <a:defRPr/>
            </a:pPr>
            <a:r>
              <a:rPr kumimoji="0" lang="en-US" sz="3600" b="0" i="0" u="none" strike="noStrike" kern="1200" cap="none" spc="0" normalizeH="0" baseline="0" noProof="0" dirty="0" smtClean="0">
                <a:ln>
                  <a:noFill/>
                </a:ln>
                <a:solidFill>
                  <a:schemeClr val="tx1"/>
                </a:solidFill>
                <a:effectLst/>
                <a:uLnTx/>
                <a:uFillTx/>
                <a:latin typeface="Berlin Sans FB Demi" pitchFamily="34" charset="0"/>
                <a:ea typeface="Calibri"/>
                <a:cs typeface="Times New Roman"/>
              </a:rPr>
              <a:t>Orally</a:t>
            </a:r>
          </a:p>
          <a:p>
            <a:pPr marL="342900" marR="0" lvl="0" indent="-342900" algn="l" defTabSz="914400" rtl="0" eaLnBrk="1" fontAlgn="auto" latinLnBrk="0" hangingPunct="1">
              <a:lnSpc>
                <a:spcPct val="100000"/>
              </a:lnSpc>
              <a:spcBef>
                <a:spcPts val="0"/>
              </a:spcBef>
              <a:spcAft>
                <a:spcPts val="0"/>
              </a:spcAft>
              <a:buClr>
                <a:schemeClr val="accent3"/>
              </a:buClr>
              <a:buSzPct val="95000"/>
              <a:buFont typeface="Symbol"/>
              <a:buBlip>
                <a:blip r:embed="rId2"/>
              </a:buBlip>
              <a:tabLst>
                <a:tab pos="457200" algn="l"/>
              </a:tabLst>
              <a:defRPr/>
            </a:pPr>
            <a:r>
              <a:rPr kumimoji="0" lang="en-US" sz="3600" b="0" i="0" u="none" strike="noStrike" kern="1200" cap="none" spc="0" normalizeH="0" baseline="0" noProof="0" dirty="0" smtClean="0">
                <a:ln>
                  <a:noFill/>
                </a:ln>
                <a:solidFill>
                  <a:schemeClr val="tx1"/>
                </a:solidFill>
                <a:effectLst/>
                <a:uLnTx/>
                <a:uFillTx/>
                <a:latin typeface="Berlin Sans FB Demi" pitchFamily="34" charset="0"/>
                <a:ea typeface="Calibri"/>
                <a:cs typeface="Times New Roman"/>
              </a:rPr>
              <a:t> By Phone</a:t>
            </a:r>
          </a:p>
          <a:p>
            <a:pPr marL="342900" marR="0" lvl="0" indent="-342900" algn="l" defTabSz="914400" rtl="0" eaLnBrk="1" fontAlgn="auto" latinLnBrk="0" hangingPunct="1">
              <a:lnSpc>
                <a:spcPct val="100000"/>
              </a:lnSpc>
              <a:spcBef>
                <a:spcPts val="0"/>
              </a:spcBef>
              <a:spcAft>
                <a:spcPts val="0"/>
              </a:spcAft>
              <a:buClr>
                <a:schemeClr val="accent3"/>
              </a:buClr>
              <a:buSzPct val="95000"/>
              <a:buFont typeface="Symbol"/>
              <a:buBlip>
                <a:blip r:embed="rId2"/>
              </a:buBlip>
              <a:tabLst>
                <a:tab pos="457200" algn="l"/>
              </a:tabLst>
              <a:defRPr/>
            </a:pPr>
            <a:r>
              <a:rPr lang="en-US" sz="3600" dirty="0" smtClean="0">
                <a:latin typeface="Berlin Sans FB Demi" pitchFamily="34" charset="0"/>
                <a:ea typeface="Calibri"/>
                <a:cs typeface="Times New Roman"/>
              </a:rPr>
              <a:t>By Fax</a:t>
            </a:r>
          </a:p>
          <a:p>
            <a:pPr marL="342900" marR="0" lvl="0" indent="-342900" algn="l" defTabSz="914400" rtl="0" eaLnBrk="1" fontAlgn="auto" latinLnBrk="0" hangingPunct="1">
              <a:lnSpc>
                <a:spcPct val="100000"/>
              </a:lnSpc>
              <a:spcBef>
                <a:spcPts val="0"/>
              </a:spcBef>
              <a:spcAft>
                <a:spcPts val="0"/>
              </a:spcAft>
              <a:buClr>
                <a:schemeClr val="accent3"/>
              </a:buClr>
              <a:buSzPct val="95000"/>
              <a:buFont typeface="Symbol"/>
              <a:buBlip>
                <a:blip r:embed="rId2"/>
              </a:buBlip>
              <a:tabLst>
                <a:tab pos="457200" algn="l"/>
              </a:tabLst>
              <a:defRPr/>
            </a:pPr>
            <a:r>
              <a:rPr kumimoji="0" lang="en-US" sz="3600" b="0" i="0" u="none" strike="noStrike" kern="1200" cap="none" spc="0" normalizeH="0" baseline="0" noProof="0" dirty="0" smtClean="0">
                <a:ln>
                  <a:noFill/>
                </a:ln>
                <a:solidFill>
                  <a:schemeClr val="tx1"/>
                </a:solidFill>
                <a:effectLst/>
                <a:uLnTx/>
                <a:uFillTx/>
                <a:latin typeface="Berlin Sans FB Demi" pitchFamily="34" charset="0"/>
                <a:ea typeface="Calibri"/>
                <a:cs typeface="Times New Roman"/>
              </a:rPr>
              <a:t>By</a:t>
            </a:r>
            <a:r>
              <a:rPr kumimoji="0" lang="en-US" sz="3600" b="0" i="0" u="none" strike="noStrike" kern="1200" cap="none" spc="0" normalizeH="0" noProof="0" dirty="0" smtClean="0">
                <a:ln>
                  <a:noFill/>
                </a:ln>
                <a:solidFill>
                  <a:schemeClr val="tx1"/>
                </a:solidFill>
                <a:effectLst/>
                <a:uLnTx/>
                <a:uFillTx/>
                <a:latin typeface="Berlin Sans FB Demi" pitchFamily="34" charset="0"/>
                <a:ea typeface="Calibri"/>
                <a:cs typeface="Times New Roman"/>
              </a:rPr>
              <a:t> Mail</a:t>
            </a:r>
          </a:p>
          <a:p>
            <a:pPr marL="342900" marR="0" lvl="0" indent="-342900" algn="l" defTabSz="914400" rtl="0" eaLnBrk="1" fontAlgn="auto" latinLnBrk="0" hangingPunct="1">
              <a:lnSpc>
                <a:spcPct val="100000"/>
              </a:lnSpc>
              <a:spcBef>
                <a:spcPts val="0"/>
              </a:spcBef>
              <a:spcAft>
                <a:spcPts val="0"/>
              </a:spcAft>
              <a:buClr>
                <a:schemeClr val="accent3"/>
              </a:buClr>
              <a:buSzPct val="95000"/>
              <a:buFont typeface="Symbol"/>
              <a:buBlip>
                <a:blip r:embed="rId2"/>
              </a:buBlip>
              <a:tabLst>
                <a:tab pos="457200" algn="l"/>
              </a:tabLst>
              <a:defRPr/>
            </a:pPr>
            <a:r>
              <a:rPr lang="en-US" sz="3600" baseline="0" dirty="0" smtClean="0">
                <a:latin typeface="Berlin Sans FB Demi" pitchFamily="34" charset="0"/>
                <a:ea typeface="Calibri"/>
                <a:cs typeface="Times New Roman"/>
              </a:rPr>
              <a:t>By email</a:t>
            </a:r>
          </a:p>
          <a:p>
            <a:pPr marL="342900" marR="0" lvl="0" indent="-342900" algn="l" defTabSz="914400" rtl="0" eaLnBrk="1" fontAlgn="auto" latinLnBrk="0" hangingPunct="1">
              <a:lnSpc>
                <a:spcPct val="100000"/>
              </a:lnSpc>
              <a:spcBef>
                <a:spcPts val="0"/>
              </a:spcBef>
              <a:spcAft>
                <a:spcPts val="0"/>
              </a:spcAft>
              <a:buClr>
                <a:schemeClr val="accent3"/>
              </a:buClr>
              <a:buSzPct val="95000"/>
              <a:buFont typeface="Symbol"/>
              <a:buBlip>
                <a:blip r:embed="rId2"/>
              </a:buBlip>
              <a:tabLst>
                <a:tab pos="457200" algn="l"/>
              </a:tabLst>
              <a:defRPr/>
            </a:pPr>
            <a:r>
              <a:rPr kumimoji="0" lang="en-US" sz="3600" b="0" i="0" u="none" strike="noStrike" kern="1200" cap="none" spc="0" normalizeH="0" noProof="0" dirty="0" smtClean="0">
                <a:ln>
                  <a:noFill/>
                </a:ln>
                <a:solidFill>
                  <a:schemeClr val="tx1"/>
                </a:solidFill>
                <a:effectLst/>
                <a:uLnTx/>
                <a:uFillTx/>
                <a:latin typeface="Berlin Sans FB Demi" pitchFamily="34" charset="0"/>
                <a:ea typeface="Calibri"/>
                <a:cs typeface="Times New Roman"/>
              </a:rPr>
              <a:t>Online (city website)</a:t>
            </a:r>
          </a:p>
          <a:p>
            <a:pPr marL="342900" marR="0" lvl="0" indent="-342900" algn="l" defTabSz="914400" rtl="0" eaLnBrk="1" fontAlgn="auto" latinLnBrk="0" hangingPunct="1">
              <a:lnSpc>
                <a:spcPct val="100000"/>
              </a:lnSpc>
              <a:spcBef>
                <a:spcPts val="0"/>
              </a:spcBef>
              <a:spcAft>
                <a:spcPts val="0"/>
              </a:spcAft>
              <a:buClr>
                <a:schemeClr val="accent3"/>
              </a:buClr>
              <a:buSzPct val="95000"/>
              <a:buFont typeface="Symbol"/>
              <a:buBlip>
                <a:blip r:embed="rId2"/>
              </a:buBlip>
              <a:tabLst>
                <a:tab pos="457200" algn="l"/>
              </a:tabLst>
              <a:defRPr/>
            </a:pPr>
            <a:r>
              <a:rPr lang="en-US" sz="3600" baseline="0" dirty="0" smtClean="0">
                <a:latin typeface="Berlin Sans FB Demi" pitchFamily="34" charset="0"/>
                <a:ea typeface="Calibri"/>
                <a:cs typeface="Times New Roman"/>
              </a:rPr>
              <a:t>Hand-delivered,</a:t>
            </a:r>
            <a:r>
              <a:rPr lang="en-US" sz="3600" dirty="0" smtClean="0">
                <a:latin typeface="Berlin Sans FB Demi" pitchFamily="34" charset="0"/>
                <a:ea typeface="Calibri"/>
                <a:cs typeface="Times New Roman"/>
              </a:rPr>
              <a:t> etc.</a:t>
            </a:r>
            <a:endParaRPr kumimoji="0" lang="en-US" sz="4800" b="0" i="0" u="none" strike="noStrike" kern="1200" cap="none" spc="0" normalizeH="0" baseline="0" noProof="0" dirty="0" smtClean="0">
              <a:ln>
                <a:noFill/>
              </a:ln>
              <a:solidFill>
                <a:schemeClr val="tx1"/>
              </a:solidFill>
              <a:effectLst/>
              <a:uLnTx/>
              <a:uFillTx/>
              <a:latin typeface="Berlin Sans FB" pitchFamily="34" charset="0"/>
              <a:ea typeface="Calibri"/>
              <a:cs typeface="Times New Roman"/>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95400"/>
            <a:ext cx="8229600" cy="3048000"/>
          </a:xfrm>
        </p:spPr>
        <p:txBody>
          <a:bodyPr>
            <a:normAutofit fontScale="92500" lnSpcReduction="20000"/>
          </a:bodyPr>
          <a:lstStyle/>
          <a:p>
            <a:pPr algn="ctr">
              <a:buNone/>
            </a:pPr>
            <a:r>
              <a:rPr lang="en-US" sz="6000" b="1" i="1" dirty="0" smtClean="0">
                <a:solidFill>
                  <a:schemeClr val="tx2"/>
                </a:solidFill>
                <a:ea typeface="+mj-ea"/>
                <a:cs typeface="+mj-cs"/>
              </a:rPr>
              <a:t>What do I do if I receive a request, and I am not a public records liaison? </a:t>
            </a:r>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b="1" u="sng" dirty="0" smtClean="0">
                <a:latin typeface="Elephant" pitchFamily="18" charset="0"/>
              </a:rPr>
              <a:t>OBJECTIVES:</a:t>
            </a:r>
            <a:endParaRPr lang="en-US" b="1" u="sng" dirty="0">
              <a:latin typeface="Elephant" pitchFamily="18" charset="0"/>
            </a:endParaRPr>
          </a:p>
        </p:txBody>
      </p:sp>
      <p:sp>
        <p:nvSpPr>
          <p:cNvPr id="3" name="Content Placeholder 2"/>
          <p:cNvSpPr>
            <a:spLocks noGrp="1"/>
          </p:cNvSpPr>
          <p:nvPr>
            <p:ph idx="1"/>
          </p:nvPr>
        </p:nvSpPr>
        <p:spPr>
          <a:xfrm>
            <a:off x="228600" y="1828800"/>
            <a:ext cx="8610600" cy="4617720"/>
          </a:xfrm>
        </p:spPr>
        <p:txBody>
          <a:bodyPr>
            <a:normAutofit fontScale="92500" lnSpcReduction="10000"/>
          </a:bodyPr>
          <a:lstStyle/>
          <a:p>
            <a:pPr>
              <a:buNone/>
            </a:pPr>
            <a:r>
              <a:rPr lang="en-US" sz="2800" b="1" dirty="0" smtClean="0"/>
              <a:t>At the end of this training, participants will be able to</a:t>
            </a:r>
            <a:r>
              <a:rPr lang="en-US" sz="2800" dirty="0" smtClean="0"/>
              <a:t>:</a:t>
            </a:r>
          </a:p>
          <a:p>
            <a:pPr lvl="1">
              <a:buClr>
                <a:schemeClr val="accent1">
                  <a:lumMod val="75000"/>
                </a:schemeClr>
              </a:buClr>
              <a:buFont typeface="Wingdings" pitchFamily="2" charset="2"/>
              <a:buChar char="Ø"/>
            </a:pPr>
            <a:r>
              <a:rPr lang="en-US" dirty="0" smtClean="0"/>
              <a:t>Identify public records and the different way requests can be submitted</a:t>
            </a:r>
          </a:p>
          <a:p>
            <a:pPr lvl="1">
              <a:buClr>
                <a:schemeClr val="accent1">
                  <a:lumMod val="75000"/>
                </a:schemeClr>
              </a:buClr>
              <a:buFont typeface="Wingdings" pitchFamily="2" charset="2"/>
              <a:buChar char="Ø"/>
            </a:pPr>
            <a:r>
              <a:rPr lang="en-US" dirty="0" smtClean="0"/>
              <a:t>Learn timelines established by law to respond to public records requests</a:t>
            </a:r>
          </a:p>
          <a:p>
            <a:pPr lvl="1">
              <a:buClr>
                <a:schemeClr val="accent1">
                  <a:lumMod val="75000"/>
                </a:schemeClr>
              </a:buClr>
              <a:buFont typeface="Wingdings" pitchFamily="2" charset="2"/>
              <a:buChar char="Ø"/>
            </a:pPr>
            <a:r>
              <a:rPr lang="en-US" dirty="0" smtClean="0"/>
              <a:t>Understand how to respond to public records requests</a:t>
            </a:r>
          </a:p>
          <a:p>
            <a:pPr lvl="1">
              <a:buClr>
                <a:schemeClr val="accent1">
                  <a:lumMod val="75000"/>
                </a:schemeClr>
              </a:buClr>
              <a:buFont typeface="Wingdings" pitchFamily="2" charset="2"/>
              <a:buChar char="Ø"/>
            </a:pPr>
            <a:r>
              <a:rPr lang="en-US" dirty="0" smtClean="0"/>
              <a:t>Understand the difference between an exempt and a </a:t>
            </a:r>
            <a:r>
              <a:rPr lang="en-US" dirty="0" err="1" smtClean="0"/>
              <a:t>disclosable</a:t>
            </a:r>
            <a:r>
              <a:rPr lang="en-US" dirty="0" smtClean="0"/>
              <a:t> record</a:t>
            </a:r>
          </a:p>
          <a:p>
            <a:pPr lvl="1">
              <a:buClr>
                <a:schemeClr val="accent1">
                  <a:lumMod val="75000"/>
                </a:schemeClr>
              </a:buClr>
              <a:buFont typeface="Wingdings" pitchFamily="2" charset="2"/>
              <a:buChar char="Ø"/>
            </a:pPr>
            <a:r>
              <a:rPr lang="en-US" dirty="0" smtClean="0"/>
              <a:t>Learn some general tips and guidelines to redact records </a:t>
            </a:r>
          </a:p>
          <a:p>
            <a:pPr lvl="1">
              <a:buClr>
                <a:schemeClr val="accent1">
                  <a:lumMod val="75000"/>
                </a:schemeClr>
              </a:buClr>
              <a:buFont typeface="Wingdings" pitchFamily="2" charset="2"/>
              <a:buChar char="Ø"/>
            </a:pPr>
            <a:r>
              <a:rPr lang="en-US" dirty="0" smtClean="0"/>
              <a:t>Understand their obligations and responsibilities when they are asked to inspect records</a:t>
            </a:r>
          </a:p>
          <a:p>
            <a:pPr lvl="1">
              <a:buClr>
                <a:schemeClr val="accent1">
                  <a:lumMod val="75000"/>
                </a:schemeClr>
              </a:buClr>
              <a:buFont typeface="Wingdings" pitchFamily="2" charset="2"/>
              <a:buChar char="Ø"/>
            </a:pPr>
            <a:r>
              <a:rPr lang="en-US" dirty="0" smtClean="0"/>
              <a:t>Learn the kind of fees that can be assessed to public records requests</a:t>
            </a:r>
            <a:endParaRPr lang="en-US" dirty="0"/>
          </a:p>
        </p:txBody>
      </p:sp>
      <p:sp>
        <p:nvSpPr>
          <p:cNvPr id="5" name="Footer Placeholder 4"/>
          <p:cNvSpPr>
            <a:spLocks noGrp="1"/>
          </p:cNvSpPr>
          <p:nvPr>
            <p:ph type="ftr" sz="quarter" idx="11"/>
          </p:nvPr>
        </p:nvSpPr>
        <p:spPr>
          <a:xfrm>
            <a:off x="0" y="6492875"/>
            <a:ext cx="3352800" cy="365125"/>
          </a:xfrm>
        </p:spPr>
        <p:txBody>
          <a:bodyPr/>
          <a:lstStyle/>
          <a:p>
            <a:r>
              <a:rPr lang="en-US" sz="1000" i="1" dirty="0" smtClean="0"/>
              <a:t>  1090059</a:t>
            </a:r>
            <a:endParaRPr lang="en-US" sz="1000" i="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447800"/>
            <a:ext cx="8229600" cy="2667000"/>
          </a:xfrm>
        </p:spPr>
        <p:txBody>
          <a:bodyPr>
            <a:normAutofit fontScale="47500" lnSpcReduction="20000"/>
          </a:bodyPr>
          <a:lstStyle/>
          <a:p>
            <a:pPr algn="ctr">
              <a:buNone/>
            </a:pPr>
            <a:r>
              <a:rPr lang="en-US" sz="8000" b="1" i="1" dirty="0" smtClean="0">
                <a:solidFill>
                  <a:schemeClr val="tx2"/>
                </a:solidFill>
                <a:ea typeface="+mj-ea"/>
                <a:cs typeface="+mj-cs"/>
              </a:rPr>
              <a:t>If you have the records and there is no concern of disclosure, </a:t>
            </a:r>
          </a:p>
          <a:p>
            <a:pPr algn="ctr">
              <a:buNone/>
            </a:pPr>
            <a:r>
              <a:rPr lang="en-US" sz="9300" b="1" i="1" dirty="0" smtClean="0">
                <a:solidFill>
                  <a:srgbClr val="C00000"/>
                </a:solidFill>
                <a:ea typeface="+mj-ea"/>
                <a:cs typeface="+mj-cs"/>
              </a:rPr>
              <a:t>provide them immediately</a:t>
            </a:r>
          </a:p>
          <a:p>
            <a:pPr algn="ctr">
              <a:buNone/>
            </a:pPr>
            <a:r>
              <a:rPr lang="en-US" sz="6000" b="1" i="1" dirty="0" smtClean="0">
                <a:solidFill>
                  <a:schemeClr val="tx2"/>
                </a:solidFill>
                <a:ea typeface="+mj-ea"/>
                <a:cs typeface="+mj-cs"/>
              </a:rPr>
              <a:t> </a:t>
            </a:r>
            <a:r>
              <a:rPr lang="en-US" sz="8000" b="1" i="1" dirty="0" smtClean="0">
                <a:solidFill>
                  <a:schemeClr val="tx2"/>
                </a:solidFill>
                <a:ea typeface="+mj-ea"/>
                <a:cs typeface="+mj-cs"/>
              </a:rPr>
              <a:t>to requestor</a:t>
            </a:r>
          </a:p>
          <a:p>
            <a:pPr algn="ctr">
              <a:buNone/>
            </a:pPr>
            <a:endParaRPr lang="en-US" sz="6000" b="1" i="1" dirty="0" smtClean="0">
              <a:solidFill>
                <a:schemeClr val="tx2"/>
              </a:solidFill>
              <a:ea typeface="+mj-ea"/>
              <a:cs typeface="+mj-cs"/>
            </a:endParaRPr>
          </a:p>
          <a:p>
            <a:pPr algn="ctr">
              <a:buNone/>
            </a:pPr>
            <a:endParaRPr lang="en-US" sz="6000" b="1" dirty="0" smtClean="0">
              <a:solidFill>
                <a:schemeClr val="tx2"/>
              </a:solidFill>
              <a:ea typeface="+mj-ea"/>
              <a:cs typeface="+mj-cs"/>
            </a:endParaRPr>
          </a:p>
        </p:txBody>
      </p:sp>
      <p:sp>
        <p:nvSpPr>
          <p:cNvPr id="4" name="Content Placeholder 2"/>
          <p:cNvSpPr txBox="1">
            <a:spLocks/>
          </p:cNvSpPr>
          <p:nvPr/>
        </p:nvSpPr>
        <p:spPr>
          <a:xfrm>
            <a:off x="304800" y="4648200"/>
            <a:ext cx="8229600" cy="1600200"/>
          </a:xfrm>
          <a:prstGeom prst="rect">
            <a:avLst/>
          </a:prstGeom>
        </p:spPr>
        <p:txBody>
          <a:bodyPr vert="horz">
            <a:normAutofit fontScale="92500" lnSpcReduction="20000"/>
          </a:bodyPr>
          <a:lstStyle/>
          <a:p>
            <a:pPr marL="274320" lvl="0" indent="-274320" algn="ctr">
              <a:spcBef>
                <a:spcPct val="20000"/>
              </a:spcBef>
              <a:buClr>
                <a:schemeClr val="accent3"/>
              </a:buClr>
              <a:buSzPct val="95000"/>
            </a:pPr>
            <a:r>
              <a:rPr kumimoji="0" lang="en-US" sz="6000" b="1" i="1" u="none" strike="noStrike" kern="1200" cap="none" spc="0" normalizeH="0" baseline="0" noProof="0" dirty="0" smtClean="0">
                <a:ln>
                  <a:noFill/>
                </a:ln>
                <a:solidFill>
                  <a:schemeClr val="tx2"/>
                </a:solidFill>
                <a:effectLst/>
                <a:uLnTx/>
                <a:uFillTx/>
                <a:latin typeface="+mn-lt"/>
                <a:ea typeface="+mj-ea"/>
                <a:cs typeface="+mj-cs"/>
              </a:rPr>
              <a:t>If not,</a:t>
            </a:r>
            <a:r>
              <a:rPr kumimoji="0" lang="en-US" sz="6000" b="1" i="1" u="none" strike="noStrike" kern="1200" cap="none" spc="0" normalizeH="0" noProof="0" dirty="0" smtClean="0">
                <a:ln>
                  <a:noFill/>
                </a:ln>
                <a:solidFill>
                  <a:schemeClr val="tx2"/>
                </a:solidFill>
                <a:effectLst/>
                <a:uLnTx/>
                <a:uFillTx/>
                <a:latin typeface="+mn-lt"/>
                <a:ea typeface="+mj-ea"/>
                <a:cs typeface="+mj-cs"/>
              </a:rPr>
              <a:t> i</a:t>
            </a:r>
            <a:r>
              <a:rPr kumimoji="0" lang="en-US" sz="6000" b="1" i="1" u="none" strike="noStrike" kern="1200" cap="none" spc="0" normalizeH="0" baseline="0" noProof="0" dirty="0" smtClean="0">
                <a:ln>
                  <a:noFill/>
                </a:ln>
                <a:solidFill>
                  <a:schemeClr val="tx2"/>
                </a:solidFill>
                <a:effectLst/>
                <a:uLnTx/>
                <a:uFillTx/>
                <a:latin typeface="+mn-lt"/>
                <a:ea typeface="+mj-ea"/>
                <a:cs typeface="+mj-cs"/>
              </a:rPr>
              <a:t>nform your PRR liaison </a:t>
            </a:r>
            <a:r>
              <a:rPr lang="en-US" sz="6000" b="1" i="1" dirty="0" smtClean="0">
                <a:solidFill>
                  <a:srgbClr val="C00000"/>
                </a:solidFill>
              </a:rPr>
              <a:t>immediately</a:t>
            </a:r>
            <a:r>
              <a:rPr lang="en-US" sz="3600" b="1" i="1" dirty="0" smtClean="0">
                <a:solidFill>
                  <a:schemeClr val="tx2"/>
                </a:solidFill>
              </a:rPr>
              <a:t>.</a:t>
            </a:r>
            <a:endParaRPr kumimoji="0" lang="en-US" sz="6000" b="1" i="1" u="none" strike="noStrike" kern="1200" cap="none" spc="0" normalizeH="0" baseline="0" noProof="0" dirty="0" smtClean="0">
              <a:ln>
                <a:noFill/>
              </a:ln>
              <a:solidFill>
                <a:schemeClr val="tx2"/>
              </a:solidFill>
              <a:effectLst/>
              <a:uLnTx/>
              <a:uFillTx/>
              <a:latin typeface="+mn-lt"/>
              <a:ea typeface="+mj-ea"/>
              <a:cs typeface="+mj-cs"/>
            </a:endParaRPr>
          </a:p>
          <a:p>
            <a:pPr marL="274320" marR="0" lvl="0" indent="-274320" algn="ctr"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6000" b="1" i="1" u="none" strike="noStrike" kern="1200" cap="none" spc="0" normalizeH="0" baseline="0" noProof="0" dirty="0" smtClean="0">
              <a:ln>
                <a:noFill/>
              </a:ln>
              <a:solidFill>
                <a:schemeClr val="tx2"/>
              </a:solidFill>
              <a:effectLst/>
              <a:uLnTx/>
              <a:uFillTx/>
              <a:latin typeface="+mn-lt"/>
              <a:ea typeface="+mj-ea"/>
              <a:cs typeface="+mj-cs"/>
            </a:endParaRPr>
          </a:p>
          <a:p>
            <a:pPr marL="274320" marR="0" lvl="0" indent="-274320" algn="ctr"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6000" b="1" i="0" u="none" strike="noStrike" kern="1200" cap="none" spc="0" normalizeH="0" baseline="0" noProof="0" dirty="0" smtClean="0">
              <a:ln>
                <a:noFill/>
              </a:ln>
              <a:solidFill>
                <a:schemeClr val="tx2"/>
              </a:solidFill>
              <a:effectLst/>
              <a:uLnTx/>
              <a:uFillTx/>
              <a:latin typeface="+mn-lt"/>
              <a:ea typeface="+mj-ea"/>
              <a:cs typeface="+mj-cs"/>
            </a:endParaRPr>
          </a:p>
        </p:txBody>
      </p:sp>
      <p:sp>
        <p:nvSpPr>
          <p:cNvPr id="6" name="Footer Placeholder 5"/>
          <p:cNvSpPr>
            <a:spLocks noGrp="1"/>
          </p:cNvSpPr>
          <p:nvPr>
            <p:ph type="ftr" sz="quarter" idx="11"/>
          </p:nvPr>
        </p:nvSpPr>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95400"/>
            <a:ext cx="8610600" cy="1371600"/>
          </a:xfrm>
        </p:spPr>
        <p:txBody>
          <a:bodyPr>
            <a:noAutofit/>
          </a:bodyPr>
          <a:lstStyle/>
          <a:p>
            <a:pPr algn="ctr">
              <a:buNone/>
            </a:pPr>
            <a:r>
              <a:rPr lang="en-US" sz="7200" b="1" i="1" dirty="0" smtClean="0">
                <a:solidFill>
                  <a:schemeClr val="tx2"/>
                </a:solidFill>
                <a:ea typeface="+mj-ea"/>
                <a:cs typeface="+mj-cs"/>
              </a:rPr>
              <a:t>Records shall be provided in the format they exist. </a:t>
            </a:r>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95400"/>
            <a:ext cx="8610600" cy="1371600"/>
          </a:xfrm>
        </p:spPr>
        <p:txBody>
          <a:bodyPr>
            <a:noAutofit/>
          </a:bodyPr>
          <a:lstStyle/>
          <a:p>
            <a:pPr algn="ctr">
              <a:buNone/>
            </a:pPr>
            <a:r>
              <a:rPr lang="en-US" sz="7200" b="1" i="1" dirty="0" smtClean="0">
                <a:solidFill>
                  <a:schemeClr val="tx2"/>
                </a:solidFill>
                <a:ea typeface="+mj-ea"/>
                <a:cs typeface="+mj-cs"/>
              </a:rPr>
              <a:t>Are these statements </a:t>
            </a:r>
          </a:p>
          <a:p>
            <a:pPr algn="ctr">
              <a:buNone/>
            </a:pPr>
            <a:r>
              <a:rPr lang="en-US" sz="7200" b="1" i="1" dirty="0" smtClean="0">
                <a:solidFill>
                  <a:schemeClr val="tx2"/>
                </a:solidFill>
                <a:ea typeface="+mj-ea"/>
                <a:cs typeface="+mj-cs"/>
              </a:rPr>
              <a:t>True or False?</a:t>
            </a:r>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838200"/>
            <a:ext cx="8382000" cy="4389120"/>
          </a:xfrm>
        </p:spPr>
        <p:txBody>
          <a:bodyPr>
            <a:normAutofit fontScale="92500" lnSpcReduction="20000"/>
          </a:bodyPr>
          <a:lstStyle/>
          <a:p>
            <a:pPr>
              <a:buNone/>
            </a:pPr>
            <a:r>
              <a:rPr lang="en-US" sz="7200" b="1" i="1" dirty="0" smtClean="0">
                <a:solidFill>
                  <a:schemeClr val="tx2"/>
                </a:solidFill>
                <a:ea typeface="+mj-ea"/>
                <a:cs typeface="+mj-cs"/>
              </a:rPr>
              <a:t>Since requestor  is refining the request,  s/he needs to submit another PRR.  </a:t>
            </a:r>
          </a:p>
          <a:p>
            <a:pPr>
              <a:buNone/>
            </a:pPr>
            <a:endParaRPr lang="en-US" dirty="0"/>
          </a:p>
        </p:txBody>
      </p:sp>
      <p:sp>
        <p:nvSpPr>
          <p:cNvPr id="5" name="TextBox 4"/>
          <p:cNvSpPr txBox="1"/>
          <p:nvPr/>
        </p:nvSpPr>
        <p:spPr>
          <a:xfrm rot="19548962">
            <a:off x="3419684" y="4312707"/>
            <a:ext cx="3048000" cy="1446550"/>
          </a:xfrm>
          <a:prstGeom prst="rect">
            <a:avLst/>
          </a:prstGeom>
          <a:noFill/>
        </p:spPr>
        <p:txBody>
          <a:bodyPr wrap="square" rtlCol="0">
            <a:spAutoFit/>
          </a:bodyPr>
          <a:lstStyle/>
          <a:p>
            <a:r>
              <a:rPr lang="en-US" sz="8800" dirty="0" smtClean="0">
                <a:solidFill>
                  <a:srgbClr val="800000"/>
                </a:solidFill>
                <a:effectLst>
                  <a:outerShdw blurRad="50800" dist="38100" dir="2700000" algn="tl" rotWithShape="0">
                    <a:schemeClr val="tx1">
                      <a:lumMod val="75000"/>
                      <a:lumOff val="25000"/>
                      <a:alpha val="43000"/>
                    </a:schemeClr>
                  </a:outerShdw>
                </a:effectLst>
                <a:latin typeface="Bauhaus 93"/>
                <a:cs typeface="Bauhaus 93"/>
              </a:rPr>
              <a:t>FALSE</a:t>
            </a:r>
            <a:endParaRPr lang="en-US" sz="8800" dirty="0">
              <a:solidFill>
                <a:srgbClr val="800000"/>
              </a:solidFill>
              <a:effectLst>
                <a:outerShdw blurRad="50800" dist="38100" dir="2700000" algn="tl" rotWithShape="0">
                  <a:schemeClr val="tx1">
                    <a:lumMod val="75000"/>
                    <a:lumOff val="25000"/>
                    <a:alpha val="43000"/>
                  </a:schemeClr>
                </a:outerShdw>
              </a:effectLst>
              <a:latin typeface="Bauhaus 93"/>
              <a:cs typeface="Bauhaus 93"/>
            </a:endParaRPr>
          </a:p>
        </p:txBody>
      </p:sp>
      <p:sp>
        <p:nvSpPr>
          <p:cNvPr id="7" name="Footer Placeholder 6"/>
          <p:cNvSpPr>
            <a:spLocks noGrp="1"/>
          </p:cNvSpPr>
          <p:nvPr>
            <p:ph type="ftr" sz="quarter" idx="11"/>
          </p:nvPr>
        </p:nvSpPr>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838200"/>
            <a:ext cx="8458200" cy="5105400"/>
          </a:xfrm>
        </p:spPr>
        <p:txBody>
          <a:bodyPr>
            <a:normAutofit fontScale="77500" lnSpcReduction="20000"/>
          </a:bodyPr>
          <a:lstStyle/>
          <a:p>
            <a:pPr>
              <a:buNone/>
            </a:pPr>
            <a:r>
              <a:rPr lang="en-US" sz="7200" b="1" i="1" dirty="0" smtClean="0">
                <a:solidFill>
                  <a:schemeClr val="tx2"/>
                </a:solidFill>
                <a:ea typeface="+mj-ea"/>
                <a:cs typeface="+mj-cs"/>
              </a:rPr>
              <a:t>You shall not spend time clarifying requests. </a:t>
            </a:r>
          </a:p>
          <a:p>
            <a:pPr algn="ctr">
              <a:buNone/>
            </a:pPr>
            <a:r>
              <a:rPr lang="en-US" sz="7200" b="1" i="1" dirty="0" smtClean="0">
                <a:solidFill>
                  <a:schemeClr val="tx2"/>
                </a:solidFill>
                <a:ea typeface="+mj-ea"/>
                <a:cs typeface="+mj-cs"/>
              </a:rPr>
              <a:t>It’s requestor’s responsibility to ask for information clearly.  </a:t>
            </a:r>
          </a:p>
          <a:p>
            <a:pPr>
              <a:buNone/>
            </a:pPr>
            <a:endParaRPr lang="en-US" dirty="0"/>
          </a:p>
        </p:txBody>
      </p:sp>
      <p:sp>
        <p:nvSpPr>
          <p:cNvPr id="5" name="TextBox 4"/>
          <p:cNvSpPr txBox="1"/>
          <p:nvPr/>
        </p:nvSpPr>
        <p:spPr>
          <a:xfrm rot="19548962">
            <a:off x="3419685" y="4680144"/>
            <a:ext cx="3048000" cy="1446550"/>
          </a:xfrm>
          <a:prstGeom prst="rect">
            <a:avLst/>
          </a:prstGeom>
          <a:noFill/>
        </p:spPr>
        <p:txBody>
          <a:bodyPr wrap="square" rtlCol="0">
            <a:spAutoFit/>
          </a:bodyPr>
          <a:lstStyle/>
          <a:p>
            <a:r>
              <a:rPr lang="en-US" sz="8800" dirty="0" smtClean="0">
                <a:solidFill>
                  <a:srgbClr val="800000"/>
                </a:solidFill>
                <a:effectLst>
                  <a:outerShdw blurRad="50800" dist="38100" dir="2700000" algn="tl" rotWithShape="0">
                    <a:schemeClr val="tx1">
                      <a:lumMod val="75000"/>
                      <a:lumOff val="25000"/>
                      <a:alpha val="43000"/>
                    </a:schemeClr>
                  </a:outerShdw>
                </a:effectLst>
                <a:latin typeface="Bauhaus 93"/>
                <a:cs typeface="Bauhaus 93"/>
              </a:rPr>
              <a:t>FALSE</a:t>
            </a:r>
            <a:endParaRPr lang="en-US" sz="8800" dirty="0">
              <a:solidFill>
                <a:srgbClr val="800000"/>
              </a:solidFill>
              <a:effectLst>
                <a:outerShdw blurRad="50800" dist="38100" dir="2700000" algn="tl" rotWithShape="0">
                  <a:schemeClr val="tx1">
                    <a:lumMod val="75000"/>
                    <a:lumOff val="25000"/>
                    <a:alpha val="43000"/>
                  </a:schemeClr>
                </a:outerShdw>
              </a:effectLst>
              <a:latin typeface="Bauhaus 93"/>
              <a:cs typeface="Bauhaus 93"/>
            </a:endParaRPr>
          </a:p>
        </p:txBody>
      </p:sp>
      <p:sp>
        <p:nvSpPr>
          <p:cNvPr id="7" name="Footer Placeholder 6"/>
          <p:cNvSpPr>
            <a:spLocks noGrp="1"/>
          </p:cNvSpPr>
          <p:nvPr>
            <p:ph type="ftr" sz="quarter" idx="11"/>
          </p:nvPr>
        </p:nvSpPr>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81000"/>
            <a:ext cx="8686800" cy="5791200"/>
          </a:xfrm>
          <a:prstGeom prst="rect">
            <a:avLst/>
          </a:prstGeom>
        </p:spPr>
        <p:txBody>
          <a:bodyPr wrap="square">
            <a:spAutoFit/>
          </a:bodyPr>
          <a:lstStyle/>
          <a:p>
            <a:endParaRPr lang="en-US" dirty="0" smtClean="0"/>
          </a:p>
          <a:p>
            <a:pPr lvl="0"/>
            <a:r>
              <a:rPr lang="en-US" sz="2800" dirty="0">
                <a:latin typeface="Rockwell" pitchFamily="18" charset="0"/>
              </a:rPr>
              <a:t>The local agency staff shall, to the extent possible, assist requestors in making focused and effective requests, by either</a:t>
            </a:r>
            <a:r>
              <a:rPr lang="en-US" sz="2800" dirty="0" smtClean="0">
                <a:latin typeface="Rockwell" pitchFamily="18" charset="0"/>
              </a:rPr>
              <a:t>:</a:t>
            </a:r>
          </a:p>
          <a:p>
            <a:pPr lvl="0"/>
            <a:endParaRPr lang="en-US" sz="1200" dirty="0">
              <a:latin typeface="Rockwell" pitchFamily="18" charset="0"/>
            </a:endParaRPr>
          </a:p>
          <a:p>
            <a:pPr marL="514350" indent="-514350">
              <a:buAutoNum type="arabicParenBoth"/>
            </a:pPr>
            <a:r>
              <a:rPr lang="en-US" sz="2800" dirty="0" smtClean="0">
                <a:latin typeface="Rockwell" pitchFamily="18" charset="0"/>
              </a:rPr>
              <a:t>Assisting </a:t>
            </a:r>
            <a:r>
              <a:rPr lang="en-US" sz="2800" dirty="0">
                <a:latin typeface="Rockwell" pitchFamily="18" charset="0"/>
              </a:rPr>
              <a:t>with the identification of records and information that are responsive to the request or to the purpose of the request, if stated.</a:t>
            </a:r>
            <a:br>
              <a:rPr lang="en-US" sz="2800" dirty="0">
                <a:latin typeface="Rockwell" pitchFamily="18" charset="0"/>
              </a:rPr>
            </a:br>
            <a:endParaRPr lang="en-US" sz="1200" dirty="0" smtClean="0">
              <a:latin typeface="Rockwell" pitchFamily="18" charset="0"/>
            </a:endParaRPr>
          </a:p>
          <a:p>
            <a:pPr marL="514350" indent="-514350"/>
            <a:r>
              <a:rPr lang="en-US" sz="2800" dirty="0" smtClean="0">
                <a:latin typeface="Rockwell" pitchFamily="18" charset="0"/>
              </a:rPr>
              <a:t>(</a:t>
            </a:r>
            <a:r>
              <a:rPr lang="en-US" sz="2800" dirty="0">
                <a:latin typeface="Rockwell" pitchFamily="18" charset="0"/>
              </a:rPr>
              <a:t>2) Describing the information technology and physical location in which the records exist, </a:t>
            </a:r>
            <a:endParaRPr lang="en-US" sz="2800" dirty="0" smtClean="0">
              <a:latin typeface="Rockwell" pitchFamily="18" charset="0"/>
            </a:endParaRPr>
          </a:p>
          <a:p>
            <a:pPr marL="514350" indent="-514350"/>
            <a:endParaRPr lang="en-US" sz="1200" dirty="0" smtClean="0">
              <a:latin typeface="Rockwell" pitchFamily="18" charset="0"/>
            </a:endParaRPr>
          </a:p>
          <a:p>
            <a:pPr marL="514350" indent="-514350"/>
            <a:r>
              <a:rPr lang="en-US" sz="2800" dirty="0" smtClean="0">
                <a:latin typeface="Rockwell" pitchFamily="18" charset="0"/>
              </a:rPr>
              <a:t>(</a:t>
            </a:r>
            <a:r>
              <a:rPr lang="en-US" sz="2800" dirty="0">
                <a:latin typeface="Rockwell" pitchFamily="18" charset="0"/>
              </a:rPr>
              <a:t>3) Providing suggestions for overcoming any practical basis for denying access to the request. [California Public Records Act, 6253.1. (a)]</a:t>
            </a:r>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81000" y="838200"/>
            <a:ext cx="8458200" cy="2971800"/>
          </a:xfrm>
        </p:spPr>
        <p:txBody>
          <a:bodyPr>
            <a:normAutofit fontScale="85000" lnSpcReduction="10000"/>
          </a:bodyPr>
          <a:lstStyle/>
          <a:p>
            <a:pPr algn="ctr">
              <a:buNone/>
            </a:pPr>
            <a:r>
              <a:rPr lang="en-US" sz="7200" b="1" i="1" dirty="0" smtClean="0">
                <a:solidFill>
                  <a:schemeClr val="tx2"/>
                </a:solidFill>
                <a:ea typeface="+mj-ea"/>
                <a:cs typeface="+mj-cs"/>
              </a:rPr>
              <a:t>When shall </a:t>
            </a:r>
            <a:r>
              <a:rPr lang="en-US" sz="7200" b="1" i="1" dirty="0" smtClean="0">
                <a:solidFill>
                  <a:schemeClr val="tx2"/>
                </a:solidFill>
              </a:rPr>
              <a:t>responsive </a:t>
            </a:r>
            <a:r>
              <a:rPr lang="en-US" sz="7200" b="1" i="1" dirty="0" smtClean="0">
                <a:solidFill>
                  <a:schemeClr val="tx2"/>
                </a:solidFill>
                <a:ea typeface="+mj-ea"/>
                <a:cs typeface="+mj-cs"/>
              </a:rPr>
              <a:t>records for a PRR be provided?</a:t>
            </a:r>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752600"/>
            <a:ext cx="8458200" cy="3352800"/>
          </a:xfrm>
        </p:spPr>
        <p:txBody>
          <a:bodyPr>
            <a:normAutofit fontScale="77500" lnSpcReduction="20000"/>
          </a:bodyPr>
          <a:lstStyle/>
          <a:p>
            <a:pPr algn="ctr">
              <a:buNone/>
            </a:pPr>
            <a:r>
              <a:rPr lang="en-US" sz="7200" b="1" i="1" dirty="0" smtClean="0">
                <a:ea typeface="+mj-ea"/>
                <a:cs typeface="+mj-cs"/>
              </a:rPr>
              <a:t>As soon as reasonably possible, but </a:t>
            </a:r>
          </a:p>
          <a:p>
            <a:pPr algn="ctr">
              <a:buNone/>
            </a:pPr>
            <a:r>
              <a:rPr lang="en-US" sz="7200" b="1" i="1" dirty="0" smtClean="0">
                <a:ea typeface="+mj-ea"/>
                <a:cs typeface="+mj-cs"/>
              </a:rPr>
              <a:t>NO LATER than </a:t>
            </a:r>
          </a:p>
          <a:p>
            <a:pPr algn="ctr">
              <a:buNone/>
            </a:pPr>
            <a:r>
              <a:rPr lang="en-US" sz="7200" b="1" i="1" dirty="0" smtClean="0">
                <a:solidFill>
                  <a:srgbClr val="C00000"/>
                </a:solidFill>
                <a:ea typeface="+mj-ea"/>
                <a:cs typeface="+mj-cs"/>
              </a:rPr>
              <a:t>10 calendar days. </a:t>
            </a:r>
          </a:p>
          <a:p>
            <a:pPr algn="ctr">
              <a:buNone/>
            </a:pPr>
            <a:endParaRPr lang="en-US" sz="7200" b="1" i="1" dirty="0" smtClean="0">
              <a:solidFill>
                <a:srgbClr val="C00000"/>
              </a:solidFill>
              <a:ea typeface="+mj-ea"/>
              <a:cs typeface="+mj-cs"/>
            </a:endParaRPr>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752600"/>
            <a:ext cx="8458200" cy="2971800"/>
          </a:xfrm>
        </p:spPr>
        <p:txBody>
          <a:bodyPr>
            <a:normAutofit fontScale="85000" lnSpcReduction="10000"/>
          </a:bodyPr>
          <a:lstStyle/>
          <a:p>
            <a:pPr algn="ctr">
              <a:buNone/>
            </a:pPr>
            <a:r>
              <a:rPr lang="en-US" sz="7200" b="1" i="1" dirty="0" smtClean="0">
                <a:solidFill>
                  <a:srgbClr val="C00000"/>
                </a:solidFill>
                <a:ea typeface="+mj-ea"/>
                <a:cs typeface="+mj-cs"/>
              </a:rPr>
              <a:t>DO NOT WAIT UNTIL THE </a:t>
            </a:r>
            <a:r>
              <a:rPr lang="en-US" sz="7200" b="1" i="1" dirty="0" smtClean="0">
                <a:solidFill>
                  <a:schemeClr val="accent1">
                    <a:lumMod val="75000"/>
                  </a:schemeClr>
                </a:solidFill>
                <a:ea typeface="+mj-ea"/>
                <a:cs typeface="+mj-cs"/>
              </a:rPr>
              <a:t>10th DAY </a:t>
            </a:r>
            <a:r>
              <a:rPr lang="en-US" sz="7200" b="1" i="1" dirty="0" smtClean="0">
                <a:solidFill>
                  <a:srgbClr val="C00000"/>
                </a:solidFill>
                <a:ea typeface="+mj-ea"/>
                <a:cs typeface="+mj-cs"/>
              </a:rPr>
              <a:t>to look for the records!!!!</a:t>
            </a:r>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838200"/>
            <a:ext cx="8458200" cy="5105400"/>
          </a:xfrm>
        </p:spPr>
        <p:txBody>
          <a:bodyPr>
            <a:normAutofit/>
          </a:bodyPr>
          <a:lstStyle/>
          <a:p>
            <a:pPr>
              <a:buNone/>
            </a:pPr>
            <a:r>
              <a:rPr lang="en-US" sz="7200" b="1" i="1" dirty="0" smtClean="0">
                <a:solidFill>
                  <a:schemeClr val="tx2"/>
                </a:solidFill>
                <a:ea typeface="+mj-ea"/>
                <a:cs typeface="+mj-cs"/>
              </a:rPr>
              <a:t>You can always ask for an extension on the 10</a:t>
            </a:r>
            <a:r>
              <a:rPr lang="en-US" sz="7200" b="1" i="1" baseline="30000" dirty="0" smtClean="0">
                <a:solidFill>
                  <a:schemeClr val="tx2"/>
                </a:solidFill>
                <a:ea typeface="+mj-ea"/>
                <a:cs typeface="+mj-cs"/>
              </a:rPr>
              <a:t>th</a:t>
            </a:r>
            <a:r>
              <a:rPr lang="en-US" sz="7200" b="1" i="1" dirty="0" smtClean="0">
                <a:solidFill>
                  <a:schemeClr val="tx2"/>
                </a:solidFill>
                <a:ea typeface="+mj-ea"/>
                <a:cs typeface="+mj-cs"/>
              </a:rPr>
              <a:t> day.</a:t>
            </a:r>
            <a:endParaRPr lang="en-US" dirty="0"/>
          </a:p>
        </p:txBody>
      </p:sp>
      <p:sp>
        <p:nvSpPr>
          <p:cNvPr id="5" name="TextBox 4"/>
          <p:cNvSpPr txBox="1"/>
          <p:nvPr/>
        </p:nvSpPr>
        <p:spPr>
          <a:xfrm rot="19548962">
            <a:off x="3419685" y="4680144"/>
            <a:ext cx="3048000" cy="1446550"/>
          </a:xfrm>
          <a:prstGeom prst="rect">
            <a:avLst/>
          </a:prstGeom>
          <a:noFill/>
        </p:spPr>
        <p:txBody>
          <a:bodyPr wrap="square" rtlCol="0">
            <a:spAutoFit/>
          </a:bodyPr>
          <a:lstStyle/>
          <a:p>
            <a:r>
              <a:rPr lang="en-US" sz="8800" dirty="0" smtClean="0">
                <a:solidFill>
                  <a:srgbClr val="800000"/>
                </a:solidFill>
                <a:effectLst>
                  <a:outerShdw blurRad="50800" dist="38100" dir="2700000" algn="tl" rotWithShape="0">
                    <a:schemeClr val="tx1">
                      <a:lumMod val="75000"/>
                      <a:lumOff val="25000"/>
                      <a:alpha val="43000"/>
                    </a:schemeClr>
                  </a:outerShdw>
                </a:effectLst>
                <a:latin typeface="Bauhaus 93"/>
                <a:cs typeface="Bauhaus 93"/>
              </a:rPr>
              <a:t>FALSE</a:t>
            </a:r>
            <a:endParaRPr lang="en-US" sz="8800" dirty="0">
              <a:solidFill>
                <a:srgbClr val="800000"/>
              </a:solidFill>
              <a:effectLst>
                <a:outerShdw blurRad="50800" dist="38100" dir="2700000" algn="tl" rotWithShape="0">
                  <a:schemeClr val="tx1">
                    <a:lumMod val="75000"/>
                    <a:lumOff val="25000"/>
                    <a:alpha val="43000"/>
                  </a:schemeClr>
                </a:outerShdw>
              </a:effectLst>
              <a:latin typeface="Bauhaus 93"/>
              <a:cs typeface="Bauhaus 93"/>
            </a:endParaRPr>
          </a:p>
        </p:txBody>
      </p:sp>
      <p:sp>
        <p:nvSpPr>
          <p:cNvPr id="7" name="Footer Placeholder 6"/>
          <p:cNvSpPr>
            <a:spLocks noGrp="1"/>
          </p:cNvSpPr>
          <p:nvPr>
            <p:ph type="ftr" sz="quarter" idx="1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lstStyle/>
          <a:p>
            <a:pPr marL="342900" marR="0" lvl="0" indent="-342900" algn="ctr">
              <a:spcBef>
                <a:spcPts val="0"/>
              </a:spcBef>
              <a:spcAft>
                <a:spcPts val="0"/>
              </a:spcAft>
              <a:tabLst>
                <a:tab pos="457200" algn="l"/>
              </a:tabLst>
            </a:pPr>
            <a:r>
              <a:rPr lang="en-US" b="1" u="sng" dirty="0" smtClean="0">
                <a:latin typeface="Elephant" pitchFamily="18" charset="0"/>
              </a:rPr>
              <a:t>What is a record? </a:t>
            </a:r>
          </a:p>
        </p:txBody>
      </p:sp>
      <p:sp>
        <p:nvSpPr>
          <p:cNvPr id="3" name="Content Placeholder 2"/>
          <p:cNvSpPr>
            <a:spLocks noGrp="1"/>
          </p:cNvSpPr>
          <p:nvPr>
            <p:ph idx="1"/>
          </p:nvPr>
        </p:nvSpPr>
        <p:spPr>
          <a:xfrm>
            <a:off x="457200" y="1935480"/>
            <a:ext cx="8229600" cy="4008120"/>
          </a:xfrm>
        </p:spPr>
        <p:txBody>
          <a:bodyPr>
            <a:normAutofit/>
          </a:bodyPr>
          <a:lstStyle/>
          <a:p>
            <a:pPr>
              <a:buNone/>
            </a:pPr>
            <a:r>
              <a:rPr lang="en-US" sz="4000" dirty="0" smtClean="0">
                <a:latin typeface="Berlin Sans FB" pitchFamily="34" charset="0"/>
              </a:rPr>
              <a:t> A record includes any writing, that is, handwritings, type writings, prints, pictures, photos, videos, audios, faxes, emails, copies, plans, text messages, etc.  transmitted by email, fax or any other means of recording. </a:t>
            </a:r>
          </a:p>
        </p:txBody>
      </p:sp>
      <p:sp>
        <p:nvSpPr>
          <p:cNvPr id="5" name="Flowchart: Punched Tape 4"/>
          <p:cNvSpPr/>
          <p:nvPr/>
        </p:nvSpPr>
        <p:spPr>
          <a:xfrm>
            <a:off x="609600" y="6019800"/>
            <a:ext cx="8077200" cy="533400"/>
          </a:xfrm>
          <a:prstGeom prst="flowChartPunchedTape">
            <a:avLst/>
          </a:prstGeom>
          <a:solidFill>
            <a:schemeClr val="accent1">
              <a:alpha val="7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3048000"/>
          </a:xfrm>
        </p:spPr>
        <p:txBody>
          <a:bodyPr>
            <a:noAutofit/>
          </a:bodyPr>
          <a:lstStyle/>
          <a:p>
            <a:pPr lvl="0" algn="ctr">
              <a:buNone/>
            </a:pPr>
            <a:r>
              <a:rPr lang="en-US" sz="4000" u="sng" dirty="0" smtClean="0">
                <a:latin typeface="Arial" pitchFamily="34" charset="0"/>
                <a:cs typeface="Arial" pitchFamily="34" charset="0"/>
              </a:rPr>
              <a:t>The deadlines for the Agency to whom the request has been forwarded are based on the time the City received the request, and not the time the request was forwarded to the department</a:t>
            </a:r>
            <a:endParaRPr lang="en-US" sz="4000" dirty="0">
              <a:latin typeface="Arial" pitchFamily="34" charset="0"/>
              <a:cs typeface="Arial" pitchFamily="34" charset="0"/>
            </a:endParaRPr>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838200"/>
            <a:ext cx="8458200" cy="5105400"/>
          </a:xfrm>
        </p:spPr>
        <p:txBody>
          <a:bodyPr>
            <a:normAutofit lnSpcReduction="10000"/>
          </a:bodyPr>
          <a:lstStyle/>
          <a:p>
            <a:pPr>
              <a:buNone/>
            </a:pPr>
            <a:r>
              <a:rPr lang="en-US" sz="7200" b="1" i="1" dirty="0" smtClean="0">
                <a:solidFill>
                  <a:schemeClr val="tx2"/>
                </a:solidFill>
                <a:ea typeface="+mj-ea"/>
                <a:cs typeface="+mj-cs"/>
              </a:rPr>
              <a:t>What if request is too big, and requestor refuses to narrow the request? </a:t>
            </a:r>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838200"/>
            <a:ext cx="8458200" cy="2667000"/>
          </a:xfrm>
        </p:spPr>
        <p:txBody>
          <a:bodyPr>
            <a:normAutofit/>
          </a:bodyPr>
          <a:lstStyle/>
          <a:p>
            <a:pPr>
              <a:buNone/>
            </a:pPr>
            <a:r>
              <a:rPr lang="en-US" sz="5400" b="1" i="1" dirty="0" smtClean="0">
                <a:solidFill>
                  <a:schemeClr val="tx2"/>
                </a:solidFill>
                <a:ea typeface="+mj-ea"/>
                <a:cs typeface="+mj-cs"/>
              </a:rPr>
              <a:t>What if request is too big, and requestor refuses to narrow the request? </a:t>
            </a:r>
          </a:p>
        </p:txBody>
      </p:sp>
      <p:sp>
        <p:nvSpPr>
          <p:cNvPr id="3" name="TextBox 2"/>
          <p:cNvSpPr txBox="1"/>
          <p:nvPr/>
        </p:nvSpPr>
        <p:spPr>
          <a:xfrm rot="21050647">
            <a:off x="846005" y="3523380"/>
            <a:ext cx="7139838" cy="2585323"/>
          </a:xfrm>
          <a:prstGeom prst="rect">
            <a:avLst/>
          </a:prstGeom>
          <a:noFill/>
        </p:spPr>
        <p:txBody>
          <a:bodyPr wrap="square" rtlCol="0">
            <a:spAutoFit/>
          </a:bodyPr>
          <a:lstStyle/>
          <a:p>
            <a:r>
              <a:rPr lang="en-US" sz="5400" dirty="0" smtClean="0">
                <a:solidFill>
                  <a:srgbClr val="800000"/>
                </a:solidFill>
                <a:effectLst>
                  <a:outerShdw blurRad="50800" dist="38100" dir="2700000" algn="tl" rotWithShape="0">
                    <a:schemeClr val="tx1">
                      <a:lumMod val="75000"/>
                      <a:lumOff val="25000"/>
                      <a:alpha val="43000"/>
                    </a:schemeClr>
                  </a:outerShdw>
                </a:effectLst>
                <a:latin typeface="Bauhaus 93"/>
                <a:cs typeface="Bauhaus 93"/>
              </a:rPr>
              <a:t>Provide SEGMENTS</a:t>
            </a:r>
          </a:p>
          <a:p>
            <a:r>
              <a:rPr lang="en-US" sz="5400" dirty="0" smtClean="0">
                <a:solidFill>
                  <a:srgbClr val="800000"/>
                </a:solidFill>
                <a:effectLst>
                  <a:outerShdw blurRad="50800" dist="38100" dir="2700000" algn="tl" rotWithShape="0">
                    <a:schemeClr val="tx1">
                      <a:lumMod val="75000"/>
                      <a:lumOff val="25000"/>
                      <a:alpha val="43000"/>
                    </a:schemeClr>
                  </a:outerShdw>
                </a:effectLst>
                <a:latin typeface="Bauhaus 93"/>
                <a:cs typeface="Bauhaus 93"/>
              </a:rPr>
              <a:t>Consult with City Attorney’s Office</a:t>
            </a:r>
            <a:endParaRPr lang="en-US" sz="5400" dirty="0">
              <a:solidFill>
                <a:srgbClr val="800000"/>
              </a:solidFill>
              <a:effectLst>
                <a:outerShdw blurRad="50800" dist="38100" dir="2700000" algn="tl" rotWithShape="0">
                  <a:schemeClr val="tx1">
                    <a:lumMod val="75000"/>
                    <a:lumOff val="25000"/>
                    <a:alpha val="43000"/>
                  </a:schemeClr>
                </a:outerShdw>
              </a:effectLst>
              <a:latin typeface="Bauhaus 93"/>
              <a:cs typeface="Bauhaus 93"/>
            </a:endParaRPr>
          </a:p>
        </p:txBody>
      </p:sp>
      <p:sp>
        <p:nvSpPr>
          <p:cNvPr id="6" name="Footer Placeholder 5"/>
          <p:cNvSpPr>
            <a:spLocks noGrp="1"/>
          </p:cNvSpPr>
          <p:nvPr>
            <p:ph type="ftr" sz="quarter" idx="11"/>
          </p:nvPr>
        </p:nvSpPr>
        <p:spPr/>
        <p:txBody>
          <a:bodyP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81000" y="990600"/>
            <a:ext cx="8458200" cy="5105400"/>
          </a:xfrm>
        </p:spPr>
        <p:txBody>
          <a:bodyPr>
            <a:normAutofit/>
          </a:bodyPr>
          <a:lstStyle/>
          <a:p>
            <a:pPr algn="ctr">
              <a:buNone/>
            </a:pPr>
            <a:r>
              <a:rPr lang="en-US" sz="8800" b="1" i="1" dirty="0" smtClean="0">
                <a:solidFill>
                  <a:schemeClr val="tx2"/>
                </a:solidFill>
                <a:ea typeface="+mj-ea"/>
                <a:cs typeface="+mj-cs"/>
              </a:rPr>
              <a:t>TRUE </a:t>
            </a:r>
          </a:p>
          <a:p>
            <a:pPr algn="ctr">
              <a:buNone/>
            </a:pPr>
            <a:r>
              <a:rPr lang="en-US" sz="8800" b="1" i="1" dirty="0" smtClean="0">
                <a:solidFill>
                  <a:schemeClr val="tx2"/>
                </a:solidFill>
                <a:ea typeface="+mj-ea"/>
                <a:cs typeface="+mj-cs"/>
              </a:rPr>
              <a:t>or </a:t>
            </a:r>
          </a:p>
          <a:p>
            <a:pPr algn="ctr">
              <a:buNone/>
            </a:pPr>
            <a:r>
              <a:rPr lang="en-US" sz="8800" b="1" i="1" dirty="0" smtClean="0">
                <a:solidFill>
                  <a:schemeClr val="tx2"/>
                </a:solidFill>
                <a:ea typeface="+mj-ea"/>
                <a:cs typeface="+mj-cs"/>
              </a:rPr>
              <a:t>FALSE?</a:t>
            </a:r>
            <a:endParaRPr lang="en-US" sz="8800" dirty="0"/>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81000" y="1905000"/>
            <a:ext cx="8458200" cy="3124200"/>
          </a:xfrm>
        </p:spPr>
        <p:txBody>
          <a:bodyPr>
            <a:normAutofit/>
          </a:bodyPr>
          <a:lstStyle/>
          <a:p>
            <a:pPr>
              <a:buNone/>
            </a:pPr>
            <a:r>
              <a:rPr lang="en-US" sz="7200" b="1" i="1" dirty="0" smtClean="0">
                <a:solidFill>
                  <a:schemeClr val="tx2"/>
                </a:solidFill>
                <a:ea typeface="+mj-ea"/>
                <a:cs typeface="+mj-cs"/>
              </a:rPr>
              <a:t>Records can be inspected for free.</a:t>
            </a:r>
          </a:p>
        </p:txBody>
      </p:sp>
      <p:sp>
        <p:nvSpPr>
          <p:cNvPr id="3" name="TextBox 2"/>
          <p:cNvSpPr txBox="1"/>
          <p:nvPr/>
        </p:nvSpPr>
        <p:spPr>
          <a:xfrm rot="21050647">
            <a:off x="3068227" y="4262456"/>
            <a:ext cx="2929485" cy="1446550"/>
          </a:xfrm>
          <a:prstGeom prst="rect">
            <a:avLst/>
          </a:prstGeom>
          <a:noFill/>
        </p:spPr>
        <p:txBody>
          <a:bodyPr wrap="square" rtlCol="0">
            <a:spAutoFit/>
          </a:bodyPr>
          <a:lstStyle/>
          <a:p>
            <a:r>
              <a:rPr lang="en-US" sz="8800" dirty="0" smtClean="0">
                <a:solidFill>
                  <a:srgbClr val="800000"/>
                </a:solidFill>
                <a:effectLst>
                  <a:outerShdw blurRad="50800" dist="38100" dir="2700000" algn="tl" rotWithShape="0">
                    <a:schemeClr val="tx1">
                      <a:lumMod val="75000"/>
                      <a:lumOff val="25000"/>
                      <a:alpha val="43000"/>
                    </a:schemeClr>
                  </a:outerShdw>
                </a:effectLst>
                <a:latin typeface="Bauhaus 93"/>
                <a:cs typeface="Bauhaus 93"/>
              </a:rPr>
              <a:t>TRUE</a:t>
            </a:r>
            <a:endParaRPr lang="en-US" sz="8800" dirty="0">
              <a:solidFill>
                <a:srgbClr val="800000"/>
              </a:solidFill>
              <a:effectLst>
                <a:outerShdw blurRad="50800" dist="38100" dir="2700000" algn="tl" rotWithShape="0">
                  <a:schemeClr val="tx1">
                    <a:lumMod val="75000"/>
                    <a:lumOff val="25000"/>
                    <a:alpha val="43000"/>
                  </a:schemeClr>
                </a:outerShdw>
              </a:effectLst>
              <a:latin typeface="Bauhaus 93"/>
              <a:cs typeface="Bauhaus 93"/>
            </a:endParaRPr>
          </a:p>
        </p:txBody>
      </p:sp>
      <p:sp>
        <p:nvSpPr>
          <p:cNvPr id="6" name="Footer Placeholder 5"/>
          <p:cNvSpPr>
            <a:spLocks noGrp="1"/>
          </p:cNvSpPr>
          <p:nvPr>
            <p:ph type="ftr" sz="quarter" idx="11"/>
          </p:nvPr>
        </p:nvSpPr>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838200"/>
            <a:ext cx="8458200" cy="3124200"/>
          </a:xfrm>
        </p:spPr>
        <p:txBody>
          <a:bodyPr>
            <a:normAutofit fontScale="92500" lnSpcReduction="10000"/>
          </a:bodyPr>
          <a:lstStyle/>
          <a:p>
            <a:pPr>
              <a:buNone/>
            </a:pPr>
            <a:r>
              <a:rPr lang="en-US" sz="7200" b="1" i="1" dirty="0" smtClean="0">
                <a:solidFill>
                  <a:schemeClr val="tx2"/>
                </a:solidFill>
                <a:ea typeface="+mj-ea"/>
                <a:cs typeface="+mj-cs"/>
              </a:rPr>
              <a:t>City can charge for staff time to search and retrieve records</a:t>
            </a:r>
          </a:p>
        </p:txBody>
      </p:sp>
      <p:sp>
        <p:nvSpPr>
          <p:cNvPr id="3" name="TextBox 2"/>
          <p:cNvSpPr txBox="1"/>
          <p:nvPr/>
        </p:nvSpPr>
        <p:spPr>
          <a:xfrm rot="21050647">
            <a:off x="2457111" y="4130413"/>
            <a:ext cx="3167297" cy="1446550"/>
          </a:xfrm>
          <a:prstGeom prst="rect">
            <a:avLst/>
          </a:prstGeom>
          <a:noFill/>
        </p:spPr>
        <p:txBody>
          <a:bodyPr wrap="square" rtlCol="0">
            <a:spAutoFit/>
          </a:bodyPr>
          <a:lstStyle/>
          <a:p>
            <a:r>
              <a:rPr lang="en-US" sz="8800" dirty="0" smtClean="0">
                <a:solidFill>
                  <a:srgbClr val="800000"/>
                </a:solidFill>
                <a:effectLst>
                  <a:outerShdw blurRad="50800" dist="38100" dir="2700000" algn="tl" rotWithShape="0">
                    <a:schemeClr val="tx1">
                      <a:lumMod val="75000"/>
                      <a:lumOff val="25000"/>
                      <a:alpha val="43000"/>
                    </a:schemeClr>
                  </a:outerShdw>
                </a:effectLst>
                <a:latin typeface="Bauhaus 93"/>
                <a:cs typeface="Bauhaus 93"/>
              </a:rPr>
              <a:t>FALSE</a:t>
            </a:r>
            <a:endParaRPr lang="en-US" sz="8800" dirty="0">
              <a:solidFill>
                <a:srgbClr val="800000"/>
              </a:solidFill>
              <a:effectLst>
                <a:outerShdw blurRad="50800" dist="38100" dir="2700000" algn="tl" rotWithShape="0">
                  <a:schemeClr val="tx1">
                    <a:lumMod val="75000"/>
                    <a:lumOff val="25000"/>
                    <a:alpha val="43000"/>
                  </a:schemeClr>
                </a:outerShdw>
              </a:effectLst>
              <a:latin typeface="Bauhaus 93"/>
              <a:cs typeface="Bauhaus 93"/>
            </a:endParaRPr>
          </a:p>
        </p:txBody>
      </p:sp>
      <p:sp>
        <p:nvSpPr>
          <p:cNvPr id="6" name="Footer Placeholder 5"/>
          <p:cNvSpPr>
            <a:spLocks noGrp="1"/>
          </p:cNvSpPr>
          <p:nvPr>
            <p:ph type="ftr" sz="quarter" idx="11"/>
          </p:nvPr>
        </p:nvSpPr>
        <p:spPr/>
        <p:txBody>
          <a:bodyP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838200"/>
            <a:ext cx="8458200" cy="3352800"/>
          </a:xfrm>
        </p:spPr>
        <p:txBody>
          <a:bodyPr>
            <a:normAutofit lnSpcReduction="10000"/>
          </a:bodyPr>
          <a:lstStyle/>
          <a:p>
            <a:pPr>
              <a:buNone/>
            </a:pPr>
            <a:r>
              <a:rPr lang="en-US" sz="7200" b="1" i="1" dirty="0" smtClean="0">
                <a:solidFill>
                  <a:schemeClr val="tx2"/>
                </a:solidFill>
                <a:ea typeface="+mj-ea"/>
                <a:cs typeface="+mj-cs"/>
              </a:rPr>
              <a:t>City can charge for duplication of hard copies</a:t>
            </a:r>
          </a:p>
        </p:txBody>
      </p:sp>
      <p:sp>
        <p:nvSpPr>
          <p:cNvPr id="3" name="TextBox 2"/>
          <p:cNvSpPr txBox="1"/>
          <p:nvPr/>
        </p:nvSpPr>
        <p:spPr>
          <a:xfrm rot="21050647">
            <a:off x="2440817" y="3680694"/>
            <a:ext cx="5725088" cy="1938992"/>
          </a:xfrm>
          <a:prstGeom prst="rect">
            <a:avLst/>
          </a:prstGeom>
          <a:noFill/>
        </p:spPr>
        <p:txBody>
          <a:bodyPr wrap="square" rtlCol="0">
            <a:spAutoFit/>
          </a:bodyPr>
          <a:lstStyle/>
          <a:p>
            <a:r>
              <a:rPr lang="en-US" sz="6000" dirty="0" smtClean="0">
                <a:solidFill>
                  <a:srgbClr val="800000"/>
                </a:solidFill>
                <a:effectLst>
                  <a:outerShdw blurRad="50800" dist="38100" dir="2700000" algn="tl" rotWithShape="0">
                    <a:schemeClr val="tx1">
                      <a:lumMod val="75000"/>
                      <a:lumOff val="25000"/>
                      <a:alpha val="43000"/>
                    </a:schemeClr>
                  </a:outerShdw>
                </a:effectLst>
                <a:latin typeface="Bauhaus 93"/>
                <a:cs typeface="Bauhaus 93"/>
              </a:rPr>
              <a:t>True, only for direct costs</a:t>
            </a:r>
            <a:endParaRPr lang="en-US" sz="6000" dirty="0">
              <a:solidFill>
                <a:srgbClr val="800000"/>
              </a:solidFill>
              <a:effectLst>
                <a:outerShdw blurRad="50800" dist="38100" dir="2700000" algn="tl" rotWithShape="0">
                  <a:schemeClr val="tx1">
                    <a:lumMod val="75000"/>
                    <a:lumOff val="25000"/>
                    <a:alpha val="43000"/>
                  </a:schemeClr>
                </a:outerShdw>
              </a:effectLst>
              <a:latin typeface="Bauhaus 93"/>
              <a:cs typeface="Bauhaus 93"/>
            </a:endParaRPr>
          </a:p>
        </p:txBody>
      </p:sp>
      <p:sp>
        <p:nvSpPr>
          <p:cNvPr id="6" name="Footer Placeholder 5"/>
          <p:cNvSpPr>
            <a:spLocks noGrp="1"/>
          </p:cNvSpPr>
          <p:nvPr>
            <p:ph type="ftr" sz="quarter" idx="11"/>
          </p:nvPr>
        </p:nvSpPr>
        <p:spPr/>
        <p:txBody>
          <a:bodyPr/>
          <a:lstStyle/>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838200"/>
            <a:ext cx="8458200" cy="3962400"/>
          </a:xfrm>
        </p:spPr>
        <p:txBody>
          <a:bodyPr>
            <a:normAutofit fontScale="92500" lnSpcReduction="10000"/>
          </a:bodyPr>
          <a:lstStyle/>
          <a:p>
            <a:pPr>
              <a:buNone/>
            </a:pPr>
            <a:r>
              <a:rPr lang="en-US" sz="7200" b="1" i="1" dirty="0" smtClean="0">
                <a:solidFill>
                  <a:schemeClr val="tx2"/>
                </a:solidFill>
                <a:ea typeface="+mj-ea"/>
                <a:cs typeface="+mj-cs"/>
              </a:rPr>
              <a:t>You must </a:t>
            </a:r>
            <a:r>
              <a:rPr lang="en-US" sz="7200" b="1" i="1" u="sng" dirty="0" smtClean="0">
                <a:solidFill>
                  <a:schemeClr val="tx2"/>
                </a:solidFill>
                <a:ea typeface="+mj-ea"/>
                <a:cs typeface="+mj-cs"/>
              </a:rPr>
              <a:t>always </a:t>
            </a:r>
            <a:r>
              <a:rPr lang="en-US" sz="7200" b="1" i="1" dirty="0" smtClean="0">
                <a:solidFill>
                  <a:schemeClr val="tx2"/>
                </a:solidFill>
                <a:ea typeface="+mj-ea"/>
                <a:cs typeface="+mj-cs"/>
              </a:rPr>
              <a:t> cite in writing why a record is exempt or redacted. </a:t>
            </a:r>
          </a:p>
        </p:txBody>
      </p:sp>
      <p:sp>
        <p:nvSpPr>
          <p:cNvPr id="3" name="TextBox 2"/>
          <p:cNvSpPr txBox="1"/>
          <p:nvPr/>
        </p:nvSpPr>
        <p:spPr>
          <a:xfrm rot="21050647">
            <a:off x="2761912" y="4738577"/>
            <a:ext cx="3167297" cy="1446550"/>
          </a:xfrm>
          <a:prstGeom prst="rect">
            <a:avLst/>
          </a:prstGeom>
          <a:noFill/>
        </p:spPr>
        <p:txBody>
          <a:bodyPr wrap="square" rtlCol="0">
            <a:spAutoFit/>
          </a:bodyPr>
          <a:lstStyle/>
          <a:p>
            <a:r>
              <a:rPr lang="en-US" sz="8800" dirty="0" smtClean="0">
                <a:solidFill>
                  <a:srgbClr val="800000"/>
                </a:solidFill>
                <a:effectLst>
                  <a:outerShdw blurRad="50800" dist="38100" dir="2700000" algn="tl" rotWithShape="0">
                    <a:schemeClr val="tx1">
                      <a:lumMod val="75000"/>
                      <a:lumOff val="25000"/>
                      <a:alpha val="43000"/>
                    </a:schemeClr>
                  </a:outerShdw>
                </a:effectLst>
                <a:latin typeface="Bauhaus 93"/>
                <a:cs typeface="Bauhaus 93"/>
              </a:rPr>
              <a:t>TRUE</a:t>
            </a:r>
            <a:endParaRPr lang="en-US" sz="8800" dirty="0">
              <a:solidFill>
                <a:srgbClr val="800000"/>
              </a:solidFill>
              <a:effectLst>
                <a:outerShdw blurRad="50800" dist="38100" dir="2700000" algn="tl" rotWithShape="0">
                  <a:schemeClr val="tx1">
                    <a:lumMod val="75000"/>
                    <a:lumOff val="25000"/>
                    <a:alpha val="43000"/>
                  </a:schemeClr>
                </a:outerShdw>
              </a:effectLst>
              <a:latin typeface="Bauhaus 93"/>
              <a:cs typeface="Bauhaus 93"/>
            </a:endParaRPr>
          </a:p>
        </p:txBody>
      </p:sp>
      <p:sp>
        <p:nvSpPr>
          <p:cNvPr id="6" name="Footer Placeholder 5"/>
          <p:cNvSpPr>
            <a:spLocks noGrp="1"/>
          </p:cNvSpPr>
          <p:nvPr>
            <p:ph type="ftr" sz="quarter" idx="11"/>
          </p:nvPr>
        </p:nvSpPr>
        <p:spPr/>
        <p:txBody>
          <a:bodyPr/>
          <a:lstStyle/>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838200"/>
            <a:ext cx="8458200" cy="3124200"/>
          </a:xfrm>
        </p:spPr>
        <p:txBody>
          <a:bodyPr>
            <a:normAutofit lnSpcReduction="10000"/>
          </a:bodyPr>
          <a:lstStyle/>
          <a:p>
            <a:pPr algn="ctr">
              <a:buNone/>
            </a:pPr>
            <a:r>
              <a:rPr lang="en-US" sz="7200" b="1" i="1" dirty="0" smtClean="0">
                <a:solidFill>
                  <a:schemeClr val="tx2"/>
                </a:solidFill>
                <a:ea typeface="+mj-ea"/>
                <a:cs typeface="+mj-cs"/>
              </a:rPr>
              <a:t>City can charge for info from databases</a:t>
            </a:r>
          </a:p>
        </p:txBody>
      </p:sp>
      <p:sp>
        <p:nvSpPr>
          <p:cNvPr id="3" name="TextBox 2"/>
          <p:cNvSpPr txBox="1"/>
          <p:nvPr/>
        </p:nvSpPr>
        <p:spPr>
          <a:xfrm rot="21050647">
            <a:off x="1009312" y="3824176"/>
            <a:ext cx="3167297" cy="1446550"/>
          </a:xfrm>
          <a:prstGeom prst="rect">
            <a:avLst/>
          </a:prstGeom>
          <a:noFill/>
        </p:spPr>
        <p:txBody>
          <a:bodyPr wrap="square" rtlCol="0">
            <a:spAutoFit/>
          </a:bodyPr>
          <a:lstStyle/>
          <a:p>
            <a:r>
              <a:rPr lang="en-US" sz="8800" dirty="0" smtClean="0">
                <a:solidFill>
                  <a:srgbClr val="800000"/>
                </a:solidFill>
                <a:effectLst>
                  <a:outerShdw blurRad="50800" dist="38100" dir="2700000" algn="tl" rotWithShape="0">
                    <a:schemeClr val="tx1">
                      <a:lumMod val="75000"/>
                      <a:lumOff val="25000"/>
                      <a:alpha val="43000"/>
                    </a:schemeClr>
                  </a:outerShdw>
                </a:effectLst>
                <a:latin typeface="Bauhaus 93"/>
                <a:cs typeface="Bauhaus 93"/>
              </a:rPr>
              <a:t>FALSE</a:t>
            </a:r>
            <a:endParaRPr lang="en-US" sz="8800" dirty="0">
              <a:solidFill>
                <a:srgbClr val="800000"/>
              </a:solidFill>
              <a:effectLst>
                <a:outerShdw blurRad="50800" dist="38100" dir="2700000" algn="tl" rotWithShape="0">
                  <a:schemeClr val="tx1">
                    <a:lumMod val="75000"/>
                    <a:lumOff val="25000"/>
                    <a:alpha val="43000"/>
                  </a:schemeClr>
                </a:outerShdw>
              </a:effectLst>
              <a:latin typeface="Bauhaus 93"/>
              <a:cs typeface="Bauhaus 93"/>
            </a:endParaRPr>
          </a:p>
        </p:txBody>
      </p:sp>
      <p:sp>
        <p:nvSpPr>
          <p:cNvPr id="5" name="TextBox 4"/>
          <p:cNvSpPr txBox="1"/>
          <p:nvPr/>
        </p:nvSpPr>
        <p:spPr>
          <a:xfrm rot="20357483">
            <a:off x="2785861" y="4623089"/>
            <a:ext cx="5249005" cy="1200329"/>
          </a:xfrm>
          <a:prstGeom prst="rect">
            <a:avLst/>
          </a:prstGeom>
          <a:noFill/>
        </p:spPr>
        <p:txBody>
          <a:bodyPr wrap="square" rtlCol="0">
            <a:spAutoFit/>
          </a:bodyPr>
          <a:lstStyle/>
          <a:p>
            <a:pPr algn="ctr"/>
            <a:r>
              <a:rPr lang="en-US" sz="3600" b="1" dirty="0" smtClean="0">
                <a:solidFill>
                  <a:srgbClr val="C00000"/>
                </a:solidFill>
                <a:latin typeface="Arial Rounded MT Bold" pitchFamily="34" charset="0"/>
              </a:rPr>
              <a:t>Unless there’s special programming involved</a:t>
            </a:r>
            <a:endParaRPr lang="en-US" sz="3600" b="1" dirty="0">
              <a:solidFill>
                <a:srgbClr val="C00000"/>
              </a:solidFill>
              <a:latin typeface="Arial Rounded MT Bold" pitchFamily="34" charset="0"/>
            </a:endParaRPr>
          </a:p>
        </p:txBody>
      </p:sp>
      <p:sp>
        <p:nvSpPr>
          <p:cNvPr id="7" name="Footer Placeholder 6"/>
          <p:cNvSpPr>
            <a:spLocks noGrp="1"/>
          </p:cNvSpPr>
          <p:nvPr>
            <p:ph type="ftr" sz="quarter" idx="11"/>
          </p:nvPr>
        </p:nvSpPr>
        <p:spPr/>
        <p:txBody>
          <a:bodyPr/>
          <a:lstStyle/>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228600" y="1066800"/>
          <a:ext cx="8610600" cy="4760595"/>
        </p:xfrm>
        <a:graphic>
          <a:graphicData uri="http://schemas.openxmlformats.org/drawingml/2006/table">
            <a:tbl>
              <a:tblPr firstRow="1" bandRow="1">
                <a:tableStyleId>{5C22544A-7EE6-4342-B048-85BDC9FD1C3A}</a:tableStyleId>
              </a:tblPr>
              <a:tblGrid>
                <a:gridCol w="1722120"/>
                <a:gridCol w="1722120"/>
                <a:gridCol w="1813560"/>
                <a:gridCol w="1630680"/>
                <a:gridCol w="1722120"/>
              </a:tblGrid>
              <a:tr h="370840">
                <a:tc>
                  <a:txBody>
                    <a:bodyPr/>
                    <a:lstStyle/>
                    <a:p>
                      <a:pPr algn="ctr" fontAlgn="b"/>
                      <a:r>
                        <a:rPr lang="en-US" sz="2800" b="1" i="0" u="none" strike="noStrike" dirty="0">
                          <a:solidFill>
                            <a:schemeClr val="tx1"/>
                          </a:solidFill>
                          <a:latin typeface="Calibri"/>
                        </a:rPr>
                        <a:t>Column1</a:t>
                      </a:r>
                    </a:p>
                  </a:txBody>
                  <a:tcPr marL="9525" marR="9525" marT="9525" marB="0" anchor="b"/>
                </a:tc>
                <a:tc>
                  <a:txBody>
                    <a:bodyPr/>
                    <a:lstStyle/>
                    <a:p>
                      <a:pPr algn="ctr" fontAlgn="b"/>
                      <a:r>
                        <a:rPr lang="en-US" sz="2800" b="1" i="0" u="none" strike="noStrike">
                          <a:solidFill>
                            <a:schemeClr val="tx1"/>
                          </a:solidFill>
                          <a:latin typeface="Calibri"/>
                        </a:rPr>
                        <a:t>Column2</a:t>
                      </a:r>
                    </a:p>
                  </a:txBody>
                  <a:tcPr marL="9525" marR="9525" marT="9525" marB="0" anchor="b"/>
                </a:tc>
                <a:tc>
                  <a:txBody>
                    <a:bodyPr/>
                    <a:lstStyle/>
                    <a:p>
                      <a:pPr algn="ctr" fontAlgn="b"/>
                      <a:r>
                        <a:rPr lang="en-US" sz="2800" b="1" i="0" u="none" strike="noStrike">
                          <a:solidFill>
                            <a:schemeClr val="tx1"/>
                          </a:solidFill>
                          <a:latin typeface="Calibri"/>
                        </a:rPr>
                        <a:t>Column3</a:t>
                      </a:r>
                    </a:p>
                  </a:txBody>
                  <a:tcPr marL="9525" marR="9525" marT="9525" marB="0" anchor="b"/>
                </a:tc>
                <a:tc>
                  <a:txBody>
                    <a:bodyPr/>
                    <a:lstStyle/>
                    <a:p>
                      <a:pPr algn="ctr" fontAlgn="b"/>
                      <a:r>
                        <a:rPr lang="en-US" sz="2800" b="1" i="0" u="none" strike="noStrike">
                          <a:solidFill>
                            <a:schemeClr val="tx1"/>
                          </a:solidFill>
                          <a:latin typeface="Calibri"/>
                        </a:rPr>
                        <a:t>Column4</a:t>
                      </a:r>
                    </a:p>
                  </a:txBody>
                  <a:tcPr marL="9525" marR="9525" marT="9525" marB="0" anchor="b"/>
                </a:tc>
                <a:tc>
                  <a:txBody>
                    <a:bodyPr/>
                    <a:lstStyle/>
                    <a:p>
                      <a:pPr algn="ctr" fontAlgn="b"/>
                      <a:r>
                        <a:rPr lang="en-US" sz="2800" b="1" i="0" u="none" strike="noStrike">
                          <a:solidFill>
                            <a:schemeClr val="tx1"/>
                          </a:solidFill>
                          <a:latin typeface="Calibri"/>
                        </a:rPr>
                        <a:t>Column5</a:t>
                      </a:r>
                    </a:p>
                  </a:txBody>
                  <a:tcPr marL="9525" marR="9525" marT="9525" marB="0" anchor="b"/>
                </a:tc>
              </a:tr>
              <a:tr h="370840">
                <a:tc>
                  <a:txBody>
                    <a:bodyPr/>
                    <a:lstStyle/>
                    <a:p>
                      <a:pPr algn="ctr" fontAlgn="b"/>
                      <a:r>
                        <a:rPr lang="en-US" sz="2800" b="1" i="0" u="none" strike="noStrike" dirty="0">
                          <a:solidFill>
                            <a:schemeClr val="tx1"/>
                          </a:solidFill>
                          <a:latin typeface="Calibri"/>
                        </a:rPr>
                        <a:t>Employee ID #</a:t>
                      </a:r>
                    </a:p>
                  </a:txBody>
                  <a:tcPr marL="9525" marR="9525" marT="9525" marB="0" anchor="b"/>
                </a:tc>
                <a:tc>
                  <a:txBody>
                    <a:bodyPr/>
                    <a:lstStyle/>
                    <a:p>
                      <a:pPr algn="ctr" fontAlgn="b"/>
                      <a:r>
                        <a:rPr lang="en-US" sz="2800" b="1" i="0" u="none" strike="noStrike" dirty="0">
                          <a:solidFill>
                            <a:schemeClr val="tx1"/>
                          </a:solidFill>
                          <a:latin typeface="Calibri"/>
                        </a:rPr>
                        <a:t>Name</a:t>
                      </a:r>
                    </a:p>
                  </a:txBody>
                  <a:tcPr marL="9525" marR="9525" marT="9525" marB="0" anchor="b"/>
                </a:tc>
                <a:tc>
                  <a:txBody>
                    <a:bodyPr/>
                    <a:lstStyle/>
                    <a:p>
                      <a:pPr algn="ctr" fontAlgn="b"/>
                      <a:r>
                        <a:rPr lang="en-US" sz="2800" b="1" i="0" u="none" strike="noStrike" dirty="0">
                          <a:solidFill>
                            <a:schemeClr val="tx1"/>
                          </a:solidFill>
                          <a:latin typeface="Calibri"/>
                        </a:rPr>
                        <a:t>DOB</a:t>
                      </a:r>
                    </a:p>
                  </a:txBody>
                  <a:tcPr marL="9525" marR="9525" marT="9525" marB="0" anchor="b"/>
                </a:tc>
                <a:tc>
                  <a:txBody>
                    <a:bodyPr/>
                    <a:lstStyle/>
                    <a:p>
                      <a:pPr algn="ctr" fontAlgn="b"/>
                      <a:r>
                        <a:rPr lang="en-US" sz="2800" b="1" i="0" u="none" strike="noStrike">
                          <a:solidFill>
                            <a:schemeClr val="tx1"/>
                          </a:solidFill>
                          <a:latin typeface="Calibri"/>
                        </a:rPr>
                        <a:t>Department</a:t>
                      </a:r>
                    </a:p>
                  </a:txBody>
                  <a:tcPr marL="9525" marR="9525" marT="9525" marB="0" anchor="b"/>
                </a:tc>
                <a:tc>
                  <a:txBody>
                    <a:bodyPr/>
                    <a:lstStyle/>
                    <a:p>
                      <a:pPr algn="ctr" fontAlgn="b"/>
                      <a:r>
                        <a:rPr lang="en-US" sz="2800" b="1" i="0" u="none" strike="noStrike">
                          <a:solidFill>
                            <a:schemeClr val="tx1"/>
                          </a:solidFill>
                          <a:latin typeface="Calibri"/>
                        </a:rPr>
                        <a:t>Supervisor's Name</a:t>
                      </a:r>
                    </a:p>
                  </a:txBody>
                  <a:tcPr marL="9525" marR="9525" marT="9525" marB="0" anchor="b"/>
                </a:tc>
              </a:tr>
              <a:tr h="370840">
                <a:tc>
                  <a:txBody>
                    <a:bodyPr/>
                    <a:lstStyle/>
                    <a:p>
                      <a:pPr algn="ctr" fontAlgn="b"/>
                      <a:endParaRPr lang="en-US" sz="2800" b="0" i="0" u="none" strike="noStrike">
                        <a:solidFill>
                          <a:schemeClr val="tx1"/>
                        </a:solidFill>
                        <a:latin typeface="Calibri"/>
                      </a:endParaRPr>
                    </a:p>
                  </a:txBody>
                  <a:tcPr marL="9525" marR="9525" marT="9525" marB="0" anchor="b"/>
                </a:tc>
                <a:tc>
                  <a:txBody>
                    <a:bodyPr/>
                    <a:lstStyle/>
                    <a:p>
                      <a:pPr algn="ctr" fontAlgn="b"/>
                      <a:endParaRPr lang="en-US" sz="2800" b="0" i="0" u="none" strike="noStrike">
                        <a:solidFill>
                          <a:schemeClr val="tx1"/>
                        </a:solidFill>
                        <a:latin typeface="Calibri"/>
                      </a:endParaRPr>
                    </a:p>
                  </a:txBody>
                  <a:tcPr marL="9525" marR="9525" marT="9525" marB="0" anchor="b"/>
                </a:tc>
                <a:tc>
                  <a:txBody>
                    <a:bodyPr/>
                    <a:lstStyle/>
                    <a:p>
                      <a:pPr algn="ctr" fontAlgn="b"/>
                      <a:endParaRPr lang="en-US" sz="2800" b="0" i="0" u="none" strike="noStrike" dirty="0">
                        <a:solidFill>
                          <a:schemeClr val="tx1"/>
                        </a:solidFill>
                        <a:latin typeface="Calibri"/>
                      </a:endParaRPr>
                    </a:p>
                  </a:txBody>
                  <a:tcPr marL="9525" marR="9525" marT="9525" marB="0" anchor="b"/>
                </a:tc>
                <a:tc>
                  <a:txBody>
                    <a:bodyPr/>
                    <a:lstStyle/>
                    <a:p>
                      <a:pPr algn="ctr" fontAlgn="b"/>
                      <a:endParaRPr lang="en-US" sz="2800" b="0" i="0" u="none" strike="noStrike">
                        <a:solidFill>
                          <a:schemeClr val="tx1"/>
                        </a:solidFill>
                        <a:latin typeface="Calibri"/>
                      </a:endParaRPr>
                    </a:p>
                  </a:txBody>
                  <a:tcPr marL="9525" marR="9525" marT="9525" marB="0" anchor="b"/>
                </a:tc>
                <a:tc>
                  <a:txBody>
                    <a:bodyPr/>
                    <a:lstStyle/>
                    <a:p>
                      <a:pPr algn="ctr" fontAlgn="b"/>
                      <a:endParaRPr lang="en-US" sz="2800" b="0" i="0" u="none" strike="noStrike">
                        <a:solidFill>
                          <a:schemeClr val="tx1"/>
                        </a:solidFill>
                        <a:latin typeface="Calibri"/>
                      </a:endParaRPr>
                    </a:p>
                  </a:txBody>
                  <a:tcPr marL="9525" marR="9525" marT="9525" marB="0" anchor="b"/>
                </a:tc>
              </a:tr>
              <a:tr h="370840">
                <a:tc>
                  <a:txBody>
                    <a:bodyPr/>
                    <a:lstStyle/>
                    <a:p>
                      <a:pPr algn="ctr" fontAlgn="b"/>
                      <a:r>
                        <a:rPr lang="en-US" sz="2800" b="1" i="0" u="none" strike="noStrike" dirty="0">
                          <a:solidFill>
                            <a:schemeClr val="tx1"/>
                          </a:solidFill>
                          <a:latin typeface="Calibri"/>
                        </a:rPr>
                        <a:t>123</a:t>
                      </a:r>
                    </a:p>
                  </a:txBody>
                  <a:tcPr marL="9525" marR="9525" marT="9525" marB="0" anchor="b"/>
                </a:tc>
                <a:tc>
                  <a:txBody>
                    <a:bodyPr/>
                    <a:lstStyle/>
                    <a:p>
                      <a:pPr algn="ctr" fontAlgn="b"/>
                      <a:r>
                        <a:rPr lang="en-US" sz="2800" b="0" i="0" u="none" strike="noStrike" dirty="0">
                          <a:solidFill>
                            <a:schemeClr val="tx1"/>
                          </a:solidFill>
                          <a:latin typeface="Calibri"/>
                        </a:rPr>
                        <a:t>Donald Duck</a:t>
                      </a:r>
                    </a:p>
                  </a:txBody>
                  <a:tcPr marL="9525" marR="9525" marT="9525" marB="0" anchor="b"/>
                </a:tc>
                <a:tc>
                  <a:txBody>
                    <a:bodyPr/>
                    <a:lstStyle/>
                    <a:p>
                      <a:pPr algn="ctr" fontAlgn="b"/>
                      <a:r>
                        <a:rPr lang="en-US" sz="2800" b="1" i="0" u="none" strike="noStrike" dirty="0">
                          <a:solidFill>
                            <a:schemeClr val="tx1"/>
                          </a:solidFill>
                          <a:latin typeface="Calibri"/>
                        </a:rPr>
                        <a:t>1/1/1950</a:t>
                      </a:r>
                    </a:p>
                  </a:txBody>
                  <a:tcPr marL="9525" marR="9525" marT="9525" marB="0" anchor="b"/>
                </a:tc>
                <a:tc>
                  <a:txBody>
                    <a:bodyPr/>
                    <a:lstStyle/>
                    <a:p>
                      <a:pPr algn="ctr" fontAlgn="b"/>
                      <a:r>
                        <a:rPr lang="en-US" sz="2800" b="0" i="0" u="none" strike="noStrike" dirty="0">
                          <a:solidFill>
                            <a:schemeClr val="tx1"/>
                          </a:solidFill>
                          <a:latin typeface="Calibri"/>
                        </a:rPr>
                        <a:t>Creativity</a:t>
                      </a:r>
                    </a:p>
                  </a:txBody>
                  <a:tcPr marL="9525" marR="9525" marT="9525" marB="0" anchor="b"/>
                </a:tc>
                <a:tc>
                  <a:txBody>
                    <a:bodyPr/>
                    <a:lstStyle/>
                    <a:p>
                      <a:pPr algn="ctr" fontAlgn="b"/>
                      <a:r>
                        <a:rPr lang="en-US" sz="2800" b="0" i="0" u="none" strike="noStrike">
                          <a:solidFill>
                            <a:schemeClr val="tx1"/>
                          </a:solidFill>
                          <a:latin typeface="Calibri"/>
                        </a:rPr>
                        <a:t>Mickey Mouse</a:t>
                      </a:r>
                    </a:p>
                  </a:txBody>
                  <a:tcPr marL="9525" marR="9525" marT="9525" marB="0" anchor="b"/>
                </a:tc>
              </a:tr>
              <a:tr h="370840">
                <a:tc>
                  <a:txBody>
                    <a:bodyPr/>
                    <a:lstStyle/>
                    <a:p>
                      <a:pPr algn="ctr" fontAlgn="b"/>
                      <a:r>
                        <a:rPr lang="en-US" sz="2800" b="1" i="0" u="none" strike="noStrike">
                          <a:solidFill>
                            <a:schemeClr val="tx1"/>
                          </a:solidFill>
                          <a:latin typeface="Calibri"/>
                        </a:rPr>
                        <a:t>485</a:t>
                      </a:r>
                    </a:p>
                  </a:txBody>
                  <a:tcPr marL="9525" marR="9525" marT="9525" marB="0" anchor="b"/>
                </a:tc>
                <a:tc>
                  <a:txBody>
                    <a:bodyPr/>
                    <a:lstStyle/>
                    <a:p>
                      <a:pPr algn="ctr" fontAlgn="b"/>
                      <a:r>
                        <a:rPr lang="en-US" sz="2800" b="0" i="0" u="none" strike="noStrike">
                          <a:solidFill>
                            <a:schemeClr val="tx1"/>
                          </a:solidFill>
                          <a:latin typeface="Calibri"/>
                        </a:rPr>
                        <a:t>Richie Rich</a:t>
                      </a:r>
                    </a:p>
                  </a:txBody>
                  <a:tcPr marL="9525" marR="9525" marT="9525" marB="0" anchor="b"/>
                </a:tc>
                <a:tc>
                  <a:txBody>
                    <a:bodyPr/>
                    <a:lstStyle/>
                    <a:p>
                      <a:pPr algn="ctr" fontAlgn="b"/>
                      <a:r>
                        <a:rPr lang="en-US" sz="2800" b="1" i="0" u="none" strike="noStrike" dirty="0">
                          <a:solidFill>
                            <a:schemeClr val="tx1"/>
                          </a:solidFill>
                          <a:latin typeface="Calibri"/>
                        </a:rPr>
                        <a:t>1/5/1965</a:t>
                      </a:r>
                    </a:p>
                  </a:txBody>
                  <a:tcPr marL="9525" marR="9525" marT="9525" marB="0" anchor="b"/>
                </a:tc>
                <a:tc>
                  <a:txBody>
                    <a:bodyPr/>
                    <a:lstStyle/>
                    <a:p>
                      <a:pPr algn="ctr" fontAlgn="b"/>
                      <a:r>
                        <a:rPr lang="en-US" sz="2800" b="0" i="0" u="none" strike="noStrike" dirty="0">
                          <a:solidFill>
                            <a:schemeClr val="tx1"/>
                          </a:solidFill>
                          <a:latin typeface="Calibri"/>
                        </a:rPr>
                        <a:t>Finance </a:t>
                      </a:r>
                    </a:p>
                  </a:txBody>
                  <a:tcPr marL="9525" marR="9525" marT="9525" marB="0" anchor="b"/>
                </a:tc>
                <a:tc>
                  <a:txBody>
                    <a:bodyPr/>
                    <a:lstStyle/>
                    <a:p>
                      <a:pPr algn="ctr" fontAlgn="b"/>
                      <a:r>
                        <a:rPr lang="en-US" sz="2800" b="0" i="0" u="none" strike="noStrike">
                          <a:solidFill>
                            <a:schemeClr val="tx1"/>
                          </a:solidFill>
                          <a:latin typeface="Calibri"/>
                        </a:rPr>
                        <a:t>Superman</a:t>
                      </a:r>
                    </a:p>
                  </a:txBody>
                  <a:tcPr marL="9525" marR="9525" marT="9525" marB="0" anchor="b"/>
                </a:tc>
              </a:tr>
              <a:tr h="370840">
                <a:tc>
                  <a:txBody>
                    <a:bodyPr/>
                    <a:lstStyle/>
                    <a:p>
                      <a:pPr algn="ctr" fontAlgn="b"/>
                      <a:r>
                        <a:rPr lang="en-US" sz="2800" b="1" i="0" u="none" strike="noStrike">
                          <a:solidFill>
                            <a:schemeClr val="tx1"/>
                          </a:solidFill>
                          <a:latin typeface="Calibri"/>
                        </a:rPr>
                        <a:t>169</a:t>
                      </a:r>
                    </a:p>
                  </a:txBody>
                  <a:tcPr marL="9525" marR="9525" marT="9525" marB="0" anchor="b"/>
                </a:tc>
                <a:tc>
                  <a:txBody>
                    <a:bodyPr/>
                    <a:lstStyle/>
                    <a:p>
                      <a:pPr algn="ctr" fontAlgn="b"/>
                      <a:r>
                        <a:rPr lang="en-US" sz="2800" b="0" i="0" u="none" strike="noStrike">
                          <a:solidFill>
                            <a:schemeClr val="tx1"/>
                          </a:solidFill>
                          <a:latin typeface="Calibri"/>
                        </a:rPr>
                        <a:t>Bart Simpson</a:t>
                      </a:r>
                    </a:p>
                  </a:txBody>
                  <a:tcPr marL="9525" marR="9525" marT="9525" marB="0" anchor="b"/>
                </a:tc>
                <a:tc>
                  <a:txBody>
                    <a:bodyPr/>
                    <a:lstStyle/>
                    <a:p>
                      <a:pPr algn="ctr" fontAlgn="b"/>
                      <a:r>
                        <a:rPr lang="en-US" sz="2800" b="1" i="0" u="none" strike="noStrike" dirty="0">
                          <a:solidFill>
                            <a:schemeClr val="tx1"/>
                          </a:solidFill>
                          <a:latin typeface="Calibri"/>
                        </a:rPr>
                        <a:t>17/25/1998</a:t>
                      </a:r>
                    </a:p>
                  </a:txBody>
                  <a:tcPr marL="9525" marR="9525" marT="9525" marB="0" anchor="b"/>
                </a:tc>
                <a:tc>
                  <a:txBody>
                    <a:bodyPr/>
                    <a:lstStyle/>
                    <a:p>
                      <a:pPr algn="ctr" fontAlgn="b"/>
                      <a:r>
                        <a:rPr lang="en-US" sz="2800" b="0" i="0" u="none" strike="noStrike" dirty="0">
                          <a:solidFill>
                            <a:schemeClr val="tx1"/>
                          </a:solidFill>
                          <a:latin typeface="Calibri"/>
                        </a:rPr>
                        <a:t>Human Resources</a:t>
                      </a:r>
                    </a:p>
                  </a:txBody>
                  <a:tcPr marL="9525" marR="9525" marT="9525" marB="0" anchor="b"/>
                </a:tc>
                <a:tc>
                  <a:txBody>
                    <a:bodyPr/>
                    <a:lstStyle/>
                    <a:p>
                      <a:pPr algn="ctr" fontAlgn="b"/>
                      <a:r>
                        <a:rPr lang="en-US" sz="2800" b="0" i="0" u="none" strike="noStrike" dirty="0">
                          <a:solidFill>
                            <a:schemeClr val="tx1"/>
                          </a:solidFill>
                          <a:latin typeface="Calibri"/>
                        </a:rPr>
                        <a:t>Wonder Woman</a:t>
                      </a:r>
                    </a:p>
                  </a:txBody>
                  <a:tcPr marL="9525" marR="9525" marT="9525" marB="0" anchor="b"/>
                </a:tc>
              </a:tr>
              <a:tr h="370840">
                <a:tc>
                  <a:txBody>
                    <a:bodyPr/>
                    <a:lstStyle/>
                    <a:p>
                      <a:pPr algn="ctr" fontAlgn="b"/>
                      <a:r>
                        <a:rPr lang="en-US" sz="2800" b="1" i="0" u="none" strike="noStrike" dirty="0">
                          <a:solidFill>
                            <a:schemeClr val="tx1"/>
                          </a:solidFill>
                          <a:latin typeface="Calibri"/>
                        </a:rPr>
                        <a:t>988</a:t>
                      </a:r>
                    </a:p>
                  </a:txBody>
                  <a:tcPr marL="9525" marR="9525" marT="9525" marB="0" anchor="b"/>
                </a:tc>
                <a:tc>
                  <a:txBody>
                    <a:bodyPr/>
                    <a:lstStyle/>
                    <a:p>
                      <a:pPr algn="ctr" fontAlgn="b"/>
                      <a:r>
                        <a:rPr lang="en-US" sz="2800" b="0" i="0" u="none" strike="noStrike">
                          <a:solidFill>
                            <a:schemeClr val="tx1"/>
                          </a:solidFill>
                          <a:latin typeface="Calibri"/>
                        </a:rPr>
                        <a:t>Minnie Mouse</a:t>
                      </a:r>
                    </a:p>
                  </a:txBody>
                  <a:tcPr marL="9525" marR="9525" marT="9525" marB="0" anchor="b"/>
                </a:tc>
                <a:tc>
                  <a:txBody>
                    <a:bodyPr/>
                    <a:lstStyle/>
                    <a:p>
                      <a:pPr algn="ctr" fontAlgn="b"/>
                      <a:r>
                        <a:rPr lang="en-US" sz="2800" b="1" i="0" u="none" strike="noStrike" dirty="0">
                          <a:solidFill>
                            <a:schemeClr val="tx1"/>
                          </a:solidFill>
                          <a:latin typeface="Calibri"/>
                        </a:rPr>
                        <a:t>7/15/1975</a:t>
                      </a:r>
                    </a:p>
                  </a:txBody>
                  <a:tcPr marL="9525" marR="9525" marT="9525" marB="0" anchor="b"/>
                </a:tc>
                <a:tc>
                  <a:txBody>
                    <a:bodyPr/>
                    <a:lstStyle/>
                    <a:p>
                      <a:pPr algn="ctr" fontAlgn="b"/>
                      <a:r>
                        <a:rPr lang="en-US" sz="2800" b="0" i="0" u="none" strike="noStrike" dirty="0">
                          <a:solidFill>
                            <a:schemeClr val="tx1"/>
                          </a:solidFill>
                          <a:latin typeface="Calibri"/>
                        </a:rPr>
                        <a:t>Marketing</a:t>
                      </a:r>
                    </a:p>
                  </a:txBody>
                  <a:tcPr marL="9525" marR="9525" marT="9525" marB="0" anchor="b"/>
                </a:tc>
                <a:tc>
                  <a:txBody>
                    <a:bodyPr/>
                    <a:lstStyle/>
                    <a:p>
                      <a:pPr algn="ctr" fontAlgn="b"/>
                      <a:r>
                        <a:rPr lang="en-US" sz="2800" b="0" i="0" u="none" strike="noStrike" dirty="0" err="1" smtClean="0">
                          <a:solidFill>
                            <a:schemeClr val="tx1"/>
                          </a:solidFill>
                          <a:latin typeface="Calibri"/>
                        </a:rPr>
                        <a:t>Snowwhite</a:t>
                      </a:r>
                      <a:endParaRPr lang="en-US" sz="2800" b="0" i="0" u="none" strike="noStrike" dirty="0">
                        <a:solidFill>
                          <a:schemeClr val="tx1"/>
                        </a:solidFill>
                        <a:latin typeface="Calibri"/>
                      </a:endParaRPr>
                    </a:p>
                  </a:txBody>
                  <a:tcPr marL="9525" marR="9525" marT="9525" marB="0" anchor="b"/>
                </a:tc>
              </a:tr>
            </a:tbl>
          </a:graphicData>
        </a:graphic>
      </p:graphicFrame>
      <p:sp>
        <p:nvSpPr>
          <p:cNvPr id="4" name="Footer Placeholder 3"/>
          <p:cNvSpPr>
            <a:spLocks noGrp="1"/>
          </p:cNvSpPr>
          <p:nvPr>
            <p:ph type="ftr" sz="quarter" idx="1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lstStyle/>
          <a:p>
            <a:pPr marL="342900" marR="0" lvl="0" indent="-342900">
              <a:spcBef>
                <a:spcPts val="0"/>
              </a:spcBef>
              <a:spcAft>
                <a:spcPts val="0"/>
              </a:spcAft>
              <a:tabLst>
                <a:tab pos="457200" algn="l"/>
              </a:tabLst>
            </a:pPr>
            <a:r>
              <a:rPr lang="en-US" b="1" u="sng" dirty="0" smtClean="0">
                <a:latin typeface="Elephant" pitchFamily="18" charset="0"/>
              </a:rPr>
              <a:t>What is a public record? </a:t>
            </a:r>
          </a:p>
        </p:txBody>
      </p:sp>
      <p:sp>
        <p:nvSpPr>
          <p:cNvPr id="3" name="Content Placeholder 2"/>
          <p:cNvSpPr>
            <a:spLocks noGrp="1"/>
          </p:cNvSpPr>
          <p:nvPr>
            <p:ph idx="1"/>
          </p:nvPr>
        </p:nvSpPr>
        <p:spPr>
          <a:xfrm>
            <a:off x="457200" y="1935480"/>
            <a:ext cx="8229600" cy="4008120"/>
          </a:xfrm>
        </p:spPr>
        <p:txBody>
          <a:bodyPr>
            <a:normAutofit lnSpcReduction="10000"/>
          </a:bodyPr>
          <a:lstStyle/>
          <a:p>
            <a:pPr>
              <a:buNone/>
            </a:pPr>
            <a:r>
              <a:rPr lang="en-US" sz="4000" dirty="0" smtClean="0">
                <a:latin typeface="Berlin Sans FB" pitchFamily="34" charset="0"/>
              </a:rPr>
              <a:t>“Public records” includes any writing containing information relating to the conduct of the public’s business </a:t>
            </a:r>
            <a:r>
              <a:rPr lang="en-US" sz="4000" cap="all" dirty="0" smtClean="0">
                <a:latin typeface="Berlin Sans FB" pitchFamily="34" charset="0"/>
              </a:rPr>
              <a:t>prepared, owned, used, </a:t>
            </a:r>
            <a:r>
              <a:rPr lang="en-US" sz="4000" dirty="0" smtClean="0">
                <a:latin typeface="Berlin Sans FB" pitchFamily="34" charset="0"/>
              </a:rPr>
              <a:t>or </a:t>
            </a:r>
            <a:r>
              <a:rPr lang="en-US" sz="4000" cap="all" dirty="0" smtClean="0">
                <a:latin typeface="Berlin Sans FB" pitchFamily="34" charset="0"/>
              </a:rPr>
              <a:t>retained </a:t>
            </a:r>
            <a:r>
              <a:rPr lang="en-US" sz="4000" dirty="0" smtClean="0">
                <a:latin typeface="Berlin Sans FB" pitchFamily="34" charset="0"/>
              </a:rPr>
              <a:t>by any state or local agency regardless of physical form or characteristics.</a:t>
            </a:r>
            <a:endParaRPr lang="en-US" sz="4000" dirty="0">
              <a:latin typeface="Berlin Sans FB" pitchFamily="34" charset="0"/>
            </a:endParaRPr>
          </a:p>
        </p:txBody>
      </p:sp>
      <p:sp>
        <p:nvSpPr>
          <p:cNvPr id="5" name="Flowchart: Punched Tape 4"/>
          <p:cNvSpPr/>
          <p:nvPr/>
        </p:nvSpPr>
        <p:spPr>
          <a:xfrm>
            <a:off x="609600" y="6019800"/>
            <a:ext cx="8077200" cy="533400"/>
          </a:xfrm>
          <a:prstGeom prst="flowChartPunchedTape">
            <a:avLst/>
          </a:prstGeom>
          <a:solidFill>
            <a:schemeClr val="accent1">
              <a:alpha val="7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228600" y="1066800"/>
          <a:ext cx="8610600" cy="4760595"/>
        </p:xfrm>
        <a:graphic>
          <a:graphicData uri="http://schemas.openxmlformats.org/drawingml/2006/table">
            <a:tbl>
              <a:tblPr firstRow="1" bandRow="1">
                <a:tableStyleId>{5C22544A-7EE6-4342-B048-85BDC9FD1C3A}</a:tableStyleId>
              </a:tblPr>
              <a:tblGrid>
                <a:gridCol w="1722120"/>
                <a:gridCol w="1722120"/>
                <a:gridCol w="1813560"/>
                <a:gridCol w="1447800"/>
                <a:gridCol w="1905000"/>
              </a:tblGrid>
              <a:tr h="370840">
                <a:tc>
                  <a:txBody>
                    <a:bodyPr/>
                    <a:lstStyle/>
                    <a:p>
                      <a:pPr algn="ctr" fontAlgn="b"/>
                      <a:r>
                        <a:rPr lang="en-US" sz="2800" b="1" i="0" u="none" strike="noStrike" dirty="0">
                          <a:solidFill>
                            <a:schemeClr val="tx1"/>
                          </a:solidFill>
                          <a:latin typeface="Calibri"/>
                        </a:rPr>
                        <a:t>Column1</a:t>
                      </a:r>
                    </a:p>
                  </a:txBody>
                  <a:tcPr marL="9525" marR="9525" marT="9525" marB="0" anchor="b"/>
                </a:tc>
                <a:tc>
                  <a:txBody>
                    <a:bodyPr/>
                    <a:lstStyle/>
                    <a:p>
                      <a:pPr algn="ctr" fontAlgn="b"/>
                      <a:r>
                        <a:rPr lang="en-US" sz="2800" b="1" i="0" u="none" strike="noStrike">
                          <a:solidFill>
                            <a:schemeClr val="tx1"/>
                          </a:solidFill>
                          <a:latin typeface="Calibri"/>
                        </a:rPr>
                        <a:t>Column2</a:t>
                      </a:r>
                    </a:p>
                  </a:txBody>
                  <a:tcPr marL="9525" marR="9525" marT="9525" marB="0" anchor="b"/>
                </a:tc>
                <a:tc>
                  <a:txBody>
                    <a:bodyPr/>
                    <a:lstStyle/>
                    <a:p>
                      <a:pPr algn="ctr" fontAlgn="b"/>
                      <a:r>
                        <a:rPr lang="en-US" sz="2800" b="1" i="0" u="none" strike="noStrike">
                          <a:solidFill>
                            <a:schemeClr val="tx1"/>
                          </a:solidFill>
                          <a:latin typeface="Calibri"/>
                        </a:rPr>
                        <a:t>Column3</a:t>
                      </a:r>
                    </a:p>
                  </a:txBody>
                  <a:tcPr marL="9525" marR="9525" marT="9525" marB="0" anchor="b"/>
                </a:tc>
                <a:tc>
                  <a:txBody>
                    <a:bodyPr/>
                    <a:lstStyle/>
                    <a:p>
                      <a:pPr algn="ctr" fontAlgn="b"/>
                      <a:r>
                        <a:rPr lang="en-US" sz="2800" b="1" i="0" u="none" strike="noStrike">
                          <a:solidFill>
                            <a:schemeClr val="tx1"/>
                          </a:solidFill>
                          <a:latin typeface="Calibri"/>
                        </a:rPr>
                        <a:t>Column4</a:t>
                      </a:r>
                    </a:p>
                  </a:txBody>
                  <a:tcPr marL="9525" marR="9525" marT="9525" marB="0" anchor="b"/>
                </a:tc>
                <a:tc>
                  <a:txBody>
                    <a:bodyPr/>
                    <a:lstStyle/>
                    <a:p>
                      <a:pPr algn="ctr" fontAlgn="b"/>
                      <a:r>
                        <a:rPr lang="en-US" sz="2800" b="1" i="0" u="none" strike="noStrike">
                          <a:solidFill>
                            <a:schemeClr val="tx1"/>
                          </a:solidFill>
                          <a:latin typeface="Calibri"/>
                        </a:rPr>
                        <a:t>Column5</a:t>
                      </a:r>
                    </a:p>
                  </a:txBody>
                  <a:tcPr marL="9525" marR="9525" marT="9525" marB="0" anchor="b"/>
                </a:tc>
              </a:tr>
              <a:tr h="370840">
                <a:tc>
                  <a:txBody>
                    <a:bodyPr/>
                    <a:lstStyle/>
                    <a:p>
                      <a:pPr algn="ctr" fontAlgn="b"/>
                      <a:endParaRPr lang="en-US" sz="2800" b="1" i="0" u="none" strike="noStrike" dirty="0">
                        <a:solidFill>
                          <a:schemeClr val="tx1"/>
                        </a:solidFill>
                        <a:latin typeface="Calibri"/>
                      </a:endParaRPr>
                    </a:p>
                  </a:txBody>
                  <a:tcPr marL="9525" marR="9525" marT="9525" marB="0" anchor="b"/>
                </a:tc>
                <a:tc>
                  <a:txBody>
                    <a:bodyPr/>
                    <a:lstStyle/>
                    <a:p>
                      <a:pPr algn="ctr" fontAlgn="b"/>
                      <a:r>
                        <a:rPr lang="en-US" sz="2800" b="1" i="0" u="none" strike="noStrike" dirty="0">
                          <a:solidFill>
                            <a:schemeClr val="tx1"/>
                          </a:solidFill>
                          <a:latin typeface="Calibri"/>
                        </a:rPr>
                        <a:t>Name</a:t>
                      </a:r>
                    </a:p>
                  </a:txBody>
                  <a:tcPr marL="9525" marR="9525" marT="9525" marB="0" anchor="b"/>
                </a:tc>
                <a:tc>
                  <a:txBody>
                    <a:bodyPr/>
                    <a:lstStyle/>
                    <a:p>
                      <a:pPr algn="ctr" fontAlgn="b"/>
                      <a:endParaRPr lang="en-US" sz="2800" b="1" i="0" u="none" strike="noStrike" dirty="0">
                        <a:solidFill>
                          <a:schemeClr val="tx1"/>
                        </a:solidFill>
                        <a:latin typeface="Calibri"/>
                      </a:endParaRPr>
                    </a:p>
                  </a:txBody>
                  <a:tcPr marL="9525" marR="9525" marT="9525" marB="0" anchor="b"/>
                </a:tc>
                <a:tc>
                  <a:txBody>
                    <a:bodyPr/>
                    <a:lstStyle/>
                    <a:p>
                      <a:pPr algn="ctr" fontAlgn="b"/>
                      <a:endParaRPr lang="en-US" sz="2800" b="1" i="0" u="none" strike="noStrike" dirty="0">
                        <a:solidFill>
                          <a:schemeClr val="tx1"/>
                        </a:solidFill>
                        <a:latin typeface="Calibri"/>
                      </a:endParaRPr>
                    </a:p>
                  </a:txBody>
                  <a:tcPr marL="9525" marR="9525" marT="9525" marB="0" anchor="b"/>
                </a:tc>
                <a:tc>
                  <a:txBody>
                    <a:bodyPr/>
                    <a:lstStyle/>
                    <a:p>
                      <a:pPr algn="ctr" fontAlgn="b"/>
                      <a:r>
                        <a:rPr lang="en-US" sz="2800" b="1" i="0" u="none" strike="noStrike">
                          <a:solidFill>
                            <a:schemeClr val="tx1"/>
                          </a:solidFill>
                          <a:latin typeface="Calibri"/>
                        </a:rPr>
                        <a:t>Supervisor's Name</a:t>
                      </a:r>
                    </a:p>
                  </a:txBody>
                  <a:tcPr marL="9525" marR="9525" marT="9525" marB="0" anchor="b"/>
                </a:tc>
              </a:tr>
              <a:tr h="370840">
                <a:tc>
                  <a:txBody>
                    <a:bodyPr/>
                    <a:lstStyle/>
                    <a:p>
                      <a:pPr algn="ctr" fontAlgn="b"/>
                      <a:endParaRPr lang="en-US" sz="2800" b="0" i="0" u="none" strike="noStrike" dirty="0">
                        <a:solidFill>
                          <a:schemeClr val="tx1"/>
                        </a:solidFill>
                        <a:latin typeface="Calibri"/>
                      </a:endParaRPr>
                    </a:p>
                  </a:txBody>
                  <a:tcPr marL="9525" marR="9525" marT="9525" marB="0" anchor="b"/>
                </a:tc>
                <a:tc>
                  <a:txBody>
                    <a:bodyPr/>
                    <a:lstStyle/>
                    <a:p>
                      <a:pPr algn="ctr" fontAlgn="b"/>
                      <a:endParaRPr lang="en-US" sz="2800" b="0" i="0" u="none" strike="noStrike">
                        <a:solidFill>
                          <a:schemeClr val="tx1"/>
                        </a:solidFill>
                        <a:latin typeface="Calibri"/>
                      </a:endParaRPr>
                    </a:p>
                  </a:txBody>
                  <a:tcPr marL="9525" marR="9525" marT="9525" marB="0" anchor="b"/>
                </a:tc>
                <a:tc>
                  <a:txBody>
                    <a:bodyPr/>
                    <a:lstStyle/>
                    <a:p>
                      <a:pPr algn="ctr" fontAlgn="b"/>
                      <a:endParaRPr lang="en-US" sz="2800" b="0" i="0" u="none" strike="noStrike" dirty="0">
                        <a:solidFill>
                          <a:schemeClr val="tx1"/>
                        </a:solidFill>
                        <a:latin typeface="Calibri"/>
                      </a:endParaRPr>
                    </a:p>
                  </a:txBody>
                  <a:tcPr marL="9525" marR="9525" marT="9525" marB="0" anchor="b"/>
                </a:tc>
                <a:tc>
                  <a:txBody>
                    <a:bodyPr/>
                    <a:lstStyle/>
                    <a:p>
                      <a:pPr algn="ctr" fontAlgn="b"/>
                      <a:endParaRPr lang="en-US" sz="2800" b="0" i="0" u="none" strike="noStrike" dirty="0">
                        <a:solidFill>
                          <a:schemeClr val="tx1"/>
                        </a:solidFill>
                        <a:latin typeface="Calibri"/>
                      </a:endParaRPr>
                    </a:p>
                  </a:txBody>
                  <a:tcPr marL="9525" marR="9525" marT="9525" marB="0" anchor="b"/>
                </a:tc>
                <a:tc>
                  <a:txBody>
                    <a:bodyPr/>
                    <a:lstStyle/>
                    <a:p>
                      <a:pPr algn="ctr" fontAlgn="b"/>
                      <a:endParaRPr lang="en-US" sz="2800" b="0" i="0" u="none" strike="noStrike">
                        <a:solidFill>
                          <a:schemeClr val="tx1"/>
                        </a:solidFill>
                        <a:latin typeface="Calibri"/>
                      </a:endParaRPr>
                    </a:p>
                  </a:txBody>
                  <a:tcPr marL="9525" marR="9525" marT="9525" marB="0" anchor="b"/>
                </a:tc>
              </a:tr>
              <a:tr h="370840">
                <a:tc>
                  <a:txBody>
                    <a:bodyPr/>
                    <a:lstStyle/>
                    <a:p>
                      <a:pPr algn="ctr" fontAlgn="b"/>
                      <a:endParaRPr lang="en-US" sz="2800" b="1" i="0" u="none" strike="noStrike" dirty="0">
                        <a:solidFill>
                          <a:schemeClr val="tx1"/>
                        </a:solidFill>
                        <a:latin typeface="Calibri"/>
                      </a:endParaRPr>
                    </a:p>
                  </a:txBody>
                  <a:tcPr marL="9525" marR="9525" marT="9525" marB="0" anchor="b"/>
                </a:tc>
                <a:tc>
                  <a:txBody>
                    <a:bodyPr/>
                    <a:lstStyle/>
                    <a:p>
                      <a:pPr algn="ctr" fontAlgn="b"/>
                      <a:r>
                        <a:rPr lang="en-US" sz="2800" b="0" i="0" u="none" strike="noStrike" dirty="0">
                          <a:solidFill>
                            <a:schemeClr val="tx1"/>
                          </a:solidFill>
                          <a:latin typeface="Calibri"/>
                        </a:rPr>
                        <a:t>Donald Duck</a:t>
                      </a:r>
                    </a:p>
                  </a:txBody>
                  <a:tcPr marL="9525" marR="9525" marT="9525" marB="0" anchor="b"/>
                </a:tc>
                <a:tc>
                  <a:txBody>
                    <a:bodyPr/>
                    <a:lstStyle/>
                    <a:p>
                      <a:pPr algn="ctr" fontAlgn="b"/>
                      <a:endParaRPr lang="en-US" sz="2800" b="1" i="0" u="none" strike="noStrike" dirty="0">
                        <a:solidFill>
                          <a:schemeClr val="tx1"/>
                        </a:solidFill>
                        <a:latin typeface="Calibri"/>
                      </a:endParaRPr>
                    </a:p>
                  </a:txBody>
                  <a:tcPr marL="9525" marR="9525" marT="9525" marB="0" anchor="b"/>
                </a:tc>
                <a:tc>
                  <a:txBody>
                    <a:bodyPr/>
                    <a:lstStyle/>
                    <a:p>
                      <a:pPr algn="ctr" fontAlgn="b"/>
                      <a:endParaRPr lang="en-US" sz="2800" b="0" i="0" u="none" strike="noStrike" dirty="0">
                        <a:solidFill>
                          <a:schemeClr val="tx1"/>
                        </a:solidFill>
                        <a:latin typeface="Calibri"/>
                      </a:endParaRPr>
                    </a:p>
                  </a:txBody>
                  <a:tcPr marL="9525" marR="9525" marT="9525" marB="0" anchor="b"/>
                </a:tc>
                <a:tc>
                  <a:txBody>
                    <a:bodyPr/>
                    <a:lstStyle/>
                    <a:p>
                      <a:pPr algn="ctr" fontAlgn="b"/>
                      <a:r>
                        <a:rPr lang="en-US" sz="2800" b="0" i="0" u="none" strike="noStrike">
                          <a:solidFill>
                            <a:schemeClr val="tx1"/>
                          </a:solidFill>
                          <a:latin typeface="Calibri"/>
                        </a:rPr>
                        <a:t>Mickey Mouse</a:t>
                      </a:r>
                    </a:p>
                  </a:txBody>
                  <a:tcPr marL="9525" marR="9525" marT="9525" marB="0" anchor="b"/>
                </a:tc>
              </a:tr>
              <a:tr h="370840">
                <a:tc>
                  <a:txBody>
                    <a:bodyPr/>
                    <a:lstStyle/>
                    <a:p>
                      <a:pPr algn="ctr" fontAlgn="b"/>
                      <a:endParaRPr lang="en-US" sz="2800" b="1" i="0" u="none" strike="noStrike" dirty="0">
                        <a:solidFill>
                          <a:schemeClr val="tx1"/>
                        </a:solidFill>
                        <a:latin typeface="Calibri"/>
                      </a:endParaRPr>
                    </a:p>
                  </a:txBody>
                  <a:tcPr marL="9525" marR="9525" marT="9525" marB="0" anchor="b"/>
                </a:tc>
                <a:tc>
                  <a:txBody>
                    <a:bodyPr/>
                    <a:lstStyle/>
                    <a:p>
                      <a:pPr algn="ctr" fontAlgn="b"/>
                      <a:r>
                        <a:rPr lang="en-US" sz="2800" b="0" i="0" u="none" strike="noStrike">
                          <a:solidFill>
                            <a:schemeClr val="tx1"/>
                          </a:solidFill>
                          <a:latin typeface="Calibri"/>
                        </a:rPr>
                        <a:t>Richie Rich</a:t>
                      </a:r>
                    </a:p>
                  </a:txBody>
                  <a:tcPr marL="9525" marR="9525" marT="9525" marB="0" anchor="b"/>
                </a:tc>
                <a:tc>
                  <a:txBody>
                    <a:bodyPr/>
                    <a:lstStyle/>
                    <a:p>
                      <a:pPr algn="ctr" fontAlgn="b"/>
                      <a:endParaRPr lang="en-US" sz="2800" b="1" i="0" u="none" strike="noStrike" dirty="0">
                        <a:solidFill>
                          <a:schemeClr val="tx1"/>
                        </a:solidFill>
                        <a:latin typeface="Calibri"/>
                      </a:endParaRPr>
                    </a:p>
                  </a:txBody>
                  <a:tcPr marL="9525" marR="9525" marT="9525" marB="0" anchor="b"/>
                </a:tc>
                <a:tc>
                  <a:txBody>
                    <a:bodyPr/>
                    <a:lstStyle/>
                    <a:p>
                      <a:pPr algn="ctr" fontAlgn="b"/>
                      <a:endParaRPr lang="en-US" sz="2800" b="0" i="0" u="none" strike="noStrike" dirty="0">
                        <a:solidFill>
                          <a:schemeClr val="tx1"/>
                        </a:solidFill>
                        <a:latin typeface="Calibri"/>
                      </a:endParaRPr>
                    </a:p>
                  </a:txBody>
                  <a:tcPr marL="9525" marR="9525" marT="9525" marB="0" anchor="b"/>
                </a:tc>
                <a:tc>
                  <a:txBody>
                    <a:bodyPr/>
                    <a:lstStyle/>
                    <a:p>
                      <a:pPr algn="ctr" fontAlgn="b"/>
                      <a:r>
                        <a:rPr lang="en-US" sz="2800" b="0" i="0" u="none" strike="noStrike">
                          <a:solidFill>
                            <a:schemeClr val="tx1"/>
                          </a:solidFill>
                          <a:latin typeface="Calibri"/>
                        </a:rPr>
                        <a:t>Superman</a:t>
                      </a:r>
                    </a:p>
                  </a:txBody>
                  <a:tcPr marL="9525" marR="9525" marT="9525" marB="0" anchor="b"/>
                </a:tc>
              </a:tr>
              <a:tr h="370840">
                <a:tc>
                  <a:txBody>
                    <a:bodyPr/>
                    <a:lstStyle/>
                    <a:p>
                      <a:pPr algn="ctr" fontAlgn="b"/>
                      <a:endParaRPr lang="en-US" sz="2800" b="1" i="0" u="none" strike="noStrike" dirty="0">
                        <a:solidFill>
                          <a:schemeClr val="tx1"/>
                        </a:solidFill>
                        <a:latin typeface="Calibri"/>
                      </a:endParaRPr>
                    </a:p>
                  </a:txBody>
                  <a:tcPr marL="9525" marR="9525" marT="9525" marB="0" anchor="b"/>
                </a:tc>
                <a:tc>
                  <a:txBody>
                    <a:bodyPr/>
                    <a:lstStyle/>
                    <a:p>
                      <a:pPr algn="ctr" fontAlgn="b"/>
                      <a:r>
                        <a:rPr lang="en-US" sz="2800" b="0" i="0" u="none" strike="noStrike">
                          <a:solidFill>
                            <a:schemeClr val="tx1"/>
                          </a:solidFill>
                          <a:latin typeface="Calibri"/>
                        </a:rPr>
                        <a:t>Bart Simpson</a:t>
                      </a:r>
                    </a:p>
                  </a:txBody>
                  <a:tcPr marL="9525" marR="9525" marT="9525" marB="0" anchor="b"/>
                </a:tc>
                <a:tc>
                  <a:txBody>
                    <a:bodyPr/>
                    <a:lstStyle/>
                    <a:p>
                      <a:pPr algn="ctr" fontAlgn="b"/>
                      <a:endParaRPr lang="en-US" sz="2800" b="1" i="0" u="none" strike="noStrike" dirty="0">
                        <a:solidFill>
                          <a:schemeClr val="tx1"/>
                        </a:solidFill>
                        <a:latin typeface="Calibri"/>
                      </a:endParaRPr>
                    </a:p>
                  </a:txBody>
                  <a:tcPr marL="9525" marR="9525" marT="9525" marB="0" anchor="b"/>
                </a:tc>
                <a:tc>
                  <a:txBody>
                    <a:bodyPr/>
                    <a:lstStyle/>
                    <a:p>
                      <a:pPr algn="ctr" fontAlgn="b"/>
                      <a:endParaRPr lang="en-US" sz="2800" b="0" i="0" u="none" strike="noStrike" dirty="0">
                        <a:solidFill>
                          <a:schemeClr val="tx1"/>
                        </a:solidFill>
                        <a:latin typeface="Calibri"/>
                      </a:endParaRPr>
                    </a:p>
                  </a:txBody>
                  <a:tcPr marL="9525" marR="9525" marT="9525" marB="0" anchor="b"/>
                </a:tc>
                <a:tc>
                  <a:txBody>
                    <a:bodyPr/>
                    <a:lstStyle/>
                    <a:p>
                      <a:pPr algn="ctr" fontAlgn="b"/>
                      <a:r>
                        <a:rPr lang="en-US" sz="2800" b="0" i="0" u="none" strike="noStrike" dirty="0">
                          <a:solidFill>
                            <a:schemeClr val="tx1"/>
                          </a:solidFill>
                          <a:latin typeface="Calibri"/>
                        </a:rPr>
                        <a:t>Wonder Woman</a:t>
                      </a:r>
                    </a:p>
                  </a:txBody>
                  <a:tcPr marL="9525" marR="9525" marT="9525" marB="0" anchor="b"/>
                </a:tc>
              </a:tr>
              <a:tr h="370840">
                <a:tc>
                  <a:txBody>
                    <a:bodyPr/>
                    <a:lstStyle/>
                    <a:p>
                      <a:pPr algn="ctr" fontAlgn="b"/>
                      <a:endParaRPr lang="en-US" sz="2800" b="1" i="0" u="none" strike="noStrike" dirty="0">
                        <a:solidFill>
                          <a:schemeClr val="tx1"/>
                        </a:solidFill>
                        <a:latin typeface="Calibri"/>
                      </a:endParaRPr>
                    </a:p>
                  </a:txBody>
                  <a:tcPr marL="9525" marR="9525" marT="9525" marB="0" anchor="b"/>
                </a:tc>
                <a:tc>
                  <a:txBody>
                    <a:bodyPr/>
                    <a:lstStyle/>
                    <a:p>
                      <a:pPr algn="ctr" fontAlgn="b"/>
                      <a:r>
                        <a:rPr lang="en-US" sz="2800" b="0" i="0" u="none" strike="noStrike">
                          <a:solidFill>
                            <a:schemeClr val="tx1"/>
                          </a:solidFill>
                          <a:latin typeface="Calibri"/>
                        </a:rPr>
                        <a:t>Minnie Mouse</a:t>
                      </a:r>
                    </a:p>
                  </a:txBody>
                  <a:tcPr marL="9525" marR="9525" marT="9525" marB="0" anchor="b"/>
                </a:tc>
                <a:tc>
                  <a:txBody>
                    <a:bodyPr/>
                    <a:lstStyle/>
                    <a:p>
                      <a:pPr algn="ctr" fontAlgn="b"/>
                      <a:endParaRPr lang="en-US" sz="2800" b="1" i="0" u="none" strike="noStrike" dirty="0">
                        <a:solidFill>
                          <a:schemeClr val="tx1"/>
                        </a:solidFill>
                        <a:latin typeface="Calibri"/>
                      </a:endParaRPr>
                    </a:p>
                  </a:txBody>
                  <a:tcPr marL="9525" marR="9525" marT="9525" marB="0" anchor="b"/>
                </a:tc>
                <a:tc>
                  <a:txBody>
                    <a:bodyPr/>
                    <a:lstStyle/>
                    <a:p>
                      <a:pPr algn="ctr" fontAlgn="b"/>
                      <a:endParaRPr lang="en-US" sz="2800" b="0" i="0" u="none" strike="noStrike" dirty="0">
                        <a:solidFill>
                          <a:schemeClr val="tx1"/>
                        </a:solidFill>
                        <a:latin typeface="Calibri"/>
                      </a:endParaRPr>
                    </a:p>
                  </a:txBody>
                  <a:tcPr marL="9525" marR="9525" marT="9525" marB="0" anchor="b"/>
                </a:tc>
                <a:tc>
                  <a:txBody>
                    <a:bodyPr/>
                    <a:lstStyle/>
                    <a:p>
                      <a:pPr algn="ctr" fontAlgn="b"/>
                      <a:r>
                        <a:rPr lang="en-US" sz="2800" b="0" i="0" u="none" strike="noStrike" dirty="0" smtClean="0">
                          <a:solidFill>
                            <a:schemeClr val="tx1"/>
                          </a:solidFill>
                          <a:latin typeface="Calibri"/>
                        </a:rPr>
                        <a:t>Snow white</a:t>
                      </a:r>
                      <a:endParaRPr lang="en-US" sz="2800" b="0" i="0" u="none" strike="noStrike" dirty="0">
                        <a:solidFill>
                          <a:schemeClr val="tx1"/>
                        </a:solidFill>
                        <a:latin typeface="Calibri"/>
                      </a:endParaRPr>
                    </a:p>
                  </a:txBody>
                  <a:tcPr marL="9525" marR="9525" marT="9525" marB="0" anchor="b"/>
                </a:tc>
              </a:tr>
            </a:tbl>
          </a:graphicData>
        </a:graphic>
      </p:graphicFrame>
      <p:sp>
        <p:nvSpPr>
          <p:cNvPr id="8" name="Multiply 7"/>
          <p:cNvSpPr/>
          <p:nvPr/>
        </p:nvSpPr>
        <p:spPr>
          <a:xfrm>
            <a:off x="1600200" y="1295400"/>
            <a:ext cx="6248400" cy="5181600"/>
          </a:xfrm>
          <a:prstGeom prst="mathMultiply">
            <a:avLst/>
          </a:prstGeom>
          <a:solidFill>
            <a:srgbClr val="FF0000">
              <a:alpha val="5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1295399" y="1143000"/>
          <a:ext cx="6629402" cy="3907155"/>
        </p:xfrm>
        <a:graphic>
          <a:graphicData uri="http://schemas.openxmlformats.org/drawingml/2006/table">
            <a:tbl>
              <a:tblPr firstRow="1" bandRow="1">
                <a:tableStyleId>{5C22544A-7EE6-4342-B048-85BDC9FD1C3A}</a:tableStyleId>
              </a:tblPr>
              <a:tblGrid>
                <a:gridCol w="2249617"/>
                <a:gridCol w="2130168"/>
                <a:gridCol w="2249617"/>
              </a:tblGrid>
              <a:tr h="360045">
                <a:tc>
                  <a:txBody>
                    <a:bodyPr/>
                    <a:lstStyle/>
                    <a:p>
                      <a:pPr algn="ctr" fontAlgn="b"/>
                      <a:r>
                        <a:rPr lang="en-US" sz="2800" b="1" i="0" u="none" strike="noStrike" dirty="0">
                          <a:solidFill>
                            <a:schemeClr val="tx1"/>
                          </a:solidFill>
                          <a:latin typeface="Calibri"/>
                        </a:rPr>
                        <a:t>Column2</a:t>
                      </a:r>
                    </a:p>
                  </a:txBody>
                  <a:tcPr marL="9525" marR="9525" marT="9525" marB="0" anchor="b"/>
                </a:tc>
                <a:tc>
                  <a:txBody>
                    <a:bodyPr/>
                    <a:lstStyle/>
                    <a:p>
                      <a:pPr algn="ctr" fontAlgn="b"/>
                      <a:r>
                        <a:rPr lang="en-US" sz="2800" b="1" i="0" u="none" strike="noStrike" dirty="0">
                          <a:solidFill>
                            <a:schemeClr val="tx1"/>
                          </a:solidFill>
                          <a:latin typeface="Calibri"/>
                        </a:rPr>
                        <a:t>Column4</a:t>
                      </a:r>
                    </a:p>
                  </a:txBody>
                  <a:tcPr marL="9525" marR="9525" marT="9525" marB="0" anchor="b"/>
                </a:tc>
                <a:tc>
                  <a:txBody>
                    <a:bodyPr/>
                    <a:lstStyle/>
                    <a:p>
                      <a:pPr algn="ctr" fontAlgn="b"/>
                      <a:r>
                        <a:rPr lang="en-US" sz="2800" b="1" i="0" u="none" strike="noStrike">
                          <a:solidFill>
                            <a:schemeClr val="tx1"/>
                          </a:solidFill>
                          <a:latin typeface="Calibri"/>
                        </a:rPr>
                        <a:t>Column5</a:t>
                      </a:r>
                    </a:p>
                  </a:txBody>
                  <a:tcPr marL="9525" marR="9525" marT="9525" marB="0" anchor="b"/>
                </a:tc>
              </a:tr>
              <a:tr h="370840">
                <a:tc>
                  <a:txBody>
                    <a:bodyPr/>
                    <a:lstStyle/>
                    <a:p>
                      <a:pPr algn="ctr" fontAlgn="b"/>
                      <a:r>
                        <a:rPr lang="en-US" sz="2800" b="1" i="0" u="none" strike="noStrike" dirty="0">
                          <a:solidFill>
                            <a:schemeClr val="tx1"/>
                          </a:solidFill>
                          <a:latin typeface="Calibri"/>
                        </a:rPr>
                        <a:t>Name</a:t>
                      </a:r>
                    </a:p>
                  </a:txBody>
                  <a:tcPr marL="9525" marR="9525" marT="9525" marB="0" anchor="b"/>
                </a:tc>
                <a:tc>
                  <a:txBody>
                    <a:bodyPr/>
                    <a:lstStyle/>
                    <a:p>
                      <a:pPr algn="ctr" fontAlgn="b"/>
                      <a:r>
                        <a:rPr lang="en-US" sz="2800" b="1" i="0" u="none" strike="noStrike">
                          <a:solidFill>
                            <a:schemeClr val="tx1"/>
                          </a:solidFill>
                          <a:latin typeface="Calibri"/>
                        </a:rPr>
                        <a:t>Department</a:t>
                      </a:r>
                    </a:p>
                  </a:txBody>
                  <a:tcPr marL="9525" marR="9525" marT="9525" marB="0" anchor="b"/>
                </a:tc>
                <a:tc>
                  <a:txBody>
                    <a:bodyPr/>
                    <a:lstStyle/>
                    <a:p>
                      <a:pPr algn="ctr" fontAlgn="b"/>
                      <a:r>
                        <a:rPr lang="en-US" sz="2800" b="1" i="0" u="none" strike="noStrike">
                          <a:solidFill>
                            <a:schemeClr val="tx1"/>
                          </a:solidFill>
                          <a:latin typeface="Calibri"/>
                        </a:rPr>
                        <a:t>Supervisor's Name</a:t>
                      </a:r>
                    </a:p>
                  </a:txBody>
                  <a:tcPr marL="9525" marR="9525" marT="9525" marB="0" anchor="b"/>
                </a:tc>
              </a:tr>
              <a:tr h="370840">
                <a:tc>
                  <a:txBody>
                    <a:bodyPr/>
                    <a:lstStyle/>
                    <a:p>
                      <a:pPr algn="ctr" fontAlgn="b"/>
                      <a:endParaRPr lang="en-US" sz="2800" b="0" i="0" u="none" strike="noStrike">
                        <a:solidFill>
                          <a:schemeClr val="tx1"/>
                        </a:solidFill>
                        <a:latin typeface="Calibri"/>
                      </a:endParaRPr>
                    </a:p>
                  </a:txBody>
                  <a:tcPr marL="9525" marR="9525" marT="9525" marB="0" anchor="b"/>
                </a:tc>
                <a:tc>
                  <a:txBody>
                    <a:bodyPr/>
                    <a:lstStyle/>
                    <a:p>
                      <a:pPr algn="ctr" fontAlgn="b"/>
                      <a:endParaRPr lang="en-US" sz="2800" b="0" i="0" u="none" strike="noStrike">
                        <a:solidFill>
                          <a:schemeClr val="tx1"/>
                        </a:solidFill>
                        <a:latin typeface="Calibri"/>
                      </a:endParaRPr>
                    </a:p>
                  </a:txBody>
                  <a:tcPr marL="9525" marR="9525" marT="9525" marB="0" anchor="b"/>
                </a:tc>
                <a:tc>
                  <a:txBody>
                    <a:bodyPr/>
                    <a:lstStyle/>
                    <a:p>
                      <a:pPr algn="ctr" fontAlgn="b"/>
                      <a:endParaRPr lang="en-US" sz="2800" b="0" i="0" u="none" strike="noStrike">
                        <a:solidFill>
                          <a:schemeClr val="tx1"/>
                        </a:solidFill>
                        <a:latin typeface="Calibri"/>
                      </a:endParaRPr>
                    </a:p>
                  </a:txBody>
                  <a:tcPr marL="9525" marR="9525" marT="9525" marB="0" anchor="b"/>
                </a:tc>
              </a:tr>
              <a:tr h="370840">
                <a:tc>
                  <a:txBody>
                    <a:bodyPr/>
                    <a:lstStyle/>
                    <a:p>
                      <a:pPr algn="ctr" fontAlgn="b"/>
                      <a:r>
                        <a:rPr lang="en-US" sz="2800" b="0" i="0" u="none" strike="noStrike" dirty="0">
                          <a:solidFill>
                            <a:schemeClr val="tx1"/>
                          </a:solidFill>
                          <a:latin typeface="Calibri"/>
                        </a:rPr>
                        <a:t>Donald Duck</a:t>
                      </a:r>
                    </a:p>
                  </a:txBody>
                  <a:tcPr marL="9525" marR="9525" marT="9525" marB="0" anchor="b"/>
                </a:tc>
                <a:tc>
                  <a:txBody>
                    <a:bodyPr/>
                    <a:lstStyle/>
                    <a:p>
                      <a:pPr algn="ctr" fontAlgn="b"/>
                      <a:r>
                        <a:rPr lang="en-US" sz="2800" b="0" i="0" u="none" strike="noStrike" dirty="0">
                          <a:solidFill>
                            <a:schemeClr val="tx1"/>
                          </a:solidFill>
                          <a:latin typeface="Calibri"/>
                        </a:rPr>
                        <a:t>Creativity</a:t>
                      </a:r>
                    </a:p>
                  </a:txBody>
                  <a:tcPr marL="9525" marR="9525" marT="9525" marB="0" anchor="b"/>
                </a:tc>
                <a:tc>
                  <a:txBody>
                    <a:bodyPr/>
                    <a:lstStyle/>
                    <a:p>
                      <a:pPr algn="ctr" fontAlgn="b"/>
                      <a:r>
                        <a:rPr lang="en-US" sz="2800" b="0" i="0" u="none" strike="noStrike">
                          <a:solidFill>
                            <a:schemeClr val="tx1"/>
                          </a:solidFill>
                          <a:latin typeface="Calibri"/>
                        </a:rPr>
                        <a:t>Mickey Mouse</a:t>
                      </a:r>
                    </a:p>
                  </a:txBody>
                  <a:tcPr marL="9525" marR="9525" marT="9525" marB="0" anchor="b"/>
                </a:tc>
              </a:tr>
              <a:tr h="370840">
                <a:tc>
                  <a:txBody>
                    <a:bodyPr/>
                    <a:lstStyle/>
                    <a:p>
                      <a:pPr algn="ctr" fontAlgn="b"/>
                      <a:r>
                        <a:rPr lang="en-US" sz="2800" b="0" i="0" u="none" strike="noStrike">
                          <a:solidFill>
                            <a:schemeClr val="tx1"/>
                          </a:solidFill>
                          <a:latin typeface="Calibri"/>
                        </a:rPr>
                        <a:t>Richie Rich</a:t>
                      </a:r>
                    </a:p>
                  </a:txBody>
                  <a:tcPr marL="9525" marR="9525" marT="9525" marB="0" anchor="b"/>
                </a:tc>
                <a:tc>
                  <a:txBody>
                    <a:bodyPr/>
                    <a:lstStyle/>
                    <a:p>
                      <a:pPr algn="ctr" fontAlgn="b"/>
                      <a:r>
                        <a:rPr lang="en-US" sz="2800" b="0" i="0" u="none" strike="noStrike" dirty="0">
                          <a:solidFill>
                            <a:schemeClr val="tx1"/>
                          </a:solidFill>
                          <a:latin typeface="Calibri"/>
                        </a:rPr>
                        <a:t>Finance </a:t>
                      </a:r>
                    </a:p>
                  </a:txBody>
                  <a:tcPr marL="9525" marR="9525" marT="9525" marB="0" anchor="b"/>
                </a:tc>
                <a:tc>
                  <a:txBody>
                    <a:bodyPr/>
                    <a:lstStyle/>
                    <a:p>
                      <a:pPr algn="ctr" fontAlgn="b"/>
                      <a:r>
                        <a:rPr lang="en-US" sz="2800" b="0" i="0" u="none" strike="noStrike">
                          <a:solidFill>
                            <a:schemeClr val="tx1"/>
                          </a:solidFill>
                          <a:latin typeface="Calibri"/>
                        </a:rPr>
                        <a:t>Superman</a:t>
                      </a:r>
                    </a:p>
                  </a:txBody>
                  <a:tcPr marL="9525" marR="9525" marT="9525" marB="0" anchor="b"/>
                </a:tc>
              </a:tr>
              <a:tr h="370840">
                <a:tc>
                  <a:txBody>
                    <a:bodyPr/>
                    <a:lstStyle/>
                    <a:p>
                      <a:pPr algn="ctr" fontAlgn="b"/>
                      <a:r>
                        <a:rPr lang="en-US" sz="2800" b="0" i="0" u="none" strike="noStrike">
                          <a:solidFill>
                            <a:schemeClr val="tx1"/>
                          </a:solidFill>
                          <a:latin typeface="Calibri"/>
                        </a:rPr>
                        <a:t>Bart Simpson</a:t>
                      </a:r>
                    </a:p>
                  </a:txBody>
                  <a:tcPr marL="9525" marR="9525" marT="9525" marB="0" anchor="b"/>
                </a:tc>
                <a:tc>
                  <a:txBody>
                    <a:bodyPr/>
                    <a:lstStyle/>
                    <a:p>
                      <a:pPr algn="ctr" fontAlgn="b"/>
                      <a:r>
                        <a:rPr lang="en-US" sz="2800" b="0" i="0" u="none" strike="noStrike" dirty="0">
                          <a:solidFill>
                            <a:schemeClr val="tx1"/>
                          </a:solidFill>
                          <a:latin typeface="Calibri"/>
                        </a:rPr>
                        <a:t>Human Resources</a:t>
                      </a:r>
                    </a:p>
                  </a:txBody>
                  <a:tcPr marL="9525" marR="9525" marT="9525" marB="0" anchor="b"/>
                </a:tc>
                <a:tc>
                  <a:txBody>
                    <a:bodyPr/>
                    <a:lstStyle/>
                    <a:p>
                      <a:pPr algn="ctr" fontAlgn="b"/>
                      <a:r>
                        <a:rPr lang="en-US" sz="2800" b="0" i="0" u="none" strike="noStrike" dirty="0">
                          <a:solidFill>
                            <a:schemeClr val="tx1"/>
                          </a:solidFill>
                          <a:latin typeface="Calibri"/>
                        </a:rPr>
                        <a:t>Wonder Woman</a:t>
                      </a:r>
                    </a:p>
                  </a:txBody>
                  <a:tcPr marL="9525" marR="9525" marT="9525" marB="0" anchor="b"/>
                </a:tc>
              </a:tr>
              <a:tr h="370840">
                <a:tc>
                  <a:txBody>
                    <a:bodyPr/>
                    <a:lstStyle/>
                    <a:p>
                      <a:pPr algn="ctr" fontAlgn="b"/>
                      <a:r>
                        <a:rPr lang="en-US" sz="2800" b="0" i="0" u="none" strike="noStrike">
                          <a:solidFill>
                            <a:schemeClr val="tx1"/>
                          </a:solidFill>
                          <a:latin typeface="Calibri"/>
                        </a:rPr>
                        <a:t>Minnie Mouse</a:t>
                      </a:r>
                    </a:p>
                  </a:txBody>
                  <a:tcPr marL="9525" marR="9525" marT="9525" marB="0" anchor="b"/>
                </a:tc>
                <a:tc>
                  <a:txBody>
                    <a:bodyPr/>
                    <a:lstStyle/>
                    <a:p>
                      <a:pPr algn="ctr" fontAlgn="b"/>
                      <a:r>
                        <a:rPr lang="en-US" sz="2800" b="0" i="0" u="none" strike="noStrike" dirty="0">
                          <a:solidFill>
                            <a:schemeClr val="tx1"/>
                          </a:solidFill>
                          <a:latin typeface="Calibri"/>
                        </a:rPr>
                        <a:t>Marketing</a:t>
                      </a:r>
                    </a:p>
                  </a:txBody>
                  <a:tcPr marL="9525" marR="9525" marT="9525" marB="0" anchor="b"/>
                </a:tc>
                <a:tc>
                  <a:txBody>
                    <a:bodyPr/>
                    <a:lstStyle/>
                    <a:p>
                      <a:pPr algn="ctr" fontAlgn="b"/>
                      <a:r>
                        <a:rPr lang="en-US" sz="2800" b="0" i="0" u="none" strike="noStrike" dirty="0" smtClean="0">
                          <a:solidFill>
                            <a:schemeClr val="tx1"/>
                          </a:solidFill>
                          <a:latin typeface="Calibri"/>
                        </a:rPr>
                        <a:t>Snow white</a:t>
                      </a:r>
                      <a:endParaRPr lang="en-US" sz="2800" b="0" i="0" u="none" strike="noStrike" dirty="0">
                        <a:solidFill>
                          <a:schemeClr val="tx1"/>
                        </a:solidFill>
                        <a:latin typeface="Calibri"/>
                      </a:endParaRPr>
                    </a:p>
                  </a:txBody>
                  <a:tcPr marL="9525" marR="9525" marT="9525" marB="0" anchor="b"/>
                </a:tc>
              </a:tr>
            </a:tbl>
          </a:graphicData>
        </a:graphic>
      </p:graphicFrame>
      <p:sp>
        <p:nvSpPr>
          <p:cNvPr id="3" name="Multiply 2"/>
          <p:cNvSpPr/>
          <p:nvPr/>
        </p:nvSpPr>
        <p:spPr>
          <a:xfrm>
            <a:off x="1600200" y="914400"/>
            <a:ext cx="6248400" cy="5181600"/>
          </a:xfrm>
          <a:prstGeom prst="mathMultiply">
            <a:avLst/>
          </a:prstGeom>
          <a:solidFill>
            <a:srgbClr val="FF0000">
              <a:alpha val="5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228600" y="1066800"/>
          <a:ext cx="8610600" cy="4760595"/>
        </p:xfrm>
        <a:graphic>
          <a:graphicData uri="http://schemas.openxmlformats.org/drawingml/2006/table">
            <a:tbl>
              <a:tblPr firstRow="1" bandRow="1">
                <a:tableStyleId>{5C22544A-7EE6-4342-B048-85BDC9FD1C3A}</a:tableStyleId>
              </a:tblPr>
              <a:tblGrid>
                <a:gridCol w="1722120"/>
                <a:gridCol w="1722120"/>
                <a:gridCol w="1813560"/>
                <a:gridCol w="1630680"/>
                <a:gridCol w="1722120"/>
              </a:tblGrid>
              <a:tr h="370840">
                <a:tc>
                  <a:txBody>
                    <a:bodyPr/>
                    <a:lstStyle/>
                    <a:p>
                      <a:pPr algn="ctr" fontAlgn="b"/>
                      <a:r>
                        <a:rPr lang="en-US" sz="2800" b="1" i="0" u="none" strike="noStrike" dirty="0">
                          <a:solidFill>
                            <a:schemeClr val="tx1"/>
                          </a:solidFill>
                          <a:latin typeface="Calibri"/>
                        </a:rPr>
                        <a:t>Column1</a:t>
                      </a:r>
                    </a:p>
                  </a:txBody>
                  <a:tcPr marL="9525" marR="9525" marT="9525" marB="0" anchor="b"/>
                </a:tc>
                <a:tc>
                  <a:txBody>
                    <a:bodyPr/>
                    <a:lstStyle/>
                    <a:p>
                      <a:pPr algn="ctr" fontAlgn="b"/>
                      <a:r>
                        <a:rPr lang="en-US" sz="2800" b="1" i="0" u="none" strike="noStrike">
                          <a:solidFill>
                            <a:schemeClr val="tx1"/>
                          </a:solidFill>
                          <a:latin typeface="Calibri"/>
                        </a:rPr>
                        <a:t>Column2</a:t>
                      </a:r>
                    </a:p>
                  </a:txBody>
                  <a:tcPr marL="9525" marR="9525" marT="9525" marB="0" anchor="b"/>
                </a:tc>
                <a:tc>
                  <a:txBody>
                    <a:bodyPr/>
                    <a:lstStyle/>
                    <a:p>
                      <a:pPr algn="ctr" fontAlgn="b"/>
                      <a:r>
                        <a:rPr lang="en-US" sz="2800" b="1" i="0" u="none" strike="noStrike">
                          <a:solidFill>
                            <a:schemeClr val="tx1"/>
                          </a:solidFill>
                          <a:latin typeface="Calibri"/>
                        </a:rPr>
                        <a:t>Column3</a:t>
                      </a:r>
                    </a:p>
                  </a:txBody>
                  <a:tcPr marL="9525" marR="9525" marT="9525" marB="0" anchor="b"/>
                </a:tc>
                <a:tc>
                  <a:txBody>
                    <a:bodyPr/>
                    <a:lstStyle/>
                    <a:p>
                      <a:pPr algn="ctr" fontAlgn="b"/>
                      <a:r>
                        <a:rPr lang="en-US" sz="2800" b="1" i="0" u="none" strike="noStrike">
                          <a:solidFill>
                            <a:schemeClr val="tx1"/>
                          </a:solidFill>
                          <a:latin typeface="Calibri"/>
                        </a:rPr>
                        <a:t>Column4</a:t>
                      </a:r>
                    </a:p>
                  </a:txBody>
                  <a:tcPr marL="9525" marR="9525" marT="9525" marB="0" anchor="b"/>
                </a:tc>
                <a:tc>
                  <a:txBody>
                    <a:bodyPr/>
                    <a:lstStyle/>
                    <a:p>
                      <a:pPr algn="ctr" fontAlgn="b"/>
                      <a:r>
                        <a:rPr lang="en-US" sz="2800" b="1" i="0" u="none" strike="noStrike">
                          <a:solidFill>
                            <a:schemeClr val="tx1"/>
                          </a:solidFill>
                          <a:latin typeface="Calibri"/>
                        </a:rPr>
                        <a:t>Column5</a:t>
                      </a:r>
                    </a:p>
                  </a:txBody>
                  <a:tcPr marL="9525" marR="9525" marT="9525" marB="0" anchor="b"/>
                </a:tc>
              </a:tr>
              <a:tr h="370840">
                <a:tc>
                  <a:txBody>
                    <a:bodyPr/>
                    <a:lstStyle/>
                    <a:p>
                      <a:pPr algn="ctr" fontAlgn="b"/>
                      <a:r>
                        <a:rPr lang="en-US" sz="2800" b="1" i="0" u="none" strike="noStrike" dirty="0">
                          <a:solidFill>
                            <a:schemeClr val="tx1"/>
                          </a:solidFill>
                          <a:latin typeface="Calibri"/>
                        </a:rPr>
                        <a:t>Employee ID #</a:t>
                      </a:r>
                    </a:p>
                  </a:txBody>
                  <a:tcPr marL="9525" marR="9525" marT="9525" marB="0" anchor="b"/>
                </a:tc>
                <a:tc>
                  <a:txBody>
                    <a:bodyPr/>
                    <a:lstStyle/>
                    <a:p>
                      <a:pPr algn="ctr" fontAlgn="b"/>
                      <a:r>
                        <a:rPr lang="en-US" sz="2800" b="1" i="0" u="none" strike="noStrike" dirty="0">
                          <a:solidFill>
                            <a:schemeClr val="tx1"/>
                          </a:solidFill>
                          <a:latin typeface="Calibri"/>
                        </a:rPr>
                        <a:t>Name</a:t>
                      </a:r>
                    </a:p>
                  </a:txBody>
                  <a:tcPr marL="9525" marR="9525" marT="9525" marB="0" anchor="b"/>
                </a:tc>
                <a:tc>
                  <a:txBody>
                    <a:bodyPr/>
                    <a:lstStyle/>
                    <a:p>
                      <a:pPr algn="ctr" fontAlgn="b"/>
                      <a:r>
                        <a:rPr lang="en-US" sz="2800" b="1" i="0" u="none" strike="noStrike" dirty="0">
                          <a:solidFill>
                            <a:schemeClr val="tx1"/>
                          </a:solidFill>
                          <a:latin typeface="Calibri"/>
                        </a:rPr>
                        <a:t>DOB</a:t>
                      </a:r>
                    </a:p>
                  </a:txBody>
                  <a:tcPr marL="9525" marR="9525" marT="9525" marB="0" anchor="b"/>
                </a:tc>
                <a:tc>
                  <a:txBody>
                    <a:bodyPr/>
                    <a:lstStyle/>
                    <a:p>
                      <a:pPr algn="ctr" fontAlgn="b"/>
                      <a:r>
                        <a:rPr lang="en-US" sz="2800" b="1" i="0" u="none" strike="noStrike">
                          <a:solidFill>
                            <a:schemeClr val="tx1"/>
                          </a:solidFill>
                          <a:latin typeface="Calibri"/>
                        </a:rPr>
                        <a:t>Department</a:t>
                      </a:r>
                    </a:p>
                  </a:txBody>
                  <a:tcPr marL="9525" marR="9525" marT="9525" marB="0" anchor="b"/>
                </a:tc>
                <a:tc>
                  <a:txBody>
                    <a:bodyPr/>
                    <a:lstStyle/>
                    <a:p>
                      <a:pPr algn="ctr" fontAlgn="b"/>
                      <a:r>
                        <a:rPr lang="en-US" sz="2800" b="1" i="0" u="none" strike="noStrike">
                          <a:solidFill>
                            <a:schemeClr val="tx1"/>
                          </a:solidFill>
                          <a:latin typeface="Calibri"/>
                        </a:rPr>
                        <a:t>Supervisor's Name</a:t>
                      </a:r>
                    </a:p>
                  </a:txBody>
                  <a:tcPr marL="9525" marR="9525" marT="9525" marB="0" anchor="b"/>
                </a:tc>
              </a:tr>
              <a:tr h="370840">
                <a:tc>
                  <a:txBody>
                    <a:bodyPr/>
                    <a:lstStyle/>
                    <a:p>
                      <a:pPr algn="ctr" fontAlgn="b"/>
                      <a:endParaRPr lang="en-US" sz="2800" b="0" i="0" u="none" strike="noStrike">
                        <a:solidFill>
                          <a:schemeClr val="tx1"/>
                        </a:solidFill>
                        <a:latin typeface="Calibri"/>
                      </a:endParaRPr>
                    </a:p>
                  </a:txBody>
                  <a:tcPr marL="9525" marR="9525" marT="9525" marB="0" anchor="b"/>
                </a:tc>
                <a:tc>
                  <a:txBody>
                    <a:bodyPr/>
                    <a:lstStyle/>
                    <a:p>
                      <a:pPr algn="ctr" fontAlgn="b"/>
                      <a:endParaRPr lang="en-US" sz="2800" b="0" i="0" u="none" strike="noStrike">
                        <a:solidFill>
                          <a:schemeClr val="tx1"/>
                        </a:solidFill>
                        <a:latin typeface="Calibri"/>
                      </a:endParaRPr>
                    </a:p>
                  </a:txBody>
                  <a:tcPr marL="9525" marR="9525" marT="9525" marB="0" anchor="b"/>
                </a:tc>
                <a:tc>
                  <a:txBody>
                    <a:bodyPr/>
                    <a:lstStyle/>
                    <a:p>
                      <a:pPr algn="ctr" fontAlgn="b"/>
                      <a:endParaRPr lang="en-US" sz="2800" b="0" i="0" u="none" strike="noStrike" dirty="0">
                        <a:solidFill>
                          <a:schemeClr val="tx1"/>
                        </a:solidFill>
                        <a:latin typeface="Calibri"/>
                      </a:endParaRPr>
                    </a:p>
                  </a:txBody>
                  <a:tcPr marL="9525" marR="9525" marT="9525" marB="0" anchor="b"/>
                </a:tc>
                <a:tc>
                  <a:txBody>
                    <a:bodyPr/>
                    <a:lstStyle/>
                    <a:p>
                      <a:pPr algn="ctr" fontAlgn="b"/>
                      <a:endParaRPr lang="en-US" sz="2800" b="0" i="0" u="none" strike="noStrike">
                        <a:solidFill>
                          <a:schemeClr val="tx1"/>
                        </a:solidFill>
                        <a:latin typeface="Calibri"/>
                      </a:endParaRPr>
                    </a:p>
                  </a:txBody>
                  <a:tcPr marL="9525" marR="9525" marT="9525" marB="0" anchor="b"/>
                </a:tc>
                <a:tc>
                  <a:txBody>
                    <a:bodyPr/>
                    <a:lstStyle/>
                    <a:p>
                      <a:pPr algn="ctr" fontAlgn="b"/>
                      <a:endParaRPr lang="en-US" sz="2800" b="0" i="0" u="none" strike="noStrike">
                        <a:solidFill>
                          <a:schemeClr val="tx1"/>
                        </a:solidFill>
                        <a:latin typeface="Calibri"/>
                      </a:endParaRPr>
                    </a:p>
                  </a:txBody>
                  <a:tcPr marL="9525" marR="9525" marT="9525" marB="0" anchor="b"/>
                </a:tc>
              </a:tr>
              <a:tr h="370840">
                <a:tc>
                  <a:txBody>
                    <a:bodyPr/>
                    <a:lstStyle/>
                    <a:p>
                      <a:pPr algn="ctr" fontAlgn="b"/>
                      <a:r>
                        <a:rPr lang="en-US" sz="2800" b="1" i="0" u="none" strike="noStrike" dirty="0" smtClean="0">
                          <a:solidFill>
                            <a:schemeClr val="tx1"/>
                          </a:solidFill>
                          <a:latin typeface="Calibri"/>
                        </a:rPr>
                        <a:t>REDACTED</a:t>
                      </a:r>
                      <a:endParaRPr lang="en-US" sz="2800" b="1" i="0" u="none" strike="noStrike" dirty="0">
                        <a:solidFill>
                          <a:schemeClr val="tx1"/>
                        </a:solidFill>
                        <a:latin typeface="Calibri"/>
                      </a:endParaRPr>
                    </a:p>
                  </a:txBody>
                  <a:tcPr marL="9525" marR="9525" marT="9525" marB="0" anchor="b"/>
                </a:tc>
                <a:tc>
                  <a:txBody>
                    <a:bodyPr/>
                    <a:lstStyle/>
                    <a:p>
                      <a:pPr algn="ctr" fontAlgn="b"/>
                      <a:r>
                        <a:rPr lang="en-US" sz="2800" b="0" i="0" u="none" strike="noStrike" dirty="0">
                          <a:solidFill>
                            <a:schemeClr val="tx1"/>
                          </a:solidFill>
                          <a:latin typeface="Calibri"/>
                        </a:rPr>
                        <a:t>Donald Duck</a:t>
                      </a:r>
                    </a:p>
                  </a:txBody>
                  <a:tcPr marL="9525" marR="9525" marT="9525" marB="0" anchor="b"/>
                </a:tc>
                <a:tc>
                  <a:txBody>
                    <a:bodyPr/>
                    <a:lstStyle/>
                    <a:p>
                      <a:pPr algn="ctr" fontAlgn="b"/>
                      <a:endParaRPr lang="en-US" sz="2800" b="1" i="0" u="none" strike="noStrike" dirty="0">
                        <a:solidFill>
                          <a:schemeClr val="tx1"/>
                        </a:solidFill>
                        <a:latin typeface="Calibri"/>
                      </a:endParaRPr>
                    </a:p>
                  </a:txBody>
                  <a:tcPr marL="9525" marR="9525" marT="9525" marB="0" anchor="b"/>
                </a:tc>
                <a:tc>
                  <a:txBody>
                    <a:bodyPr/>
                    <a:lstStyle/>
                    <a:p>
                      <a:pPr algn="ctr" fontAlgn="b"/>
                      <a:r>
                        <a:rPr lang="en-US" sz="2800" b="0" i="0" u="none" strike="noStrike" dirty="0">
                          <a:solidFill>
                            <a:schemeClr val="tx1"/>
                          </a:solidFill>
                          <a:latin typeface="Calibri"/>
                        </a:rPr>
                        <a:t>Creativity</a:t>
                      </a:r>
                    </a:p>
                  </a:txBody>
                  <a:tcPr marL="9525" marR="9525" marT="9525" marB="0" anchor="b"/>
                </a:tc>
                <a:tc>
                  <a:txBody>
                    <a:bodyPr/>
                    <a:lstStyle/>
                    <a:p>
                      <a:pPr algn="ctr" fontAlgn="b"/>
                      <a:r>
                        <a:rPr lang="en-US" sz="2800" b="0" i="0" u="none" strike="noStrike">
                          <a:solidFill>
                            <a:schemeClr val="tx1"/>
                          </a:solidFill>
                          <a:latin typeface="Calibri"/>
                        </a:rPr>
                        <a:t>Mickey Mouse</a:t>
                      </a:r>
                    </a:p>
                  </a:txBody>
                  <a:tcPr marL="9525" marR="9525" marT="9525" marB="0" anchor="b"/>
                </a:tc>
              </a:tr>
              <a:tr h="370840">
                <a:tc>
                  <a:txBody>
                    <a:bodyPr/>
                    <a:lstStyle/>
                    <a:p>
                      <a:pPr algn="ctr" fontAlgn="b"/>
                      <a:endParaRPr lang="en-US" sz="2800" b="1" i="0" u="none" strike="noStrike" dirty="0">
                        <a:solidFill>
                          <a:schemeClr val="tx1"/>
                        </a:solidFill>
                        <a:latin typeface="Calibri"/>
                      </a:endParaRPr>
                    </a:p>
                  </a:txBody>
                  <a:tcPr marL="9525" marR="9525" marT="9525" marB="0" anchor="b"/>
                </a:tc>
                <a:tc>
                  <a:txBody>
                    <a:bodyPr/>
                    <a:lstStyle/>
                    <a:p>
                      <a:pPr algn="ctr" fontAlgn="b"/>
                      <a:r>
                        <a:rPr lang="en-US" sz="2800" b="0" i="0" u="none" strike="noStrike">
                          <a:solidFill>
                            <a:schemeClr val="tx1"/>
                          </a:solidFill>
                          <a:latin typeface="Calibri"/>
                        </a:rPr>
                        <a:t>Richie Rich</a:t>
                      </a:r>
                    </a:p>
                  </a:txBody>
                  <a:tcPr marL="9525" marR="9525" marT="9525" marB="0" anchor="b"/>
                </a:tc>
                <a:tc>
                  <a:txBody>
                    <a:bodyPr/>
                    <a:lstStyle/>
                    <a:p>
                      <a:pPr algn="ctr" fontAlgn="b"/>
                      <a:endParaRPr lang="en-US" sz="2800" b="1" i="0" u="none" strike="noStrike" dirty="0">
                        <a:solidFill>
                          <a:schemeClr val="tx1"/>
                        </a:solidFill>
                        <a:latin typeface="Calibri"/>
                      </a:endParaRPr>
                    </a:p>
                  </a:txBody>
                  <a:tcPr marL="9525" marR="9525" marT="9525" marB="0" anchor="b"/>
                </a:tc>
                <a:tc>
                  <a:txBody>
                    <a:bodyPr/>
                    <a:lstStyle/>
                    <a:p>
                      <a:pPr algn="ctr" fontAlgn="b"/>
                      <a:r>
                        <a:rPr lang="en-US" sz="2800" b="0" i="0" u="none" strike="noStrike" dirty="0">
                          <a:solidFill>
                            <a:schemeClr val="tx1"/>
                          </a:solidFill>
                          <a:latin typeface="Calibri"/>
                        </a:rPr>
                        <a:t>Finance </a:t>
                      </a:r>
                    </a:p>
                  </a:txBody>
                  <a:tcPr marL="9525" marR="9525" marT="9525" marB="0" anchor="b"/>
                </a:tc>
                <a:tc>
                  <a:txBody>
                    <a:bodyPr/>
                    <a:lstStyle/>
                    <a:p>
                      <a:pPr algn="ctr" fontAlgn="b"/>
                      <a:r>
                        <a:rPr lang="en-US" sz="2800" b="0" i="0" u="none" strike="noStrike">
                          <a:solidFill>
                            <a:schemeClr val="tx1"/>
                          </a:solidFill>
                          <a:latin typeface="Calibri"/>
                        </a:rPr>
                        <a:t>Superman</a:t>
                      </a:r>
                    </a:p>
                  </a:txBody>
                  <a:tcPr marL="9525" marR="9525" marT="9525" marB="0" anchor="b"/>
                </a:tc>
              </a:tr>
              <a:tr h="370840">
                <a:tc>
                  <a:txBody>
                    <a:bodyPr/>
                    <a:lstStyle/>
                    <a:p>
                      <a:pPr algn="ctr" fontAlgn="b"/>
                      <a:endParaRPr lang="en-US" sz="2800" b="1" i="0" u="none" strike="noStrike" dirty="0">
                        <a:solidFill>
                          <a:schemeClr val="tx1"/>
                        </a:solidFill>
                        <a:latin typeface="Calibri"/>
                      </a:endParaRPr>
                    </a:p>
                  </a:txBody>
                  <a:tcPr marL="9525" marR="9525" marT="9525" marB="0" anchor="b"/>
                </a:tc>
                <a:tc>
                  <a:txBody>
                    <a:bodyPr/>
                    <a:lstStyle/>
                    <a:p>
                      <a:pPr algn="ctr" fontAlgn="b"/>
                      <a:r>
                        <a:rPr lang="en-US" sz="2800" b="0" i="0" u="none" strike="noStrike">
                          <a:solidFill>
                            <a:schemeClr val="tx1"/>
                          </a:solidFill>
                          <a:latin typeface="Calibri"/>
                        </a:rPr>
                        <a:t>Bart Simpson</a:t>
                      </a:r>
                    </a:p>
                  </a:txBody>
                  <a:tcPr marL="9525" marR="9525" marT="9525" marB="0" anchor="b"/>
                </a:tc>
                <a:tc>
                  <a:txBody>
                    <a:bodyPr/>
                    <a:lstStyle/>
                    <a:p>
                      <a:pPr algn="ctr" fontAlgn="b"/>
                      <a:endParaRPr lang="en-US" sz="2800" b="1" i="0" u="none" strike="noStrike" dirty="0">
                        <a:solidFill>
                          <a:schemeClr val="tx1"/>
                        </a:solidFill>
                        <a:latin typeface="Calibri"/>
                      </a:endParaRPr>
                    </a:p>
                  </a:txBody>
                  <a:tcPr marL="9525" marR="9525" marT="9525" marB="0" anchor="b"/>
                </a:tc>
                <a:tc>
                  <a:txBody>
                    <a:bodyPr/>
                    <a:lstStyle/>
                    <a:p>
                      <a:pPr algn="ctr" fontAlgn="b"/>
                      <a:r>
                        <a:rPr lang="en-US" sz="2800" b="0" i="0" u="none" strike="noStrike" dirty="0">
                          <a:solidFill>
                            <a:schemeClr val="tx1"/>
                          </a:solidFill>
                          <a:latin typeface="Calibri"/>
                        </a:rPr>
                        <a:t>Human Resources</a:t>
                      </a:r>
                    </a:p>
                  </a:txBody>
                  <a:tcPr marL="9525" marR="9525" marT="9525" marB="0" anchor="b"/>
                </a:tc>
                <a:tc>
                  <a:txBody>
                    <a:bodyPr/>
                    <a:lstStyle/>
                    <a:p>
                      <a:pPr algn="ctr" fontAlgn="b"/>
                      <a:r>
                        <a:rPr lang="en-US" sz="2800" b="0" i="0" u="none" strike="noStrike" dirty="0">
                          <a:solidFill>
                            <a:schemeClr val="tx1"/>
                          </a:solidFill>
                          <a:latin typeface="Calibri"/>
                        </a:rPr>
                        <a:t>Wonder Woman</a:t>
                      </a:r>
                    </a:p>
                  </a:txBody>
                  <a:tcPr marL="9525" marR="9525" marT="9525" marB="0" anchor="b"/>
                </a:tc>
              </a:tr>
              <a:tr h="370840">
                <a:tc>
                  <a:txBody>
                    <a:bodyPr/>
                    <a:lstStyle/>
                    <a:p>
                      <a:pPr algn="ctr" fontAlgn="b"/>
                      <a:endParaRPr lang="en-US" sz="2800" b="1" i="0" u="none" strike="noStrike" dirty="0">
                        <a:solidFill>
                          <a:schemeClr val="tx1"/>
                        </a:solidFill>
                        <a:latin typeface="Calibri"/>
                      </a:endParaRPr>
                    </a:p>
                  </a:txBody>
                  <a:tcPr marL="9525" marR="9525" marT="9525" marB="0" anchor="b"/>
                </a:tc>
                <a:tc>
                  <a:txBody>
                    <a:bodyPr/>
                    <a:lstStyle/>
                    <a:p>
                      <a:pPr algn="ctr" fontAlgn="b"/>
                      <a:r>
                        <a:rPr lang="en-US" sz="2800" b="0" i="0" u="none" strike="noStrike">
                          <a:solidFill>
                            <a:schemeClr val="tx1"/>
                          </a:solidFill>
                          <a:latin typeface="Calibri"/>
                        </a:rPr>
                        <a:t>Minnie Mouse</a:t>
                      </a:r>
                    </a:p>
                  </a:txBody>
                  <a:tcPr marL="9525" marR="9525" marT="9525" marB="0" anchor="b"/>
                </a:tc>
                <a:tc>
                  <a:txBody>
                    <a:bodyPr/>
                    <a:lstStyle/>
                    <a:p>
                      <a:pPr algn="ctr" fontAlgn="b"/>
                      <a:endParaRPr lang="en-US" sz="2800" b="1" i="0" u="none" strike="noStrike" dirty="0">
                        <a:solidFill>
                          <a:schemeClr val="tx1"/>
                        </a:solidFill>
                        <a:latin typeface="Calibri"/>
                      </a:endParaRPr>
                    </a:p>
                  </a:txBody>
                  <a:tcPr marL="9525" marR="9525" marT="9525" marB="0" anchor="b"/>
                </a:tc>
                <a:tc>
                  <a:txBody>
                    <a:bodyPr/>
                    <a:lstStyle/>
                    <a:p>
                      <a:pPr algn="ctr" fontAlgn="b"/>
                      <a:r>
                        <a:rPr lang="en-US" sz="2800" b="0" i="0" u="none" strike="noStrike" dirty="0">
                          <a:solidFill>
                            <a:schemeClr val="tx1"/>
                          </a:solidFill>
                          <a:latin typeface="Calibri"/>
                        </a:rPr>
                        <a:t>Marketing</a:t>
                      </a:r>
                    </a:p>
                  </a:txBody>
                  <a:tcPr marL="9525" marR="9525" marT="9525" marB="0" anchor="b"/>
                </a:tc>
                <a:tc>
                  <a:txBody>
                    <a:bodyPr/>
                    <a:lstStyle/>
                    <a:p>
                      <a:pPr algn="ctr" fontAlgn="b"/>
                      <a:r>
                        <a:rPr lang="en-US" sz="2800" b="0" i="0" u="none" strike="noStrike" dirty="0" err="1" smtClean="0">
                          <a:solidFill>
                            <a:schemeClr val="tx1"/>
                          </a:solidFill>
                          <a:latin typeface="Calibri"/>
                        </a:rPr>
                        <a:t>Snowwhite</a:t>
                      </a:r>
                      <a:endParaRPr lang="en-US" sz="2800" b="0" i="0" u="none" strike="noStrike" dirty="0">
                        <a:solidFill>
                          <a:schemeClr val="tx1"/>
                        </a:solidFill>
                        <a:latin typeface="Calibri"/>
                      </a:endParaRPr>
                    </a:p>
                  </a:txBody>
                  <a:tcPr marL="9525" marR="9525" marT="9525" marB="0" anchor="b"/>
                </a:tc>
              </a:tr>
            </a:tbl>
          </a:graphicData>
        </a:graphic>
      </p:graphicFrame>
      <p:sp>
        <p:nvSpPr>
          <p:cNvPr id="3" name="Rectangle 2"/>
          <p:cNvSpPr/>
          <p:nvPr/>
        </p:nvSpPr>
        <p:spPr>
          <a:xfrm>
            <a:off x="304800" y="2895600"/>
            <a:ext cx="1600200" cy="28956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REDACTED</a:t>
            </a:r>
            <a:endParaRPr lang="en-US" b="1" dirty="0">
              <a:solidFill>
                <a:schemeClr val="bg1"/>
              </a:solidFill>
            </a:endParaRPr>
          </a:p>
        </p:txBody>
      </p:sp>
      <p:sp>
        <p:nvSpPr>
          <p:cNvPr id="4" name="Rectangle 3"/>
          <p:cNvSpPr/>
          <p:nvPr/>
        </p:nvSpPr>
        <p:spPr>
          <a:xfrm>
            <a:off x="3810000" y="2819400"/>
            <a:ext cx="1600200" cy="28956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REDACTED</a:t>
            </a:r>
            <a:endParaRPr lang="en-US" b="1" dirty="0">
              <a:solidFill>
                <a:schemeClr val="bg1"/>
              </a:solidFill>
            </a:endParaRPr>
          </a:p>
        </p:txBody>
      </p:sp>
      <p:sp>
        <p:nvSpPr>
          <p:cNvPr id="6" name="Footer Placeholder 5"/>
          <p:cNvSpPr>
            <a:spLocks noGrp="1"/>
          </p:cNvSpPr>
          <p:nvPr>
            <p:ph type="ftr" sz="quarter" idx="11"/>
          </p:nvPr>
        </p:nvSpPr>
        <p:spPr/>
        <p:txBody>
          <a:bodyPr/>
          <a:lstStyle/>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228600" y="1066800"/>
          <a:ext cx="8610600" cy="4760595"/>
        </p:xfrm>
        <a:graphic>
          <a:graphicData uri="http://schemas.openxmlformats.org/drawingml/2006/table">
            <a:tbl>
              <a:tblPr firstRow="1" bandRow="1">
                <a:tableStyleId>{5C22544A-7EE6-4342-B048-85BDC9FD1C3A}</a:tableStyleId>
              </a:tblPr>
              <a:tblGrid>
                <a:gridCol w="1722120"/>
                <a:gridCol w="1722120"/>
                <a:gridCol w="1813560"/>
                <a:gridCol w="1630680"/>
                <a:gridCol w="1722120"/>
              </a:tblGrid>
              <a:tr h="370840">
                <a:tc>
                  <a:txBody>
                    <a:bodyPr/>
                    <a:lstStyle/>
                    <a:p>
                      <a:pPr algn="ctr" fontAlgn="b"/>
                      <a:r>
                        <a:rPr lang="en-US" sz="2800" b="1" i="0" u="none" strike="noStrike" dirty="0">
                          <a:solidFill>
                            <a:schemeClr val="tx1"/>
                          </a:solidFill>
                          <a:latin typeface="Calibri"/>
                        </a:rPr>
                        <a:t>Column1</a:t>
                      </a:r>
                    </a:p>
                  </a:txBody>
                  <a:tcPr marL="9525" marR="9525" marT="9525" marB="0" anchor="b"/>
                </a:tc>
                <a:tc>
                  <a:txBody>
                    <a:bodyPr/>
                    <a:lstStyle/>
                    <a:p>
                      <a:pPr algn="ctr" fontAlgn="b"/>
                      <a:r>
                        <a:rPr lang="en-US" sz="2800" b="1" i="0" u="none" strike="noStrike">
                          <a:solidFill>
                            <a:schemeClr val="tx1"/>
                          </a:solidFill>
                          <a:latin typeface="Calibri"/>
                        </a:rPr>
                        <a:t>Column2</a:t>
                      </a:r>
                    </a:p>
                  </a:txBody>
                  <a:tcPr marL="9525" marR="9525" marT="9525" marB="0" anchor="b"/>
                </a:tc>
                <a:tc>
                  <a:txBody>
                    <a:bodyPr/>
                    <a:lstStyle/>
                    <a:p>
                      <a:pPr algn="ctr" fontAlgn="b"/>
                      <a:r>
                        <a:rPr lang="en-US" sz="2800" b="1" i="0" u="none" strike="noStrike">
                          <a:solidFill>
                            <a:schemeClr val="tx1"/>
                          </a:solidFill>
                          <a:latin typeface="Calibri"/>
                        </a:rPr>
                        <a:t>Column3</a:t>
                      </a:r>
                    </a:p>
                  </a:txBody>
                  <a:tcPr marL="9525" marR="9525" marT="9525" marB="0" anchor="b"/>
                </a:tc>
                <a:tc>
                  <a:txBody>
                    <a:bodyPr/>
                    <a:lstStyle/>
                    <a:p>
                      <a:pPr algn="ctr" fontAlgn="b"/>
                      <a:r>
                        <a:rPr lang="en-US" sz="2800" b="1" i="0" u="none" strike="noStrike">
                          <a:solidFill>
                            <a:schemeClr val="tx1"/>
                          </a:solidFill>
                          <a:latin typeface="Calibri"/>
                        </a:rPr>
                        <a:t>Column4</a:t>
                      </a:r>
                    </a:p>
                  </a:txBody>
                  <a:tcPr marL="9525" marR="9525" marT="9525" marB="0" anchor="b"/>
                </a:tc>
                <a:tc>
                  <a:txBody>
                    <a:bodyPr/>
                    <a:lstStyle/>
                    <a:p>
                      <a:pPr algn="ctr" fontAlgn="b"/>
                      <a:r>
                        <a:rPr lang="en-US" sz="2800" b="1" i="0" u="none" strike="noStrike">
                          <a:solidFill>
                            <a:schemeClr val="tx1"/>
                          </a:solidFill>
                          <a:latin typeface="Calibri"/>
                        </a:rPr>
                        <a:t>Column5</a:t>
                      </a:r>
                    </a:p>
                  </a:txBody>
                  <a:tcPr marL="9525" marR="9525" marT="9525" marB="0" anchor="b"/>
                </a:tc>
              </a:tr>
              <a:tr h="370840">
                <a:tc>
                  <a:txBody>
                    <a:bodyPr/>
                    <a:lstStyle/>
                    <a:p>
                      <a:pPr algn="ctr" fontAlgn="b"/>
                      <a:r>
                        <a:rPr lang="en-US" sz="2800" b="1" i="0" u="none" strike="noStrike" dirty="0">
                          <a:solidFill>
                            <a:schemeClr val="tx1"/>
                          </a:solidFill>
                          <a:latin typeface="Calibri"/>
                        </a:rPr>
                        <a:t>Employee ID #</a:t>
                      </a:r>
                    </a:p>
                  </a:txBody>
                  <a:tcPr marL="9525" marR="9525" marT="9525" marB="0" anchor="b"/>
                </a:tc>
                <a:tc>
                  <a:txBody>
                    <a:bodyPr/>
                    <a:lstStyle/>
                    <a:p>
                      <a:pPr algn="ctr" fontAlgn="b"/>
                      <a:r>
                        <a:rPr lang="en-US" sz="2800" b="1" i="0" u="none" strike="noStrike" dirty="0">
                          <a:solidFill>
                            <a:schemeClr val="tx1"/>
                          </a:solidFill>
                          <a:latin typeface="Calibri"/>
                        </a:rPr>
                        <a:t>Name</a:t>
                      </a:r>
                    </a:p>
                  </a:txBody>
                  <a:tcPr marL="9525" marR="9525" marT="9525" marB="0" anchor="b"/>
                </a:tc>
                <a:tc>
                  <a:txBody>
                    <a:bodyPr/>
                    <a:lstStyle/>
                    <a:p>
                      <a:pPr algn="ctr" fontAlgn="b"/>
                      <a:r>
                        <a:rPr lang="en-US" sz="2800" b="1" i="0" u="none" strike="noStrike" dirty="0">
                          <a:solidFill>
                            <a:schemeClr val="tx1"/>
                          </a:solidFill>
                          <a:latin typeface="Calibri"/>
                        </a:rPr>
                        <a:t>DOB</a:t>
                      </a:r>
                    </a:p>
                  </a:txBody>
                  <a:tcPr marL="9525" marR="9525" marT="9525" marB="0" anchor="b"/>
                </a:tc>
                <a:tc>
                  <a:txBody>
                    <a:bodyPr/>
                    <a:lstStyle/>
                    <a:p>
                      <a:pPr algn="ctr" fontAlgn="b"/>
                      <a:r>
                        <a:rPr lang="en-US" sz="2800" b="1" i="0" u="none" strike="noStrike">
                          <a:solidFill>
                            <a:schemeClr val="tx1"/>
                          </a:solidFill>
                          <a:latin typeface="Calibri"/>
                        </a:rPr>
                        <a:t>Department</a:t>
                      </a:r>
                    </a:p>
                  </a:txBody>
                  <a:tcPr marL="9525" marR="9525" marT="9525" marB="0" anchor="b"/>
                </a:tc>
                <a:tc>
                  <a:txBody>
                    <a:bodyPr/>
                    <a:lstStyle/>
                    <a:p>
                      <a:pPr algn="ctr" fontAlgn="b"/>
                      <a:r>
                        <a:rPr lang="en-US" sz="2800" b="1" i="0" u="none" strike="noStrike">
                          <a:solidFill>
                            <a:schemeClr val="tx1"/>
                          </a:solidFill>
                          <a:latin typeface="Calibri"/>
                        </a:rPr>
                        <a:t>Supervisor's Name</a:t>
                      </a:r>
                    </a:p>
                  </a:txBody>
                  <a:tcPr marL="9525" marR="9525" marT="9525" marB="0" anchor="b"/>
                </a:tc>
              </a:tr>
              <a:tr h="370840">
                <a:tc>
                  <a:txBody>
                    <a:bodyPr/>
                    <a:lstStyle/>
                    <a:p>
                      <a:pPr algn="ctr" fontAlgn="b"/>
                      <a:endParaRPr lang="en-US" sz="2800" b="0" i="0" u="none" strike="noStrike">
                        <a:solidFill>
                          <a:schemeClr val="tx1"/>
                        </a:solidFill>
                        <a:latin typeface="Calibri"/>
                      </a:endParaRPr>
                    </a:p>
                  </a:txBody>
                  <a:tcPr marL="9525" marR="9525" marT="9525" marB="0" anchor="b"/>
                </a:tc>
                <a:tc>
                  <a:txBody>
                    <a:bodyPr/>
                    <a:lstStyle/>
                    <a:p>
                      <a:pPr algn="ctr" fontAlgn="b"/>
                      <a:endParaRPr lang="en-US" sz="2800" b="0" i="0" u="none" strike="noStrike">
                        <a:solidFill>
                          <a:schemeClr val="tx1"/>
                        </a:solidFill>
                        <a:latin typeface="Calibri"/>
                      </a:endParaRPr>
                    </a:p>
                  </a:txBody>
                  <a:tcPr marL="9525" marR="9525" marT="9525" marB="0" anchor="b"/>
                </a:tc>
                <a:tc>
                  <a:txBody>
                    <a:bodyPr/>
                    <a:lstStyle/>
                    <a:p>
                      <a:pPr algn="ctr" fontAlgn="b"/>
                      <a:endParaRPr lang="en-US" sz="2800" b="0" i="0" u="none" strike="noStrike" dirty="0">
                        <a:solidFill>
                          <a:schemeClr val="tx1"/>
                        </a:solidFill>
                        <a:latin typeface="Calibri"/>
                      </a:endParaRPr>
                    </a:p>
                  </a:txBody>
                  <a:tcPr marL="9525" marR="9525" marT="9525" marB="0" anchor="b"/>
                </a:tc>
                <a:tc>
                  <a:txBody>
                    <a:bodyPr/>
                    <a:lstStyle/>
                    <a:p>
                      <a:pPr algn="ctr" fontAlgn="b"/>
                      <a:endParaRPr lang="en-US" sz="2800" b="0" i="0" u="none" strike="noStrike">
                        <a:solidFill>
                          <a:schemeClr val="tx1"/>
                        </a:solidFill>
                        <a:latin typeface="Calibri"/>
                      </a:endParaRPr>
                    </a:p>
                  </a:txBody>
                  <a:tcPr marL="9525" marR="9525" marT="9525" marB="0" anchor="b"/>
                </a:tc>
                <a:tc>
                  <a:txBody>
                    <a:bodyPr/>
                    <a:lstStyle/>
                    <a:p>
                      <a:pPr algn="ctr" fontAlgn="b"/>
                      <a:endParaRPr lang="en-US" sz="2800" b="0" i="0" u="none" strike="noStrike">
                        <a:solidFill>
                          <a:schemeClr val="tx1"/>
                        </a:solidFill>
                        <a:latin typeface="Calibri"/>
                      </a:endParaRPr>
                    </a:p>
                  </a:txBody>
                  <a:tcPr marL="9525" marR="9525" marT="9525" marB="0" anchor="b"/>
                </a:tc>
              </a:tr>
              <a:tr h="370840">
                <a:tc>
                  <a:txBody>
                    <a:bodyPr/>
                    <a:lstStyle/>
                    <a:p>
                      <a:pPr algn="ctr" fontAlgn="b"/>
                      <a:r>
                        <a:rPr lang="en-US" sz="2800" b="1" i="0" u="none" strike="noStrike" dirty="0" smtClean="0">
                          <a:solidFill>
                            <a:schemeClr val="tx1"/>
                          </a:solidFill>
                          <a:latin typeface="Calibri"/>
                        </a:rPr>
                        <a:t>REDACTED</a:t>
                      </a:r>
                      <a:endParaRPr lang="en-US" sz="2800" b="1" i="0" u="none" strike="noStrike" dirty="0">
                        <a:solidFill>
                          <a:schemeClr val="tx1"/>
                        </a:solidFill>
                        <a:latin typeface="Calibri"/>
                      </a:endParaRPr>
                    </a:p>
                  </a:txBody>
                  <a:tcPr marL="9525" marR="9525" marT="9525" marB="0" anchor="b"/>
                </a:tc>
                <a:tc>
                  <a:txBody>
                    <a:bodyPr/>
                    <a:lstStyle/>
                    <a:p>
                      <a:pPr algn="ctr" fontAlgn="b"/>
                      <a:r>
                        <a:rPr lang="en-US" sz="2800" b="0" i="0" u="none" strike="noStrike" dirty="0">
                          <a:solidFill>
                            <a:schemeClr val="tx1"/>
                          </a:solidFill>
                          <a:latin typeface="Calibri"/>
                        </a:rPr>
                        <a:t>Donald Duck</a:t>
                      </a:r>
                    </a:p>
                  </a:txBody>
                  <a:tcPr marL="9525" marR="9525" marT="9525" marB="0" anchor="b"/>
                </a:tc>
                <a:tc>
                  <a:txBody>
                    <a:bodyPr/>
                    <a:lstStyle/>
                    <a:p>
                      <a:pPr algn="ctr" fontAlgn="b"/>
                      <a:r>
                        <a:rPr lang="en-US" sz="2800" b="1" i="0" u="none" strike="noStrike" dirty="0" smtClean="0">
                          <a:solidFill>
                            <a:schemeClr val="tx1"/>
                          </a:solidFill>
                          <a:latin typeface="Calibri"/>
                        </a:rPr>
                        <a:t>01/01/1350</a:t>
                      </a:r>
                      <a:endParaRPr lang="en-US" sz="2800" b="1" i="0" u="none" strike="noStrike" dirty="0">
                        <a:solidFill>
                          <a:schemeClr val="tx1"/>
                        </a:solidFill>
                        <a:latin typeface="Calibri"/>
                      </a:endParaRPr>
                    </a:p>
                  </a:txBody>
                  <a:tcPr marL="9525" marR="9525" marT="9525" marB="0" anchor="b"/>
                </a:tc>
                <a:tc>
                  <a:txBody>
                    <a:bodyPr/>
                    <a:lstStyle/>
                    <a:p>
                      <a:pPr algn="ctr" fontAlgn="b"/>
                      <a:r>
                        <a:rPr lang="en-US" sz="2800" b="0" i="0" u="none" strike="noStrike" dirty="0">
                          <a:solidFill>
                            <a:schemeClr val="tx1"/>
                          </a:solidFill>
                          <a:latin typeface="Calibri"/>
                        </a:rPr>
                        <a:t>Creativity</a:t>
                      </a:r>
                    </a:p>
                  </a:txBody>
                  <a:tcPr marL="9525" marR="9525" marT="9525" marB="0" anchor="b"/>
                </a:tc>
                <a:tc>
                  <a:txBody>
                    <a:bodyPr/>
                    <a:lstStyle/>
                    <a:p>
                      <a:pPr algn="ctr" fontAlgn="b"/>
                      <a:r>
                        <a:rPr lang="en-US" sz="2800" b="0" i="0" u="none" strike="noStrike">
                          <a:solidFill>
                            <a:schemeClr val="tx1"/>
                          </a:solidFill>
                          <a:latin typeface="Calibri"/>
                        </a:rPr>
                        <a:t>Mickey Mouse</a:t>
                      </a:r>
                    </a:p>
                  </a:txBody>
                  <a:tcPr marL="9525" marR="9525" marT="9525" marB="0" anchor="b"/>
                </a:tc>
              </a:tr>
              <a:tr h="370840">
                <a:tc>
                  <a:txBody>
                    <a:bodyPr/>
                    <a:lstStyle/>
                    <a:p>
                      <a:pPr algn="ctr" fontAlgn="b"/>
                      <a:endParaRPr lang="en-US" sz="2800" b="1" i="0" u="none" strike="noStrike" dirty="0">
                        <a:solidFill>
                          <a:schemeClr val="tx1"/>
                        </a:solidFill>
                        <a:latin typeface="Calibri"/>
                      </a:endParaRPr>
                    </a:p>
                  </a:txBody>
                  <a:tcPr marL="9525" marR="9525" marT="9525" marB="0" anchor="b"/>
                </a:tc>
                <a:tc>
                  <a:txBody>
                    <a:bodyPr/>
                    <a:lstStyle/>
                    <a:p>
                      <a:pPr algn="ctr" fontAlgn="b"/>
                      <a:r>
                        <a:rPr lang="en-US" sz="2800" b="0" i="0" u="none" strike="noStrike">
                          <a:solidFill>
                            <a:schemeClr val="tx1"/>
                          </a:solidFill>
                          <a:latin typeface="Calibri"/>
                        </a:rPr>
                        <a:t>Richie Rich</a:t>
                      </a:r>
                    </a:p>
                  </a:txBody>
                  <a:tcPr marL="9525" marR="9525" marT="9525" marB="0" anchor="b"/>
                </a:tc>
                <a:tc>
                  <a:txBody>
                    <a:bodyPr/>
                    <a:lstStyle/>
                    <a:p>
                      <a:pPr algn="ctr" fontAlgn="b"/>
                      <a:endParaRPr lang="en-US" sz="2800" b="1" i="0" u="none" strike="noStrike" dirty="0">
                        <a:solidFill>
                          <a:schemeClr val="tx1"/>
                        </a:solidFill>
                        <a:latin typeface="Calibri"/>
                      </a:endParaRPr>
                    </a:p>
                  </a:txBody>
                  <a:tcPr marL="9525" marR="9525" marT="9525" marB="0" anchor="b"/>
                </a:tc>
                <a:tc>
                  <a:txBody>
                    <a:bodyPr/>
                    <a:lstStyle/>
                    <a:p>
                      <a:pPr algn="ctr" fontAlgn="b"/>
                      <a:r>
                        <a:rPr lang="en-US" sz="2800" b="0" i="0" u="none" strike="noStrike" dirty="0">
                          <a:solidFill>
                            <a:schemeClr val="tx1"/>
                          </a:solidFill>
                          <a:latin typeface="Calibri"/>
                        </a:rPr>
                        <a:t>Finance </a:t>
                      </a:r>
                    </a:p>
                  </a:txBody>
                  <a:tcPr marL="9525" marR="9525" marT="9525" marB="0" anchor="b"/>
                </a:tc>
                <a:tc>
                  <a:txBody>
                    <a:bodyPr/>
                    <a:lstStyle/>
                    <a:p>
                      <a:pPr algn="ctr" fontAlgn="b"/>
                      <a:r>
                        <a:rPr lang="en-US" sz="2800" b="0" i="0" u="none" strike="noStrike">
                          <a:solidFill>
                            <a:schemeClr val="tx1"/>
                          </a:solidFill>
                          <a:latin typeface="Calibri"/>
                        </a:rPr>
                        <a:t>Superman</a:t>
                      </a:r>
                    </a:p>
                  </a:txBody>
                  <a:tcPr marL="9525" marR="9525" marT="9525" marB="0" anchor="b"/>
                </a:tc>
              </a:tr>
              <a:tr h="370840">
                <a:tc>
                  <a:txBody>
                    <a:bodyPr/>
                    <a:lstStyle/>
                    <a:p>
                      <a:pPr algn="ctr" fontAlgn="b"/>
                      <a:endParaRPr lang="en-US" sz="2800" b="1" i="0" u="none" strike="noStrike" dirty="0">
                        <a:solidFill>
                          <a:schemeClr val="tx1"/>
                        </a:solidFill>
                        <a:latin typeface="Calibri"/>
                      </a:endParaRPr>
                    </a:p>
                  </a:txBody>
                  <a:tcPr marL="9525" marR="9525" marT="9525" marB="0" anchor="b"/>
                </a:tc>
                <a:tc>
                  <a:txBody>
                    <a:bodyPr/>
                    <a:lstStyle/>
                    <a:p>
                      <a:pPr algn="ctr" fontAlgn="b"/>
                      <a:r>
                        <a:rPr lang="en-US" sz="2800" b="0" i="0" u="none" strike="noStrike">
                          <a:solidFill>
                            <a:schemeClr val="tx1"/>
                          </a:solidFill>
                          <a:latin typeface="Calibri"/>
                        </a:rPr>
                        <a:t>Bart Simpson</a:t>
                      </a:r>
                    </a:p>
                  </a:txBody>
                  <a:tcPr marL="9525" marR="9525" marT="9525" marB="0" anchor="b"/>
                </a:tc>
                <a:tc>
                  <a:txBody>
                    <a:bodyPr/>
                    <a:lstStyle/>
                    <a:p>
                      <a:pPr algn="ctr" fontAlgn="b"/>
                      <a:endParaRPr lang="en-US" sz="2800" b="1" i="0" u="none" strike="noStrike" dirty="0">
                        <a:solidFill>
                          <a:schemeClr val="tx1"/>
                        </a:solidFill>
                        <a:latin typeface="Calibri"/>
                      </a:endParaRPr>
                    </a:p>
                  </a:txBody>
                  <a:tcPr marL="9525" marR="9525" marT="9525" marB="0" anchor="b"/>
                </a:tc>
                <a:tc>
                  <a:txBody>
                    <a:bodyPr/>
                    <a:lstStyle/>
                    <a:p>
                      <a:pPr algn="ctr" fontAlgn="b"/>
                      <a:r>
                        <a:rPr lang="en-US" sz="2800" b="0" i="0" u="none" strike="noStrike" dirty="0">
                          <a:solidFill>
                            <a:schemeClr val="tx1"/>
                          </a:solidFill>
                          <a:latin typeface="Calibri"/>
                        </a:rPr>
                        <a:t>Human Resources</a:t>
                      </a:r>
                    </a:p>
                  </a:txBody>
                  <a:tcPr marL="9525" marR="9525" marT="9525" marB="0" anchor="b"/>
                </a:tc>
                <a:tc>
                  <a:txBody>
                    <a:bodyPr/>
                    <a:lstStyle/>
                    <a:p>
                      <a:pPr algn="ctr" fontAlgn="b"/>
                      <a:r>
                        <a:rPr lang="en-US" sz="2800" b="0" i="0" u="none" strike="noStrike" dirty="0">
                          <a:solidFill>
                            <a:schemeClr val="tx1"/>
                          </a:solidFill>
                          <a:latin typeface="Calibri"/>
                        </a:rPr>
                        <a:t>Wonder Woman</a:t>
                      </a:r>
                    </a:p>
                  </a:txBody>
                  <a:tcPr marL="9525" marR="9525" marT="9525" marB="0" anchor="b"/>
                </a:tc>
              </a:tr>
              <a:tr h="370840">
                <a:tc>
                  <a:txBody>
                    <a:bodyPr/>
                    <a:lstStyle/>
                    <a:p>
                      <a:pPr algn="ctr" fontAlgn="b"/>
                      <a:endParaRPr lang="en-US" sz="2800" b="1" i="0" u="none" strike="noStrike" dirty="0">
                        <a:solidFill>
                          <a:schemeClr val="tx1"/>
                        </a:solidFill>
                        <a:latin typeface="Calibri"/>
                      </a:endParaRPr>
                    </a:p>
                  </a:txBody>
                  <a:tcPr marL="9525" marR="9525" marT="9525" marB="0" anchor="b"/>
                </a:tc>
                <a:tc>
                  <a:txBody>
                    <a:bodyPr/>
                    <a:lstStyle/>
                    <a:p>
                      <a:pPr algn="ctr" fontAlgn="b"/>
                      <a:r>
                        <a:rPr lang="en-US" sz="2800" b="0" i="0" u="none" strike="noStrike">
                          <a:solidFill>
                            <a:schemeClr val="tx1"/>
                          </a:solidFill>
                          <a:latin typeface="Calibri"/>
                        </a:rPr>
                        <a:t>Minnie Mouse</a:t>
                      </a:r>
                    </a:p>
                  </a:txBody>
                  <a:tcPr marL="9525" marR="9525" marT="9525" marB="0" anchor="b"/>
                </a:tc>
                <a:tc>
                  <a:txBody>
                    <a:bodyPr/>
                    <a:lstStyle/>
                    <a:p>
                      <a:pPr algn="ctr" fontAlgn="b"/>
                      <a:endParaRPr lang="en-US" sz="2800" b="1" i="0" u="none" strike="noStrike" dirty="0">
                        <a:solidFill>
                          <a:schemeClr val="tx1"/>
                        </a:solidFill>
                        <a:latin typeface="Calibri"/>
                      </a:endParaRPr>
                    </a:p>
                  </a:txBody>
                  <a:tcPr marL="9525" marR="9525" marT="9525" marB="0" anchor="b"/>
                </a:tc>
                <a:tc>
                  <a:txBody>
                    <a:bodyPr/>
                    <a:lstStyle/>
                    <a:p>
                      <a:pPr algn="ctr" fontAlgn="b"/>
                      <a:r>
                        <a:rPr lang="en-US" sz="2800" b="0" i="0" u="none" strike="noStrike" dirty="0">
                          <a:solidFill>
                            <a:schemeClr val="tx1"/>
                          </a:solidFill>
                          <a:latin typeface="Calibri"/>
                        </a:rPr>
                        <a:t>Marketing</a:t>
                      </a:r>
                    </a:p>
                  </a:txBody>
                  <a:tcPr marL="9525" marR="9525" marT="9525" marB="0" anchor="b"/>
                </a:tc>
                <a:tc>
                  <a:txBody>
                    <a:bodyPr/>
                    <a:lstStyle/>
                    <a:p>
                      <a:pPr algn="ctr" fontAlgn="b"/>
                      <a:r>
                        <a:rPr lang="en-US" sz="2800" b="0" i="0" u="none" strike="noStrike" dirty="0" err="1" smtClean="0">
                          <a:solidFill>
                            <a:schemeClr val="tx1"/>
                          </a:solidFill>
                          <a:latin typeface="Calibri"/>
                        </a:rPr>
                        <a:t>Snowwhite</a:t>
                      </a:r>
                      <a:endParaRPr lang="en-US" sz="2800" b="0" i="0" u="none" strike="noStrike" dirty="0">
                        <a:solidFill>
                          <a:schemeClr val="tx1"/>
                        </a:solidFill>
                        <a:latin typeface="Calibri"/>
                      </a:endParaRPr>
                    </a:p>
                  </a:txBody>
                  <a:tcPr marL="9525" marR="9525" marT="9525" marB="0" anchor="b"/>
                </a:tc>
              </a:tr>
            </a:tbl>
          </a:graphicData>
        </a:graphic>
      </p:graphicFrame>
      <p:sp>
        <p:nvSpPr>
          <p:cNvPr id="3" name="Rectangle 2"/>
          <p:cNvSpPr/>
          <p:nvPr/>
        </p:nvSpPr>
        <p:spPr>
          <a:xfrm>
            <a:off x="304800" y="2895600"/>
            <a:ext cx="1600200" cy="28956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REDACTED</a:t>
            </a:r>
            <a:endParaRPr lang="en-US" b="1" dirty="0">
              <a:solidFill>
                <a:schemeClr val="bg1"/>
              </a:solidFill>
            </a:endParaRPr>
          </a:p>
        </p:txBody>
      </p:sp>
      <p:sp>
        <p:nvSpPr>
          <p:cNvPr id="4" name="Rectangle 3"/>
          <p:cNvSpPr/>
          <p:nvPr/>
        </p:nvSpPr>
        <p:spPr>
          <a:xfrm>
            <a:off x="3733800" y="2819400"/>
            <a:ext cx="1600200" cy="2895600"/>
          </a:xfrm>
          <a:prstGeom prst="rect">
            <a:avLst/>
          </a:prstGeom>
          <a:solidFill>
            <a:schemeClr val="tx1">
              <a:alpha val="7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REDACTED</a:t>
            </a:r>
            <a:endParaRPr lang="en-US" b="1" dirty="0">
              <a:solidFill>
                <a:schemeClr val="bg1"/>
              </a:solidFill>
            </a:endParaRPr>
          </a:p>
        </p:txBody>
      </p:sp>
      <p:sp>
        <p:nvSpPr>
          <p:cNvPr id="5" name="Multiply 4"/>
          <p:cNvSpPr/>
          <p:nvPr/>
        </p:nvSpPr>
        <p:spPr>
          <a:xfrm>
            <a:off x="3962400" y="838200"/>
            <a:ext cx="6248400" cy="5181600"/>
          </a:xfrm>
          <a:prstGeom prst="mathMultiply">
            <a:avLst/>
          </a:prstGeom>
          <a:solidFill>
            <a:srgbClr val="FF0000">
              <a:alpha val="5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Curved Connector 9"/>
          <p:cNvCxnSpPr/>
          <p:nvPr/>
        </p:nvCxnSpPr>
        <p:spPr>
          <a:xfrm rot="5400000">
            <a:off x="3695700" y="1409700"/>
            <a:ext cx="2590800" cy="1143000"/>
          </a:xfrm>
          <a:prstGeom prst="curvedConnector3">
            <a:avLst>
              <a:gd name="adj1" fmla="val 50000"/>
            </a:avLst>
          </a:prstGeom>
          <a:ln w="1143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 name="Footer Placeholder 8"/>
          <p:cNvSpPr>
            <a:spLocks noGrp="1"/>
          </p:cNvSpPr>
          <p:nvPr>
            <p:ph type="ftr" sz="quarter" idx="1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38200"/>
            <a:ext cx="8229600" cy="1143000"/>
          </a:xfrm>
        </p:spPr>
        <p:txBody>
          <a:bodyPr>
            <a:normAutofit fontScale="90000"/>
          </a:bodyPr>
          <a:lstStyle/>
          <a:p>
            <a:pPr lvl="0" algn="ctr"/>
            <a:r>
              <a:rPr lang="en-US" sz="5600" b="1" u="sng" dirty="0" smtClean="0">
                <a:latin typeface="Elephant" pitchFamily="18" charset="0"/>
              </a:rPr>
              <a:t>  </a:t>
            </a:r>
            <a:r>
              <a:rPr lang="en-US" dirty="0" smtClean="0"/>
              <a:t/>
            </a:r>
            <a:br>
              <a:rPr lang="en-US" dirty="0" smtClean="0"/>
            </a:br>
            <a:r>
              <a:rPr lang="en-US" sz="5400" b="1" u="sng" dirty="0" smtClean="0">
                <a:latin typeface="Elephant" pitchFamily="18" charset="0"/>
              </a:rPr>
              <a:t> Why are city</a:t>
            </a:r>
            <a:r>
              <a:rPr lang="en-US" dirty="0" smtClean="0"/>
              <a:t> </a:t>
            </a:r>
            <a:r>
              <a:rPr lang="en-US" sz="5400" b="1" u="sng" dirty="0" smtClean="0">
                <a:latin typeface="Elephant" pitchFamily="18" charset="0"/>
              </a:rPr>
              <a:t>documents public?</a:t>
            </a:r>
            <a:endParaRPr lang="en-US" dirty="0"/>
          </a:p>
        </p:txBody>
      </p:sp>
      <p:sp>
        <p:nvSpPr>
          <p:cNvPr id="3" name="Content Placeholder 2"/>
          <p:cNvSpPr>
            <a:spLocks noGrp="1"/>
          </p:cNvSpPr>
          <p:nvPr>
            <p:ph idx="1"/>
          </p:nvPr>
        </p:nvSpPr>
        <p:spPr/>
        <p:txBody>
          <a:bodyPr/>
          <a:lstStyle/>
          <a:p>
            <a:pPr algn="ctr">
              <a:buNone/>
            </a:pPr>
            <a:r>
              <a:rPr lang="en-US" sz="4000" dirty="0" smtClean="0">
                <a:latin typeface="Berlin Sans FB" pitchFamily="34" charset="0"/>
              </a:rPr>
              <a:t>California Public Records Act was created under the premise that ALL records are public and </a:t>
            </a:r>
            <a:r>
              <a:rPr lang="en-US" sz="4000" dirty="0" err="1" smtClean="0">
                <a:latin typeface="Berlin Sans FB" pitchFamily="34" charset="0"/>
              </a:rPr>
              <a:t>disclosable</a:t>
            </a:r>
            <a:r>
              <a:rPr lang="en-US" sz="4000" dirty="0" smtClean="0">
                <a:latin typeface="Berlin Sans FB" pitchFamily="34" charset="0"/>
              </a:rPr>
              <a:t>, UNLESS there is an exemption in the law that allows to withhold them.</a:t>
            </a:r>
          </a:p>
          <a:p>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38200"/>
            <a:ext cx="8229600" cy="1143000"/>
          </a:xfrm>
        </p:spPr>
        <p:txBody>
          <a:bodyPr>
            <a:normAutofit fontScale="90000"/>
          </a:bodyPr>
          <a:lstStyle/>
          <a:p>
            <a:pPr lvl="0" algn="ctr"/>
            <a:r>
              <a:rPr lang="en-US" sz="5600" b="1" u="sng" dirty="0" smtClean="0">
                <a:latin typeface="Elephant" pitchFamily="18" charset="0"/>
              </a:rPr>
              <a:t>  </a:t>
            </a:r>
            <a:r>
              <a:rPr lang="en-US" dirty="0" smtClean="0"/>
              <a:t/>
            </a:r>
            <a:br>
              <a:rPr lang="en-US" dirty="0" smtClean="0"/>
            </a:br>
            <a:r>
              <a:rPr lang="en-US" sz="5400" b="1" u="sng" dirty="0" smtClean="0">
                <a:latin typeface="Elephant" pitchFamily="18" charset="0"/>
              </a:rPr>
              <a:t> Why are city</a:t>
            </a:r>
            <a:r>
              <a:rPr lang="en-US" dirty="0" smtClean="0"/>
              <a:t> </a:t>
            </a:r>
            <a:r>
              <a:rPr lang="en-US" sz="5400" b="1" u="sng" dirty="0" smtClean="0">
                <a:latin typeface="Elephant" pitchFamily="18" charset="0"/>
              </a:rPr>
              <a:t>documents public?</a:t>
            </a:r>
            <a:endParaRPr lang="en-US" dirty="0"/>
          </a:p>
        </p:txBody>
      </p:sp>
      <p:sp>
        <p:nvSpPr>
          <p:cNvPr id="3" name="Content Placeholder 2"/>
          <p:cNvSpPr>
            <a:spLocks noGrp="1"/>
          </p:cNvSpPr>
          <p:nvPr>
            <p:ph idx="1"/>
          </p:nvPr>
        </p:nvSpPr>
        <p:spPr/>
        <p:txBody>
          <a:bodyPr/>
          <a:lstStyle/>
          <a:p>
            <a:pPr marL="342900" marR="0" lvl="0" indent="-342900">
              <a:spcBef>
                <a:spcPts val="0"/>
              </a:spcBef>
              <a:spcAft>
                <a:spcPts val="0"/>
              </a:spcAft>
              <a:buFont typeface="Symbol"/>
              <a:buBlip>
                <a:blip r:embed="rId2"/>
              </a:buBlip>
              <a:tabLst>
                <a:tab pos="457200" algn="l"/>
              </a:tabLst>
            </a:pPr>
            <a:r>
              <a:rPr lang="en-US" sz="4800" dirty="0" smtClean="0">
                <a:latin typeface="Rockwell Extra Bold" pitchFamily="18" charset="0"/>
                <a:ea typeface="Calibri"/>
                <a:cs typeface="Times New Roman"/>
              </a:rPr>
              <a:t>      ONLY the exempt information shall be redacted, </a:t>
            </a:r>
            <a:r>
              <a:rPr lang="en-US" sz="4800" dirty="0" smtClean="0">
                <a:latin typeface="Berlin Sans FB" pitchFamily="34" charset="0"/>
                <a:ea typeface="Calibri"/>
                <a:cs typeface="Times New Roman"/>
              </a:rPr>
              <a:t>and the rest of the document is </a:t>
            </a:r>
            <a:r>
              <a:rPr lang="en-US" sz="4800" dirty="0" err="1" smtClean="0">
                <a:latin typeface="Berlin Sans FB" pitchFamily="34" charset="0"/>
                <a:ea typeface="Calibri"/>
                <a:cs typeface="Times New Roman"/>
              </a:rPr>
              <a:t>disclosable</a:t>
            </a:r>
            <a:r>
              <a:rPr lang="en-US" sz="4800" dirty="0" smtClean="0">
                <a:latin typeface="Berlin Sans FB" pitchFamily="34" charset="0"/>
                <a:ea typeface="Calibri"/>
                <a:cs typeface="Times New Roman"/>
              </a:rPr>
              <a:t>!!!</a:t>
            </a:r>
          </a:p>
          <a:p>
            <a:endParaRPr lang="en-US" dirty="0"/>
          </a:p>
        </p:txBody>
      </p:sp>
      <p:sp>
        <p:nvSpPr>
          <p:cNvPr id="4" name="Flowchart: Punched Tape 3"/>
          <p:cNvSpPr/>
          <p:nvPr/>
        </p:nvSpPr>
        <p:spPr>
          <a:xfrm>
            <a:off x="533400" y="5943600"/>
            <a:ext cx="8077200" cy="533400"/>
          </a:xfrm>
          <a:prstGeom prst="flowChartPunchedTape">
            <a:avLst/>
          </a:prstGeom>
          <a:solidFill>
            <a:schemeClr val="accent1">
              <a:alpha val="7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38200"/>
            <a:ext cx="8229600" cy="1143000"/>
          </a:xfrm>
        </p:spPr>
        <p:txBody>
          <a:bodyPr>
            <a:normAutofit fontScale="90000"/>
          </a:bodyPr>
          <a:lstStyle/>
          <a:p>
            <a:pPr lvl="0" algn="ctr"/>
            <a:r>
              <a:rPr lang="en-US" sz="5600" b="1" u="sng" dirty="0" smtClean="0">
                <a:latin typeface="Elephant" pitchFamily="18" charset="0"/>
              </a:rPr>
              <a:t>  </a:t>
            </a:r>
            <a:r>
              <a:rPr lang="en-US" dirty="0" smtClean="0"/>
              <a:t/>
            </a:r>
            <a:br>
              <a:rPr lang="en-US" dirty="0" smtClean="0"/>
            </a:br>
            <a:r>
              <a:rPr lang="en-US" sz="5400" b="1" u="sng" dirty="0" smtClean="0">
                <a:latin typeface="Elephant" pitchFamily="18" charset="0"/>
              </a:rPr>
              <a:t> What kind of information can be exempt?</a:t>
            </a:r>
            <a:endParaRPr lang="en-US" dirty="0"/>
          </a:p>
        </p:txBody>
      </p:sp>
      <p:sp>
        <p:nvSpPr>
          <p:cNvPr id="3" name="Content Placeholder 2"/>
          <p:cNvSpPr>
            <a:spLocks noGrp="1"/>
          </p:cNvSpPr>
          <p:nvPr>
            <p:ph idx="1"/>
          </p:nvPr>
        </p:nvSpPr>
        <p:spPr>
          <a:xfrm>
            <a:off x="457200" y="2057400"/>
            <a:ext cx="7848600" cy="4389120"/>
          </a:xfrm>
        </p:spPr>
        <p:txBody>
          <a:bodyPr>
            <a:normAutofit/>
          </a:bodyPr>
          <a:lstStyle/>
          <a:p>
            <a:pPr marL="342900" marR="0" lvl="0" indent="-342900">
              <a:spcBef>
                <a:spcPts val="0"/>
              </a:spcBef>
              <a:spcAft>
                <a:spcPts val="0"/>
              </a:spcAft>
              <a:buFont typeface="Symbol"/>
              <a:buBlip>
                <a:blip r:embed="rId2"/>
              </a:buBlip>
              <a:tabLst>
                <a:tab pos="457200" algn="l"/>
              </a:tabLst>
            </a:pPr>
            <a:r>
              <a:rPr lang="en-US" sz="5400" dirty="0" smtClean="0">
                <a:latin typeface="Microsoft Sans Serif" pitchFamily="34" charset="0"/>
                <a:ea typeface="Calibri"/>
                <a:cs typeface="Microsoft Sans Serif" pitchFamily="34" charset="0"/>
              </a:rPr>
              <a:t>Any </a:t>
            </a:r>
            <a:r>
              <a:rPr lang="en-US" sz="5400" dirty="0" smtClean="0">
                <a:latin typeface="Berlin Sans FB Demi" pitchFamily="34" charset="0"/>
                <a:ea typeface="Calibri"/>
                <a:cs typeface="Times New Roman"/>
              </a:rPr>
              <a:t>identifying information </a:t>
            </a:r>
            <a:r>
              <a:rPr lang="en-US" sz="5400" dirty="0" smtClean="0">
                <a:latin typeface="Microsoft Sans Serif" pitchFamily="34" charset="0"/>
                <a:ea typeface="Calibri"/>
                <a:cs typeface="Microsoft Sans Serif" pitchFamily="34" charset="0"/>
              </a:rPr>
              <a:t>from</a:t>
            </a:r>
            <a:r>
              <a:rPr lang="en-US" sz="5400" dirty="0" smtClean="0">
                <a:latin typeface="Berlin Sans FB Demi" pitchFamily="34" charset="0"/>
                <a:ea typeface="Calibri"/>
                <a:cs typeface="Times New Roman"/>
              </a:rPr>
              <a:t> complainants </a:t>
            </a:r>
            <a:r>
              <a:rPr lang="en-US" sz="5400" dirty="0" smtClean="0">
                <a:latin typeface="Microsoft Sans Serif" pitchFamily="34" charset="0"/>
                <a:ea typeface="Calibri"/>
                <a:cs typeface="Microsoft Sans Serif" pitchFamily="34" charset="0"/>
              </a:rPr>
              <a:t>shall be redacted. </a:t>
            </a:r>
          </a:p>
          <a:p>
            <a:endParaRPr lang="en-US" dirty="0"/>
          </a:p>
        </p:txBody>
      </p:sp>
      <p:sp>
        <p:nvSpPr>
          <p:cNvPr id="4" name="Flowchart: Punched Tape 3"/>
          <p:cNvSpPr/>
          <p:nvPr/>
        </p:nvSpPr>
        <p:spPr>
          <a:xfrm>
            <a:off x="609600" y="6019800"/>
            <a:ext cx="8077200" cy="533400"/>
          </a:xfrm>
          <a:prstGeom prst="flowChartPunchedTape">
            <a:avLst/>
          </a:prstGeom>
          <a:solidFill>
            <a:schemeClr val="accent1">
              <a:alpha val="7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38200"/>
            <a:ext cx="8229600" cy="1143000"/>
          </a:xfrm>
        </p:spPr>
        <p:txBody>
          <a:bodyPr>
            <a:normAutofit fontScale="90000"/>
          </a:bodyPr>
          <a:lstStyle/>
          <a:p>
            <a:pPr lvl="0" algn="ctr"/>
            <a:r>
              <a:rPr lang="en-US" sz="5600" b="1" u="sng" dirty="0" smtClean="0">
                <a:latin typeface="Elephant" pitchFamily="18" charset="0"/>
              </a:rPr>
              <a:t>  </a:t>
            </a:r>
            <a:r>
              <a:rPr lang="en-US" dirty="0" smtClean="0"/>
              <a:t/>
            </a:r>
            <a:br>
              <a:rPr lang="en-US" dirty="0" smtClean="0"/>
            </a:br>
            <a:r>
              <a:rPr lang="en-US" sz="5400" b="1" u="sng" dirty="0" smtClean="0">
                <a:latin typeface="Elephant" pitchFamily="18" charset="0"/>
              </a:rPr>
              <a:t> What kind of information can be exempt?</a:t>
            </a:r>
            <a:endParaRPr lang="en-US" dirty="0"/>
          </a:p>
        </p:txBody>
      </p:sp>
      <p:sp>
        <p:nvSpPr>
          <p:cNvPr id="3" name="Content Placeholder 2"/>
          <p:cNvSpPr>
            <a:spLocks noGrp="1"/>
          </p:cNvSpPr>
          <p:nvPr>
            <p:ph idx="1"/>
          </p:nvPr>
        </p:nvSpPr>
        <p:spPr>
          <a:xfrm>
            <a:off x="457200" y="2057400"/>
            <a:ext cx="7848600" cy="4389120"/>
          </a:xfrm>
        </p:spPr>
        <p:txBody>
          <a:bodyPr>
            <a:normAutofit/>
          </a:bodyPr>
          <a:lstStyle/>
          <a:p>
            <a:pPr marL="342900" marR="0" lvl="0" indent="-342900">
              <a:spcBef>
                <a:spcPts val="0"/>
              </a:spcBef>
              <a:spcAft>
                <a:spcPts val="0"/>
              </a:spcAft>
              <a:buNone/>
              <a:tabLst>
                <a:tab pos="457200" algn="l"/>
              </a:tabLst>
            </a:pPr>
            <a:r>
              <a:rPr lang="en-US" sz="5400" dirty="0" smtClean="0"/>
              <a:t>Personnel, medical, or similar files are also generally exempt from disclosure.</a:t>
            </a:r>
            <a:endParaRPr lang="en-US" dirty="0"/>
          </a:p>
        </p:txBody>
      </p:sp>
      <p:sp>
        <p:nvSpPr>
          <p:cNvPr id="4" name="Flowchart: Punched Tape 3"/>
          <p:cNvSpPr/>
          <p:nvPr/>
        </p:nvSpPr>
        <p:spPr>
          <a:xfrm>
            <a:off x="609600" y="6019800"/>
            <a:ext cx="8077200" cy="533400"/>
          </a:xfrm>
          <a:prstGeom prst="flowChartPunchedTape">
            <a:avLst/>
          </a:prstGeom>
          <a:solidFill>
            <a:schemeClr val="accent1">
              <a:alpha val="7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38200"/>
            <a:ext cx="8229600" cy="1143000"/>
          </a:xfrm>
        </p:spPr>
        <p:txBody>
          <a:bodyPr>
            <a:normAutofit fontScale="90000"/>
          </a:bodyPr>
          <a:lstStyle/>
          <a:p>
            <a:pPr lvl="0" algn="ctr"/>
            <a:r>
              <a:rPr lang="en-US" sz="5600" b="1" u="sng" dirty="0" smtClean="0">
                <a:latin typeface="Elephant" pitchFamily="18" charset="0"/>
              </a:rPr>
              <a:t>  </a:t>
            </a:r>
            <a:r>
              <a:rPr lang="en-US" dirty="0" smtClean="0"/>
              <a:t/>
            </a:r>
            <a:br>
              <a:rPr lang="en-US" dirty="0" smtClean="0"/>
            </a:br>
            <a:r>
              <a:rPr lang="en-US" sz="5400" b="1" u="sng" dirty="0" smtClean="0">
                <a:latin typeface="Elephant" pitchFamily="18" charset="0"/>
              </a:rPr>
              <a:t> What kind of information can be exempt?</a:t>
            </a:r>
            <a:endParaRPr lang="en-US" dirty="0"/>
          </a:p>
        </p:txBody>
      </p:sp>
      <p:sp>
        <p:nvSpPr>
          <p:cNvPr id="3" name="Content Placeholder 2"/>
          <p:cNvSpPr>
            <a:spLocks noGrp="1"/>
          </p:cNvSpPr>
          <p:nvPr>
            <p:ph idx="1"/>
          </p:nvPr>
        </p:nvSpPr>
        <p:spPr>
          <a:xfrm>
            <a:off x="457200" y="2057400"/>
            <a:ext cx="4114800" cy="4389120"/>
          </a:xfrm>
        </p:spPr>
        <p:txBody>
          <a:bodyPr>
            <a:normAutofit/>
          </a:bodyPr>
          <a:lstStyle/>
          <a:p>
            <a:pPr marL="342900" marR="0" lvl="0" indent="-342900">
              <a:spcBef>
                <a:spcPts val="0"/>
              </a:spcBef>
              <a:spcAft>
                <a:spcPts val="0"/>
              </a:spcAft>
              <a:buFont typeface="Symbol"/>
              <a:buBlip>
                <a:blip r:embed="rId2"/>
              </a:buBlip>
              <a:tabLst>
                <a:tab pos="457200" algn="l"/>
              </a:tabLst>
            </a:pPr>
            <a:r>
              <a:rPr lang="en-US" sz="3600" dirty="0" smtClean="0">
                <a:latin typeface="Berlin Sans FB Demi" pitchFamily="34" charset="0"/>
                <a:ea typeface="Calibri"/>
                <a:cs typeface="Times New Roman"/>
              </a:rPr>
              <a:t>Age </a:t>
            </a:r>
          </a:p>
          <a:p>
            <a:pPr marL="342900" marR="0" lvl="0" indent="-342900">
              <a:spcBef>
                <a:spcPts val="0"/>
              </a:spcBef>
              <a:spcAft>
                <a:spcPts val="0"/>
              </a:spcAft>
              <a:buFont typeface="Symbol"/>
              <a:buBlip>
                <a:blip r:embed="rId2"/>
              </a:buBlip>
              <a:tabLst>
                <a:tab pos="457200" algn="l"/>
              </a:tabLst>
            </a:pPr>
            <a:r>
              <a:rPr lang="en-US" sz="3600" dirty="0" smtClean="0">
                <a:latin typeface="Berlin Sans FB Demi" pitchFamily="34" charset="0"/>
                <a:ea typeface="Calibri"/>
                <a:cs typeface="Times New Roman"/>
              </a:rPr>
              <a:t>Dates of birth</a:t>
            </a:r>
          </a:p>
          <a:p>
            <a:pPr marL="342900" marR="0" lvl="0" indent="-342900">
              <a:spcBef>
                <a:spcPts val="0"/>
              </a:spcBef>
              <a:spcAft>
                <a:spcPts val="0"/>
              </a:spcAft>
              <a:buFont typeface="Symbol"/>
              <a:buBlip>
                <a:blip r:embed="rId2"/>
              </a:buBlip>
              <a:tabLst>
                <a:tab pos="457200" algn="l"/>
              </a:tabLst>
            </a:pPr>
            <a:r>
              <a:rPr lang="en-US" sz="3600" dirty="0" smtClean="0">
                <a:latin typeface="Berlin Sans FB Demi" pitchFamily="34" charset="0"/>
                <a:ea typeface="Calibri"/>
                <a:cs typeface="Times New Roman"/>
              </a:rPr>
              <a:t>Personal  </a:t>
            </a:r>
            <a:r>
              <a:rPr lang="en-US" sz="3600" dirty="0" smtClean="0">
                <a:latin typeface="Berlin Sans FB Demi" pitchFamily="34" charset="0"/>
                <a:ea typeface="Calibri"/>
                <a:cs typeface="Times New Roman"/>
                <a:sym typeface="Wingdings 2"/>
              </a:rPr>
              <a:t></a:t>
            </a:r>
          </a:p>
          <a:p>
            <a:pPr marL="342900" marR="0" lvl="0" indent="-342900">
              <a:spcBef>
                <a:spcPts val="0"/>
              </a:spcBef>
              <a:spcAft>
                <a:spcPts val="0"/>
              </a:spcAft>
              <a:buFont typeface="Symbol"/>
              <a:buBlip>
                <a:blip r:embed="rId2"/>
              </a:buBlip>
              <a:tabLst>
                <a:tab pos="457200" algn="l"/>
              </a:tabLst>
            </a:pPr>
            <a:r>
              <a:rPr lang="en-US" sz="3600" dirty="0" smtClean="0">
                <a:latin typeface="Berlin Sans FB Demi" pitchFamily="34" charset="0"/>
                <a:ea typeface="Calibri"/>
                <a:cs typeface="Times New Roman"/>
                <a:sym typeface="Wingdings 2"/>
              </a:rPr>
              <a:t>SSN’s</a:t>
            </a:r>
          </a:p>
          <a:p>
            <a:pPr marL="342900" marR="0" lvl="0" indent="-342900">
              <a:spcBef>
                <a:spcPts val="0"/>
              </a:spcBef>
              <a:spcAft>
                <a:spcPts val="0"/>
              </a:spcAft>
              <a:buFont typeface="Symbol"/>
              <a:buBlip>
                <a:blip r:embed="rId2"/>
              </a:buBlip>
              <a:tabLst>
                <a:tab pos="457200" algn="l"/>
              </a:tabLst>
            </a:pPr>
            <a:r>
              <a:rPr lang="en-US" sz="3600" dirty="0" smtClean="0">
                <a:latin typeface="Berlin Sans FB Demi" pitchFamily="34" charset="0"/>
                <a:ea typeface="Calibri"/>
                <a:cs typeface="Times New Roman"/>
                <a:sym typeface="Wingdings 2"/>
              </a:rPr>
              <a:t>Tax returns</a:t>
            </a:r>
          </a:p>
          <a:p>
            <a:pPr marL="342900" marR="0" lvl="0" indent="-342900">
              <a:spcBef>
                <a:spcPts val="0"/>
              </a:spcBef>
              <a:spcAft>
                <a:spcPts val="0"/>
              </a:spcAft>
              <a:buFont typeface="Symbol"/>
              <a:buBlip>
                <a:blip r:embed="rId2"/>
              </a:buBlip>
              <a:tabLst>
                <a:tab pos="457200" algn="l"/>
              </a:tabLst>
            </a:pPr>
            <a:r>
              <a:rPr lang="en-US" sz="3600" dirty="0" smtClean="0">
                <a:latin typeface="Berlin Sans FB Demi" pitchFamily="34" charset="0"/>
                <a:ea typeface="Calibri"/>
                <a:cs typeface="Times New Roman"/>
                <a:sym typeface="Wingdings 2"/>
              </a:rPr>
              <a:t>Bank Statements</a:t>
            </a:r>
          </a:p>
          <a:p>
            <a:pPr marL="342900" marR="0" lvl="0" indent="-342900">
              <a:spcBef>
                <a:spcPts val="0"/>
              </a:spcBef>
              <a:spcAft>
                <a:spcPts val="0"/>
              </a:spcAft>
              <a:buFont typeface="Symbol"/>
              <a:buBlip>
                <a:blip r:embed="rId2"/>
              </a:buBlip>
              <a:tabLst>
                <a:tab pos="457200" algn="l"/>
              </a:tabLst>
            </a:pPr>
            <a:r>
              <a:rPr lang="en-US" sz="3600" dirty="0" smtClean="0">
                <a:latin typeface="Berlin Sans FB Demi" pitchFamily="34" charset="0"/>
                <a:ea typeface="Calibri"/>
                <a:cs typeface="Times New Roman"/>
                <a:sym typeface="Wingdings 2"/>
              </a:rPr>
              <a:t>Employee ID#</a:t>
            </a:r>
            <a:endParaRPr lang="en-US" sz="4800" dirty="0" smtClean="0">
              <a:latin typeface="Berlin Sans FB" pitchFamily="34" charset="0"/>
              <a:ea typeface="Calibri"/>
              <a:cs typeface="Times New Roman"/>
            </a:endParaRPr>
          </a:p>
          <a:p>
            <a:endParaRPr lang="en-US" dirty="0"/>
          </a:p>
        </p:txBody>
      </p:sp>
      <p:sp>
        <p:nvSpPr>
          <p:cNvPr id="4" name="Flowchart: Punched Tape 3"/>
          <p:cNvSpPr/>
          <p:nvPr/>
        </p:nvSpPr>
        <p:spPr>
          <a:xfrm>
            <a:off x="609600" y="6096000"/>
            <a:ext cx="8077200" cy="533400"/>
          </a:xfrm>
          <a:prstGeom prst="flowChartPunchedTape">
            <a:avLst/>
          </a:prstGeom>
          <a:solidFill>
            <a:schemeClr val="accent1">
              <a:alpha val="7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p:cNvSpPr txBox="1">
            <a:spLocks/>
          </p:cNvSpPr>
          <p:nvPr/>
        </p:nvSpPr>
        <p:spPr>
          <a:xfrm>
            <a:off x="5029200" y="2057400"/>
            <a:ext cx="3581400" cy="4389120"/>
          </a:xfrm>
          <a:prstGeom prst="rect">
            <a:avLst/>
          </a:prstGeom>
        </p:spPr>
        <p:txBody>
          <a:bodyPr vert="horz">
            <a:normAutofit fontScale="62500" lnSpcReduction="20000"/>
          </a:bodyPr>
          <a:lstStyle/>
          <a:p>
            <a:pPr marL="342900" lvl="0" indent="-342900">
              <a:buClr>
                <a:schemeClr val="accent3"/>
              </a:buClr>
              <a:buSzPct val="95000"/>
              <a:tabLst>
                <a:tab pos="457200" algn="l"/>
              </a:tabLst>
            </a:pPr>
            <a:r>
              <a:rPr lang="en-US" sz="4800" i="1" dirty="0" smtClean="0">
                <a:latin typeface="Microsoft Sans Serif" pitchFamily="34" charset="0"/>
                <a:ea typeface="Calibri"/>
                <a:cs typeface="Microsoft Sans Serif" pitchFamily="34" charset="0"/>
              </a:rPr>
              <a:t>  They can </a:t>
            </a:r>
            <a:r>
              <a:rPr lang="en-US" sz="4800" i="1" dirty="0">
                <a:latin typeface="Microsoft Sans Serif" pitchFamily="34" charset="0"/>
                <a:ea typeface="Calibri"/>
                <a:cs typeface="Microsoft Sans Serif" pitchFamily="34" charset="0"/>
              </a:rPr>
              <a:t>be redacted pursuant  the constitutional rights of privacy and to protect against identity theft per Government Code Section 6254(c).  </a:t>
            </a:r>
            <a:r>
              <a:rPr lang="en-US" sz="4800" dirty="0">
                <a:latin typeface="Rockwell Extra Bold" pitchFamily="18" charset="0"/>
                <a:ea typeface="Calibri"/>
                <a:cs typeface="Times New Roman"/>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Footer Placeholder 6"/>
          <p:cNvSpPr>
            <a:spLocks noGrp="1"/>
          </p:cNvSpPr>
          <p:nvPr>
            <p:ph type="ftr" sz="quarter" idx="11"/>
          </p:nvPr>
        </p:nvSpPr>
        <p:spPr/>
        <p:txBody>
          <a:bodyPr/>
          <a:lstStyle/>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11408</TotalTime>
  <Words>950</Words>
  <Application>Microsoft Office PowerPoint</Application>
  <PresentationFormat>On-screen Show (4:3)</PresentationFormat>
  <Paragraphs>230</Paragraphs>
  <Slides>43</Slides>
  <Notes>3</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Flow</vt:lpstr>
      <vt:lpstr>A Quick Overview to Public Records</vt:lpstr>
      <vt:lpstr>OBJECTIVES:</vt:lpstr>
      <vt:lpstr>What is a record? </vt:lpstr>
      <vt:lpstr>What is a public record? </vt:lpstr>
      <vt:lpstr>    Why are city documents public?</vt:lpstr>
      <vt:lpstr>    Why are city documents public?</vt:lpstr>
      <vt:lpstr>    What kind of information can be exempt?</vt:lpstr>
      <vt:lpstr>    What kind of information can be exempt?</vt:lpstr>
      <vt:lpstr>    What kind of information can be exempt?</vt:lpstr>
      <vt:lpstr>!!!</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vector>
  </TitlesOfParts>
  <Company>Oakland City Attorney's Office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RECORDS REQUESTS</dc:title>
  <dc:creator>flore9a</dc:creator>
  <cp:lastModifiedBy>flore9a</cp:lastModifiedBy>
  <cp:revision>1031</cp:revision>
  <dcterms:created xsi:type="dcterms:W3CDTF">2012-03-27T15:43:13Z</dcterms:created>
  <dcterms:modified xsi:type="dcterms:W3CDTF">2013-02-27T02:04:15Z</dcterms:modified>
</cp:coreProperties>
</file>