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5"/>
    <p:restoredTop sz="94694"/>
  </p:normalViewPr>
  <p:slideViewPr>
    <p:cSldViewPr snapToGrid="0">
      <p:cViewPr varScale="1">
        <p:scale>
          <a:sx n="108" d="100"/>
          <a:sy n="108" d="100"/>
        </p:scale>
        <p:origin x="23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F1E71-9826-0136-7779-F0B2C97116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2932-1E43-E4F7-2D42-3BD45E624B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C15CC-DC9F-187C-BB25-FDEC607F8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0F9D-2AF3-8946-B2F5-73C9F7FAA745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9DA3F-30D3-90B8-DD5C-BCCA9F1D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5C188-5B9E-C724-58B4-0370372E4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782D-2BEF-9E46-B04D-77F6244B2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96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8F325-DFFB-DA0C-9394-617C30D3F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C89ECE-A7A1-6146-D786-0763E58C2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8542C-AB66-3CBE-A1FD-370D47EED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0F9D-2AF3-8946-B2F5-73C9F7FAA745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50B4A-58F3-173E-BEC2-047FB065B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B90F7-CA5B-A717-0867-E633D3D0F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782D-2BEF-9E46-B04D-77F6244B2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63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FD0DB9-985F-4716-E7E1-96CD9E752E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BC0328-4143-FEBD-169A-0594E9985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05E59-DB3F-3974-58C6-BC0634F1D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0F9D-2AF3-8946-B2F5-73C9F7FAA745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EE28A-B3B1-7043-0749-BEE0A1B74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761E4-3AD8-3C55-63F4-8A49417C3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782D-2BEF-9E46-B04D-77F6244B2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80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59A56-05DE-5470-1947-61DE03952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BC79E-9475-318B-33E1-C73FC8684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1C674-00DC-F7CA-7B33-7A3CF93BF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0F9D-2AF3-8946-B2F5-73C9F7FAA745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41DE4-89D5-E803-05A0-45CC88B0F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DC6CC-CC39-0DBA-5C18-4995193F6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782D-2BEF-9E46-B04D-77F6244B2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84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D230-81DC-0E33-4212-1EFDB702D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AACD1-6BC3-011F-AD9E-5DD74C10B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3A9ED-31DF-1268-C520-811E71F7B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0F9D-2AF3-8946-B2F5-73C9F7FAA745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A605C-EC61-21CC-E70D-D33BA25D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4173A-B57C-0FB1-F561-802754BE1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782D-2BEF-9E46-B04D-77F6244B2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391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A4BEA-CC9C-8244-35DD-ADFC09F4D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B1C54-21A9-7020-FF86-1EB6E2B18B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BB5516-869E-8361-C674-74C654EEC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B0F63-E720-E068-DDC6-37DBD432A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0F9D-2AF3-8946-B2F5-73C9F7FAA745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0C532-1DE3-D12D-9A17-18111CAC8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4CBB7-B9B2-DDDC-A449-7A201A7A7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782D-2BEF-9E46-B04D-77F6244B2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17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E4009-BEE3-ADFE-1ACA-8A60777EE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57DEF-57FF-F434-D0A4-943B38A07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597680-DF6E-736D-4FEC-0819ED575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C6F679-F7EC-FC17-F261-2B067D9828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25DA7F-D826-ACB9-45DE-9614954383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47B9E1-29B1-4982-D1EA-478BF309B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0F9D-2AF3-8946-B2F5-73C9F7FAA745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998C1E-AFFC-84C4-E679-AE34EEB83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6F1B9-05FD-801D-4994-5D82AA83F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782D-2BEF-9E46-B04D-77F6244B2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77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1ECCD-F891-4861-D23A-CD187898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9B6104-B503-AADB-5C4E-D299DA247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0F9D-2AF3-8946-B2F5-73C9F7FAA745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6D48CC-6D1F-7EBF-0D47-2E1009E37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2B5E1F-0C40-29C0-B530-919FF8390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782D-2BEF-9E46-B04D-77F6244B2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18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0D4930-21FC-65AE-203B-78B9FD2D2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0F9D-2AF3-8946-B2F5-73C9F7FAA745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3C3E25-C9AF-BA1D-BE2D-DE6615001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3AE68-0696-EC27-A4A9-D5FA28ACD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782D-2BEF-9E46-B04D-77F6244B2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60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59B58-4C60-F364-8B0D-28FF399E0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37B7F-3B27-39CA-4A57-A85F3739E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EC0D0-5197-FB03-D0BF-7C30BEC2B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87BB2-BDAF-0527-5904-602B1B427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0F9D-2AF3-8946-B2F5-73C9F7FAA745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519E60-3C65-B000-F08B-1B5BB6AF5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223B6-11A1-4C23-11C3-F15A7181E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782D-2BEF-9E46-B04D-77F6244B2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783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D0461-0BFE-077F-C47E-7759B8CD8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D79B27-C313-E767-1007-6A8DC74EE3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22EE08-8500-9474-5CDA-F41F980D1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A4CFD-0271-56BD-86DF-1B7AFDCC8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0F9D-2AF3-8946-B2F5-73C9F7FAA745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CAEA97-3F3F-581D-1F02-50F5C833F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53A75-D6EA-09C0-22B2-D3DB31983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782D-2BEF-9E46-B04D-77F6244B2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35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651234-C5C1-309C-A4F5-7F8395D7B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F165E-8ABE-6439-AEFF-7CFD7DA84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BB0DD-04C5-5AE1-180B-4CA777335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2A0F9D-2AF3-8946-B2F5-73C9F7FAA745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4E541-61DA-77DE-F991-32682FA60A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D5EC9-8B63-4AF5-B002-07D1A0D2A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88782D-2BEF-9E46-B04D-77F6244B2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78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83B1BEA-1159-4AE5-AD9B-9440E5189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F05AC8-8592-2311-5E0E-EA4980C53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381000"/>
            <a:ext cx="3419856" cy="2003057"/>
          </a:xfrm>
        </p:spPr>
        <p:txBody>
          <a:bodyPr anchor="ctr">
            <a:normAutofit/>
          </a:bodyPr>
          <a:lstStyle/>
          <a:p>
            <a:r>
              <a:rPr lang="en-US" sz="3400" b="0">
                <a:effectLst/>
                <a:cs typeface="Calibri" panose="020F0502020204030204" pitchFamily="34" charset="0"/>
              </a:rPr>
              <a:t>What Is The Effect Of The Earth's Temperature on Cyclonic Storms?</a:t>
            </a:r>
            <a:endParaRPr lang="en-US" sz="3400"/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5D50C310-510F-45B8-81D2-BE905D5C6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570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36E2973-87DB-099C-F67B-1DBA853C0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381000"/>
            <a:ext cx="6894576" cy="200305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Anomaly: Change from 30 years average</a:t>
            </a:r>
          </a:p>
          <a:p>
            <a:r>
              <a:rPr lang="en-US" sz="2000" dirty="0"/>
              <a:t>Earth’s temperature is getting warmer in past 25 years.</a:t>
            </a:r>
          </a:p>
          <a:p>
            <a:r>
              <a:rPr lang="en-US" sz="2000" dirty="0"/>
              <a:t>Both Land and Ocean temperatures are getting warmer.</a:t>
            </a:r>
          </a:p>
          <a:p>
            <a:r>
              <a:rPr lang="en-US" sz="2000" dirty="0"/>
              <a:t>This leads to more cyclonic storms.</a:t>
            </a:r>
          </a:p>
          <a:p>
            <a:endParaRPr lang="en-US" sz="2000" dirty="0"/>
          </a:p>
        </p:txBody>
      </p:sp>
      <p:pic>
        <p:nvPicPr>
          <p:cNvPr id="7" name="Picture 6" descr="A graph with yellow lines and red lines&#10;&#10;Description automatically generated">
            <a:extLst>
              <a:ext uri="{FF2B5EF4-FFF2-40B4-BE49-F238E27FC236}">
                <a16:creationId xmlns:a16="http://schemas.microsoft.com/office/drawing/2014/main" id="{B4CBF14B-0617-85BA-ADA3-1862BB88C6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8" y="2286010"/>
            <a:ext cx="6095992" cy="4572002"/>
          </a:xfrm>
          <a:custGeom>
            <a:avLst/>
            <a:gdLst/>
            <a:ahLst/>
            <a:cxnLst/>
            <a:rect l="l" t="t" r="r" b="b"/>
            <a:pathLst>
              <a:path w="6005375" h="4189309">
                <a:moveTo>
                  <a:pt x="5422311" y="873"/>
                </a:moveTo>
                <a:cubicBezTo>
                  <a:pt x="5467738" y="-1249"/>
                  <a:pt x="5513346" y="499"/>
                  <a:pt x="5558643" y="6137"/>
                </a:cubicBezTo>
                <a:cubicBezTo>
                  <a:pt x="5633356" y="13367"/>
                  <a:pt x="5708323" y="18441"/>
                  <a:pt x="5783036" y="26052"/>
                </a:cubicBezTo>
                <a:cubicBezTo>
                  <a:pt x="5816269" y="29477"/>
                  <a:pt x="5849884" y="16792"/>
                  <a:pt x="5882612" y="28462"/>
                </a:cubicBezTo>
                <a:cubicBezTo>
                  <a:pt x="5909726" y="38166"/>
                  <a:pt x="5937089" y="43856"/>
                  <a:pt x="5964555" y="46416"/>
                </a:cubicBezTo>
                <a:lnTo>
                  <a:pt x="5997178" y="46088"/>
                </a:lnTo>
                <a:lnTo>
                  <a:pt x="5995170" y="275470"/>
                </a:lnTo>
                <a:cubicBezTo>
                  <a:pt x="5993432" y="411056"/>
                  <a:pt x="5993035" y="546624"/>
                  <a:pt x="5999656" y="682159"/>
                </a:cubicBezTo>
                <a:cubicBezTo>
                  <a:pt x="6009854" y="891918"/>
                  <a:pt x="6003364" y="1101545"/>
                  <a:pt x="5999656" y="1311172"/>
                </a:cubicBezTo>
                <a:cubicBezTo>
                  <a:pt x="5992506" y="1713210"/>
                  <a:pt x="6003364" y="2114718"/>
                  <a:pt x="5998730" y="2516227"/>
                </a:cubicBezTo>
                <a:cubicBezTo>
                  <a:pt x="5996744" y="2694204"/>
                  <a:pt x="5998994" y="2871916"/>
                  <a:pt x="6003364" y="3049893"/>
                </a:cubicBezTo>
                <a:cubicBezTo>
                  <a:pt x="6009720" y="3304015"/>
                  <a:pt x="5999922" y="3558268"/>
                  <a:pt x="5989196" y="3812257"/>
                </a:cubicBezTo>
                <a:cubicBezTo>
                  <a:pt x="5985594" y="3882097"/>
                  <a:pt x="5984646" y="3952020"/>
                  <a:pt x="5986348" y="4021878"/>
                </a:cubicBezTo>
                <a:lnTo>
                  <a:pt x="5996786" y="4189309"/>
                </a:lnTo>
                <a:lnTo>
                  <a:pt x="0" y="4189309"/>
                </a:lnTo>
                <a:lnTo>
                  <a:pt x="0" y="27247"/>
                </a:lnTo>
                <a:lnTo>
                  <a:pt x="495" y="27408"/>
                </a:lnTo>
                <a:cubicBezTo>
                  <a:pt x="5176" y="27551"/>
                  <a:pt x="10686" y="26465"/>
                  <a:pt x="17314" y="23896"/>
                </a:cubicBezTo>
                <a:cubicBezTo>
                  <a:pt x="33823" y="19050"/>
                  <a:pt x="50862" y="16234"/>
                  <a:pt x="68053" y="15524"/>
                </a:cubicBezTo>
                <a:cubicBezTo>
                  <a:pt x="200481" y="-1093"/>
                  <a:pt x="333037" y="3346"/>
                  <a:pt x="466100" y="8801"/>
                </a:cubicBezTo>
                <a:cubicBezTo>
                  <a:pt x="697850" y="18187"/>
                  <a:pt x="929854" y="29096"/>
                  <a:pt x="1161985" y="25798"/>
                </a:cubicBezTo>
                <a:cubicBezTo>
                  <a:pt x="1397540" y="22373"/>
                  <a:pt x="1632588" y="29604"/>
                  <a:pt x="1867890" y="39117"/>
                </a:cubicBezTo>
                <a:cubicBezTo>
                  <a:pt x="1971017" y="43050"/>
                  <a:pt x="2074779" y="46982"/>
                  <a:pt x="2176256" y="17680"/>
                </a:cubicBezTo>
                <a:cubicBezTo>
                  <a:pt x="2199190" y="12314"/>
                  <a:pt x="2223101" y="12834"/>
                  <a:pt x="2245769" y="19202"/>
                </a:cubicBezTo>
                <a:cubicBezTo>
                  <a:pt x="2359678" y="45713"/>
                  <a:pt x="2474221" y="53578"/>
                  <a:pt x="2589398" y="27447"/>
                </a:cubicBezTo>
                <a:cubicBezTo>
                  <a:pt x="2721802" y="-1220"/>
                  <a:pt x="2858087" y="-7347"/>
                  <a:pt x="2992519" y="9308"/>
                </a:cubicBezTo>
                <a:cubicBezTo>
                  <a:pt x="3115435" y="23008"/>
                  <a:pt x="3238984" y="37849"/>
                  <a:pt x="3362153" y="26813"/>
                </a:cubicBezTo>
                <a:cubicBezTo>
                  <a:pt x="3556737" y="9308"/>
                  <a:pt x="3751067" y="24530"/>
                  <a:pt x="3945651" y="29223"/>
                </a:cubicBezTo>
                <a:cubicBezTo>
                  <a:pt x="4010343" y="30745"/>
                  <a:pt x="4075416" y="44064"/>
                  <a:pt x="4139727" y="32141"/>
                </a:cubicBezTo>
                <a:cubicBezTo>
                  <a:pt x="4241079" y="13367"/>
                  <a:pt x="4341288" y="20597"/>
                  <a:pt x="4442766" y="31126"/>
                </a:cubicBezTo>
                <a:cubicBezTo>
                  <a:pt x="4637096" y="51422"/>
                  <a:pt x="4831299" y="61189"/>
                  <a:pt x="5024742" y="23134"/>
                </a:cubicBezTo>
                <a:cubicBezTo>
                  <a:pt x="5084742" y="11211"/>
                  <a:pt x="5144359" y="4361"/>
                  <a:pt x="5205373" y="20344"/>
                </a:cubicBezTo>
                <a:cubicBezTo>
                  <a:pt x="5232315" y="26496"/>
                  <a:pt x="5260361" y="25976"/>
                  <a:pt x="5287062" y="18822"/>
                </a:cubicBezTo>
                <a:cubicBezTo>
                  <a:pt x="5331637" y="8985"/>
                  <a:pt x="5376883" y="2995"/>
                  <a:pt x="5422311" y="873"/>
                </a:cubicBezTo>
                <a:close/>
              </a:path>
            </a:pathLst>
          </a:custGeom>
        </p:spPr>
      </p:pic>
      <p:pic>
        <p:nvPicPr>
          <p:cNvPr id="4" name="Picture 3" descr="A graph showing the temperature of the ocean&#10;&#10;Description automatically generated">
            <a:extLst>
              <a:ext uri="{FF2B5EF4-FFF2-40B4-BE49-F238E27FC236}">
                <a16:creationId xmlns:a16="http://schemas.microsoft.com/office/drawing/2014/main" id="{C94F435E-2D3B-38B6-889D-03C0CF2F522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910" b="1"/>
          <a:stretch/>
        </p:blipFill>
        <p:spPr>
          <a:xfrm>
            <a:off x="6019800" y="2657872"/>
            <a:ext cx="6172193" cy="4200116"/>
          </a:xfrm>
          <a:custGeom>
            <a:avLst/>
            <a:gdLst/>
            <a:ahLst/>
            <a:cxnLst/>
            <a:rect l="l" t="t" r="r" b="b"/>
            <a:pathLst>
              <a:path w="6006950" h="4200116">
                <a:moveTo>
                  <a:pt x="1035902" y="878"/>
                </a:moveTo>
                <a:cubicBezTo>
                  <a:pt x="1135908" y="5076"/>
                  <a:pt x="1234824" y="23223"/>
                  <a:pt x="1334526" y="31024"/>
                </a:cubicBezTo>
                <a:cubicBezTo>
                  <a:pt x="1429408" y="38508"/>
                  <a:pt x="1524290" y="49417"/>
                  <a:pt x="1619679" y="34449"/>
                </a:cubicBezTo>
                <a:cubicBezTo>
                  <a:pt x="1713242" y="21726"/>
                  <a:pt x="1807870" y="18745"/>
                  <a:pt x="1902041" y="25570"/>
                </a:cubicBezTo>
                <a:cubicBezTo>
                  <a:pt x="2006183" y="30770"/>
                  <a:pt x="2110071" y="48021"/>
                  <a:pt x="2214847" y="33561"/>
                </a:cubicBezTo>
                <a:cubicBezTo>
                  <a:pt x="2228052" y="32216"/>
                  <a:pt x="2241384" y="33954"/>
                  <a:pt x="2253790" y="38635"/>
                </a:cubicBezTo>
                <a:cubicBezTo>
                  <a:pt x="2294520" y="52169"/>
                  <a:pt x="2338397" y="53007"/>
                  <a:pt x="2379622" y="41045"/>
                </a:cubicBezTo>
                <a:cubicBezTo>
                  <a:pt x="2431756" y="27168"/>
                  <a:pt x="2486503" y="26254"/>
                  <a:pt x="2539069" y="38381"/>
                </a:cubicBezTo>
                <a:cubicBezTo>
                  <a:pt x="2617207" y="55379"/>
                  <a:pt x="2695598" y="72123"/>
                  <a:pt x="2776908" y="58169"/>
                </a:cubicBezTo>
                <a:cubicBezTo>
                  <a:pt x="2824222" y="50178"/>
                  <a:pt x="2868111" y="30770"/>
                  <a:pt x="2914791" y="21637"/>
                </a:cubicBezTo>
                <a:cubicBezTo>
                  <a:pt x="3049249" y="-4620"/>
                  <a:pt x="3184976" y="3244"/>
                  <a:pt x="3320703" y="12124"/>
                </a:cubicBezTo>
                <a:cubicBezTo>
                  <a:pt x="3453259" y="20876"/>
                  <a:pt x="3585179" y="38888"/>
                  <a:pt x="3718496" y="36225"/>
                </a:cubicBezTo>
                <a:cubicBezTo>
                  <a:pt x="3746884" y="36440"/>
                  <a:pt x="3775210" y="38812"/>
                  <a:pt x="3803230" y="43328"/>
                </a:cubicBezTo>
                <a:cubicBezTo>
                  <a:pt x="3907245" y="57028"/>
                  <a:pt x="4011767" y="69966"/>
                  <a:pt x="4114640" y="42313"/>
                </a:cubicBezTo>
                <a:cubicBezTo>
                  <a:pt x="4206871" y="17312"/>
                  <a:pt x="4303111" y="10677"/>
                  <a:pt x="4397891" y="22779"/>
                </a:cubicBezTo>
                <a:cubicBezTo>
                  <a:pt x="4522696" y="39130"/>
                  <a:pt x="4648846" y="42707"/>
                  <a:pt x="4774374" y="33434"/>
                </a:cubicBezTo>
                <a:cubicBezTo>
                  <a:pt x="4813773" y="29515"/>
                  <a:pt x="4853387" y="28107"/>
                  <a:pt x="4892977" y="29248"/>
                </a:cubicBezTo>
                <a:cubicBezTo>
                  <a:pt x="5181681" y="42440"/>
                  <a:pt x="5471273" y="25062"/>
                  <a:pt x="5759471" y="55759"/>
                </a:cubicBezTo>
                <a:cubicBezTo>
                  <a:pt x="5805028" y="61131"/>
                  <a:pt x="5850896" y="61524"/>
                  <a:pt x="5896277" y="57017"/>
                </a:cubicBezTo>
                <a:lnTo>
                  <a:pt x="6006950" y="33749"/>
                </a:lnTo>
                <a:lnTo>
                  <a:pt x="6006950" y="4200116"/>
                </a:lnTo>
                <a:lnTo>
                  <a:pt x="13501" y="4200116"/>
                </a:lnTo>
                <a:lnTo>
                  <a:pt x="28554" y="3862213"/>
                </a:lnTo>
                <a:cubicBezTo>
                  <a:pt x="30457" y="3736758"/>
                  <a:pt x="27411" y="3611386"/>
                  <a:pt x="15626" y="3486312"/>
                </a:cubicBezTo>
                <a:cubicBezTo>
                  <a:pt x="-847" y="3333707"/>
                  <a:pt x="-4304" y="3179990"/>
                  <a:pt x="5296" y="3026802"/>
                </a:cubicBezTo>
                <a:cubicBezTo>
                  <a:pt x="11786" y="2939137"/>
                  <a:pt x="18539" y="2851472"/>
                  <a:pt x="22776" y="2763676"/>
                </a:cubicBezTo>
                <a:cubicBezTo>
                  <a:pt x="28180" y="2638786"/>
                  <a:pt x="25173" y="2513673"/>
                  <a:pt x="13771" y="2389181"/>
                </a:cubicBezTo>
                <a:cubicBezTo>
                  <a:pt x="4237" y="2294247"/>
                  <a:pt x="3177" y="2198663"/>
                  <a:pt x="10593" y="2103543"/>
                </a:cubicBezTo>
                <a:cubicBezTo>
                  <a:pt x="25690" y="1941590"/>
                  <a:pt x="9931" y="1779636"/>
                  <a:pt x="5032" y="1617814"/>
                </a:cubicBezTo>
                <a:cubicBezTo>
                  <a:pt x="-3577" y="1320125"/>
                  <a:pt x="20393" y="1022570"/>
                  <a:pt x="9666" y="724882"/>
                </a:cubicBezTo>
                <a:cubicBezTo>
                  <a:pt x="3841" y="577627"/>
                  <a:pt x="16420" y="430504"/>
                  <a:pt x="9666" y="283249"/>
                </a:cubicBezTo>
                <a:cubicBezTo>
                  <a:pt x="6885" y="230875"/>
                  <a:pt x="4568" y="178502"/>
                  <a:pt x="3409" y="126111"/>
                </a:cubicBezTo>
                <a:lnTo>
                  <a:pt x="3819" y="33427"/>
                </a:lnTo>
                <a:lnTo>
                  <a:pt x="31797" y="28723"/>
                </a:lnTo>
                <a:cubicBezTo>
                  <a:pt x="147177" y="14068"/>
                  <a:pt x="264046" y="13354"/>
                  <a:pt x="379873" y="26711"/>
                </a:cubicBezTo>
                <a:cubicBezTo>
                  <a:pt x="443931" y="35083"/>
                  <a:pt x="508243" y="47768"/>
                  <a:pt x="573442" y="35083"/>
                </a:cubicBezTo>
                <a:cubicBezTo>
                  <a:pt x="579581" y="33992"/>
                  <a:pt x="585759" y="36757"/>
                  <a:pt x="589044" y="42060"/>
                </a:cubicBezTo>
                <a:cubicBezTo>
                  <a:pt x="621264" y="81382"/>
                  <a:pt x="663123" y="80114"/>
                  <a:pt x="705871" y="67429"/>
                </a:cubicBezTo>
                <a:cubicBezTo>
                  <a:pt x="733929" y="58740"/>
                  <a:pt x="761430" y="48326"/>
                  <a:pt x="788194" y="36225"/>
                </a:cubicBezTo>
                <a:cubicBezTo>
                  <a:pt x="835052" y="16792"/>
                  <a:pt x="884827" y="5299"/>
                  <a:pt x="935464" y="2230"/>
                </a:cubicBezTo>
                <a:cubicBezTo>
                  <a:pt x="969111" y="-370"/>
                  <a:pt x="1002567" y="-521"/>
                  <a:pt x="1035902" y="878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61613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C06287-8A11-EC1E-61B2-04DCB5D9B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Carbon Dioxide Impact</a:t>
            </a: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7AD6EF0-937E-C525-795E-9B922A644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r>
              <a:rPr lang="en-US" sz="2200" dirty="0"/>
              <a:t>As anomalies get higher, the carbon dioxides increases as well.</a:t>
            </a:r>
          </a:p>
          <a:p>
            <a:r>
              <a:rPr lang="en-US" sz="2200" dirty="0"/>
              <a:t>With higher emissions of carbon dioxides, the climates become warmer. </a:t>
            </a:r>
          </a:p>
          <a:p>
            <a:r>
              <a:rPr lang="en-US" sz="2200" dirty="0"/>
              <a:t>This becomes a breeding ground for cyclonic storms.</a:t>
            </a:r>
          </a:p>
          <a:p>
            <a:pPr marL="0"/>
            <a:endParaRPr lang="en-US" sz="2200" dirty="0"/>
          </a:p>
        </p:txBody>
      </p:sp>
      <p:pic>
        <p:nvPicPr>
          <p:cNvPr id="8" name="Picture 7" descr="Graph of carbon dioxide and carbon dioxide&#10;&#10;Description automatically generated">
            <a:extLst>
              <a:ext uri="{FF2B5EF4-FFF2-40B4-BE49-F238E27FC236}">
                <a16:creationId xmlns:a16="http://schemas.microsoft.com/office/drawing/2014/main" id="{BA7F630C-24F4-271B-B3A0-1A71254C4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76" y="2569464"/>
            <a:ext cx="4905248" cy="3678936"/>
          </a:xfrm>
          <a:prstGeom prst="rect">
            <a:avLst/>
          </a:prstGeom>
        </p:spPr>
      </p:pic>
      <p:pic>
        <p:nvPicPr>
          <p:cNvPr id="6" name="Picture 5" descr="A graph of carbon dioxide emission from 1999 to 2024&#10;&#10;Description automatically generated">
            <a:extLst>
              <a:ext uri="{FF2B5EF4-FFF2-40B4-BE49-F238E27FC236}">
                <a16:creationId xmlns:a16="http://schemas.microsoft.com/office/drawing/2014/main" id="{43696F05-517A-13A6-E6DF-B919F30C5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928" y="2569464"/>
            <a:ext cx="4905248" cy="367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101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F83B1BEA-1159-4AE5-AD9B-9440E5189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CE9F86-D32A-8A81-D1E6-C1A03288E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381000"/>
            <a:ext cx="3419856" cy="2003057"/>
          </a:xfrm>
        </p:spPr>
        <p:txBody>
          <a:bodyPr anchor="ctr">
            <a:normAutofit/>
          </a:bodyPr>
          <a:lstStyle/>
          <a:p>
            <a:r>
              <a:rPr lang="en-US" sz="4800" dirty="0"/>
              <a:t>Hurricanes &amp; Tornadoes</a:t>
            </a:r>
          </a:p>
        </p:txBody>
      </p:sp>
      <p:sp>
        <p:nvSpPr>
          <p:cNvPr id="49" name="sketch line">
            <a:extLst>
              <a:ext uri="{FF2B5EF4-FFF2-40B4-BE49-F238E27FC236}">
                <a16:creationId xmlns:a16="http://schemas.microsoft.com/office/drawing/2014/main" id="{5D50C310-510F-45B8-81D2-BE905D5C6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570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08A7D47-48ED-9E12-B014-42D7EE729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381000"/>
            <a:ext cx="6894576" cy="2003057"/>
          </a:xfrm>
        </p:spPr>
        <p:txBody>
          <a:bodyPr anchor="ctr">
            <a:normAutofit/>
          </a:bodyPr>
          <a:lstStyle/>
          <a:p>
            <a:r>
              <a:rPr lang="en-US" sz="2200" dirty="0"/>
              <a:t>Because of the warmer climates, there are more cyclonic storms developed over time.</a:t>
            </a:r>
          </a:p>
          <a:p>
            <a:endParaRPr lang="en-US" sz="2200" dirty="0"/>
          </a:p>
        </p:txBody>
      </p:sp>
      <p:pic>
        <p:nvPicPr>
          <p:cNvPr id="11" name="Picture 10" descr="A graph of a graph of a number of tornados&#10;&#10;Description automatically generated with medium confidence">
            <a:extLst>
              <a:ext uri="{FF2B5EF4-FFF2-40B4-BE49-F238E27FC236}">
                <a16:creationId xmlns:a16="http://schemas.microsoft.com/office/drawing/2014/main" id="{6EFD2391-A7DC-638A-69AD-FA16ED76BA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868" b="-2"/>
          <a:stretch/>
        </p:blipFill>
        <p:spPr>
          <a:xfrm>
            <a:off x="8" y="2668687"/>
            <a:ext cx="6095992" cy="4189309"/>
          </a:xfrm>
          <a:custGeom>
            <a:avLst/>
            <a:gdLst/>
            <a:ahLst/>
            <a:cxnLst/>
            <a:rect l="l" t="t" r="r" b="b"/>
            <a:pathLst>
              <a:path w="6005375" h="4189309">
                <a:moveTo>
                  <a:pt x="5422311" y="873"/>
                </a:moveTo>
                <a:cubicBezTo>
                  <a:pt x="5467738" y="-1249"/>
                  <a:pt x="5513346" y="499"/>
                  <a:pt x="5558643" y="6137"/>
                </a:cubicBezTo>
                <a:cubicBezTo>
                  <a:pt x="5633356" y="13367"/>
                  <a:pt x="5708323" y="18441"/>
                  <a:pt x="5783036" y="26052"/>
                </a:cubicBezTo>
                <a:cubicBezTo>
                  <a:pt x="5816269" y="29477"/>
                  <a:pt x="5849884" y="16792"/>
                  <a:pt x="5882612" y="28462"/>
                </a:cubicBezTo>
                <a:cubicBezTo>
                  <a:pt x="5909726" y="38166"/>
                  <a:pt x="5937089" y="43856"/>
                  <a:pt x="5964555" y="46416"/>
                </a:cubicBezTo>
                <a:lnTo>
                  <a:pt x="5997178" y="46088"/>
                </a:lnTo>
                <a:lnTo>
                  <a:pt x="5995170" y="275470"/>
                </a:lnTo>
                <a:cubicBezTo>
                  <a:pt x="5993432" y="411056"/>
                  <a:pt x="5993035" y="546624"/>
                  <a:pt x="5999656" y="682159"/>
                </a:cubicBezTo>
                <a:cubicBezTo>
                  <a:pt x="6009854" y="891918"/>
                  <a:pt x="6003364" y="1101545"/>
                  <a:pt x="5999656" y="1311172"/>
                </a:cubicBezTo>
                <a:cubicBezTo>
                  <a:pt x="5992506" y="1713210"/>
                  <a:pt x="6003364" y="2114718"/>
                  <a:pt x="5998730" y="2516227"/>
                </a:cubicBezTo>
                <a:cubicBezTo>
                  <a:pt x="5996744" y="2694204"/>
                  <a:pt x="5998994" y="2871916"/>
                  <a:pt x="6003364" y="3049893"/>
                </a:cubicBezTo>
                <a:cubicBezTo>
                  <a:pt x="6009720" y="3304015"/>
                  <a:pt x="5999922" y="3558268"/>
                  <a:pt x="5989196" y="3812257"/>
                </a:cubicBezTo>
                <a:cubicBezTo>
                  <a:pt x="5985594" y="3882097"/>
                  <a:pt x="5984646" y="3952020"/>
                  <a:pt x="5986348" y="4021878"/>
                </a:cubicBezTo>
                <a:lnTo>
                  <a:pt x="5996786" y="4189309"/>
                </a:lnTo>
                <a:lnTo>
                  <a:pt x="0" y="4189309"/>
                </a:lnTo>
                <a:lnTo>
                  <a:pt x="0" y="27247"/>
                </a:lnTo>
                <a:lnTo>
                  <a:pt x="495" y="27408"/>
                </a:lnTo>
                <a:cubicBezTo>
                  <a:pt x="5176" y="27551"/>
                  <a:pt x="10686" y="26465"/>
                  <a:pt x="17314" y="23896"/>
                </a:cubicBezTo>
                <a:cubicBezTo>
                  <a:pt x="33823" y="19050"/>
                  <a:pt x="50862" y="16234"/>
                  <a:pt x="68053" y="15524"/>
                </a:cubicBezTo>
                <a:cubicBezTo>
                  <a:pt x="200481" y="-1093"/>
                  <a:pt x="333037" y="3346"/>
                  <a:pt x="466100" y="8801"/>
                </a:cubicBezTo>
                <a:cubicBezTo>
                  <a:pt x="697850" y="18187"/>
                  <a:pt x="929854" y="29096"/>
                  <a:pt x="1161985" y="25798"/>
                </a:cubicBezTo>
                <a:cubicBezTo>
                  <a:pt x="1397540" y="22373"/>
                  <a:pt x="1632588" y="29604"/>
                  <a:pt x="1867890" y="39117"/>
                </a:cubicBezTo>
                <a:cubicBezTo>
                  <a:pt x="1971017" y="43050"/>
                  <a:pt x="2074779" y="46982"/>
                  <a:pt x="2176256" y="17680"/>
                </a:cubicBezTo>
                <a:cubicBezTo>
                  <a:pt x="2199190" y="12314"/>
                  <a:pt x="2223101" y="12834"/>
                  <a:pt x="2245769" y="19202"/>
                </a:cubicBezTo>
                <a:cubicBezTo>
                  <a:pt x="2359678" y="45713"/>
                  <a:pt x="2474221" y="53578"/>
                  <a:pt x="2589398" y="27447"/>
                </a:cubicBezTo>
                <a:cubicBezTo>
                  <a:pt x="2721802" y="-1220"/>
                  <a:pt x="2858087" y="-7347"/>
                  <a:pt x="2992519" y="9308"/>
                </a:cubicBezTo>
                <a:cubicBezTo>
                  <a:pt x="3115435" y="23008"/>
                  <a:pt x="3238984" y="37849"/>
                  <a:pt x="3362153" y="26813"/>
                </a:cubicBezTo>
                <a:cubicBezTo>
                  <a:pt x="3556737" y="9308"/>
                  <a:pt x="3751067" y="24530"/>
                  <a:pt x="3945651" y="29223"/>
                </a:cubicBezTo>
                <a:cubicBezTo>
                  <a:pt x="4010343" y="30745"/>
                  <a:pt x="4075416" y="44064"/>
                  <a:pt x="4139727" y="32141"/>
                </a:cubicBezTo>
                <a:cubicBezTo>
                  <a:pt x="4241079" y="13367"/>
                  <a:pt x="4341288" y="20597"/>
                  <a:pt x="4442766" y="31126"/>
                </a:cubicBezTo>
                <a:cubicBezTo>
                  <a:pt x="4637096" y="51422"/>
                  <a:pt x="4831299" y="61189"/>
                  <a:pt x="5024742" y="23134"/>
                </a:cubicBezTo>
                <a:cubicBezTo>
                  <a:pt x="5084742" y="11211"/>
                  <a:pt x="5144359" y="4361"/>
                  <a:pt x="5205373" y="20344"/>
                </a:cubicBezTo>
                <a:cubicBezTo>
                  <a:pt x="5232315" y="26496"/>
                  <a:pt x="5260361" y="25976"/>
                  <a:pt x="5287062" y="18822"/>
                </a:cubicBezTo>
                <a:cubicBezTo>
                  <a:pt x="5331637" y="8985"/>
                  <a:pt x="5376883" y="2995"/>
                  <a:pt x="5422311" y="873"/>
                </a:cubicBezTo>
                <a:close/>
              </a:path>
            </a:pathLst>
          </a:custGeom>
        </p:spPr>
      </p:pic>
      <p:pic>
        <p:nvPicPr>
          <p:cNvPr id="8" name="Picture 7" descr="A graph with blue lines and red lines&#10;&#10;Description automatically generated">
            <a:extLst>
              <a:ext uri="{FF2B5EF4-FFF2-40B4-BE49-F238E27FC236}">
                <a16:creationId xmlns:a16="http://schemas.microsoft.com/office/drawing/2014/main" id="{9F58C79A-7858-D166-79D6-685669EA54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5977416" y="2173488"/>
            <a:ext cx="6172008" cy="4628989"/>
          </a:xfrm>
          <a:custGeom>
            <a:avLst/>
            <a:gdLst/>
            <a:ahLst/>
            <a:cxnLst/>
            <a:rect l="l" t="t" r="r" b="b"/>
            <a:pathLst>
              <a:path w="6006950" h="4200116">
                <a:moveTo>
                  <a:pt x="1035902" y="878"/>
                </a:moveTo>
                <a:cubicBezTo>
                  <a:pt x="1135908" y="5076"/>
                  <a:pt x="1234824" y="23223"/>
                  <a:pt x="1334526" y="31024"/>
                </a:cubicBezTo>
                <a:cubicBezTo>
                  <a:pt x="1429408" y="38508"/>
                  <a:pt x="1524290" y="49417"/>
                  <a:pt x="1619679" y="34449"/>
                </a:cubicBezTo>
                <a:cubicBezTo>
                  <a:pt x="1713242" y="21726"/>
                  <a:pt x="1807870" y="18745"/>
                  <a:pt x="1902041" y="25570"/>
                </a:cubicBezTo>
                <a:cubicBezTo>
                  <a:pt x="2006183" y="30770"/>
                  <a:pt x="2110071" y="48021"/>
                  <a:pt x="2214847" y="33561"/>
                </a:cubicBezTo>
                <a:cubicBezTo>
                  <a:pt x="2228052" y="32216"/>
                  <a:pt x="2241384" y="33954"/>
                  <a:pt x="2253790" y="38635"/>
                </a:cubicBezTo>
                <a:cubicBezTo>
                  <a:pt x="2294520" y="52169"/>
                  <a:pt x="2338397" y="53007"/>
                  <a:pt x="2379622" y="41045"/>
                </a:cubicBezTo>
                <a:cubicBezTo>
                  <a:pt x="2431756" y="27168"/>
                  <a:pt x="2486503" y="26254"/>
                  <a:pt x="2539069" y="38381"/>
                </a:cubicBezTo>
                <a:cubicBezTo>
                  <a:pt x="2617207" y="55379"/>
                  <a:pt x="2695598" y="72123"/>
                  <a:pt x="2776908" y="58169"/>
                </a:cubicBezTo>
                <a:cubicBezTo>
                  <a:pt x="2824222" y="50178"/>
                  <a:pt x="2868111" y="30770"/>
                  <a:pt x="2914791" y="21637"/>
                </a:cubicBezTo>
                <a:cubicBezTo>
                  <a:pt x="3049249" y="-4620"/>
                  <a:pt x="3184976" y="3244"/>
                  <a:pt x="3320703" y="12124"/>
                </a:cubicBezTo>
                <a:cubicBezTo>
                  <a:pt x="3453259" y="20876"/>
                  <a:pt x="3585179" y="38888"/>
                  <a:pt x="3718496" y="36225"/>
                </a:cubicBezTo>
                <a:cubicBezTo>
                  <a:pt x="3746884" y="36440"/>
                  <a:pt x="3775210" y="38812"/>
                  <a:pt x="3803230" y="43328"/>
                </a:cubicBezTo>
                <a:cubicBezTo>
                  <a:pt x="3907245" y="57028"/>
                  <a:pt x="4011767" y="69966"/>
                  <a:pt x="4114640" y="42313"/>
                </a:cubicBezTo>
                <a:cubicBezTo>
                  <a:pt x="4206871" y="17312"/>
                  <a:pt x="4303111" y="10677"/>
                  <a:pt x="4397891" y="22779"/>
                </a:cubicBezTo>
                <a:cubicBezTo>
                  <a:pt x="4522696" y="39130"/>
                  <a:pt x="4648846" y="42707"/>
                  <a:pt x="4774374" y="33434"/>
                </a:cubicBezTo>
                <a:cubicBezTo>
                  <a:pt x="4813773" y="29515"/>
                  <a:pt x="4853387" y="28107"/>
                  <a:pt x="4892977" y="29248"/>
                </a:cubicBezTo>
                <a:cubicBezTo>
                  <a:pt x="5181681" y="42440"/>
                  <a:pt x="5471273" y="25062"/>
                  <a:pt x="5759471" y="55759"/>
                </a:cubicBezTo>
                <a:cubicBezTo>
                  <a:pt x="5805028" y="61131"/>
                  <a:pt x="5850896" y="61524"/>
                  <a:pt x="5896277" y="57017"/>
                </a:cubicBezTo>
                <a:lnTo>
                  <a:pt x="6006950" y="33749"/>
                </a:lnTo>
                <a:lnTo>
                  <a:pt x="6006950" y="4200116"/>
                </a:lnTo>
                <a:lnTo>
                  <a:pt x="13501" y="4200116"/>
                </a:lnTo>
                <a:lnTo>
                  <a:pt x="28554" y="3862213"/>
                </a:lnTo>
                <a:cubicBezTo>
                  <a:pt x="30457" y="3736758"/>
                  <a:pt x="27411" y="3611386"/>
                  <a:pt x="15626" y="3486312"/>
                </a:cubicBezTo>
                <a:cubicBezTo>
                  <a:pt x="-847" y="3333707"/>
                  <a:pt x="-4304" y="3179990"/>
                  <a:pt x="5296" y="3026802"/>
                </a:cubicBezTo>
                <a:cubicBezTo>
                  <a:pt x="11786" y="2939137"/>
                  <a:pt x="18539" y="2851472"/>
                  <a:pt x="22776" y="2763676"/>
                </a:cubicBezTo>
                <a:cubicBezTo>
                  <a:pt x="28180" y="2638786"/>
                  <a:pt x="25173" y="2513673"/>
                  <a:pt x="13771" y="2389181"/>
                </a:cubicBezTo>
                <a:cubicBezTo>
                  <a:pt x="4237" y="2294247"/>
                  <a:pt x="3177" y="2198663"/>
                  <a:pt x="10593" y="2103543"/>
                </a:cubicBezTo>
                <a:cubicBezTo>
                  <a:pt x="25690" y="1941590"/>
                  <a:pt x="9931" y="1779636"/>
                  <a:pt x="5032" y="1617814"/>
                </a:cubicBezTo>
                <a:cubicBezTo>
                  <a:pt x="-3577" y="1320125"/>
                  <a:pt x="20393" y="1022570"/>
                  <a:pt x="9666" y="724882"/>
                </a:cubicBezTo>
                <a:cubicBezTo>
                  <a:pt x="3841" y="577627"/>
                  <a:pt x="16420" y="430504"/>
                  <a:pt x="9666" y="283249"/>
                </a:cubicBezTo>
                <a:cubicBezTo>
                  <a:pt x="6885" y="230875"/>
                  <a:pt x="4568" y="178502"/>
                  <a:pt x="3409" y="126111"/>
                </a:cubicBezTo>
                <a:lnTo>
                  <a:pt x="3819" y="33427"/>
                </a:lnTo>
                <a:lnTo>
                  <a:pt x="31797" y="28723"/>
                </a:lnTo>
                <a:cubicBezTo>
                  <a:pt x="147177" y="14068"/>
                  <a:pt x="264046" y="13354"/>
                  <a:pt x="379873" y="26711"/>
                </a:cubicBezTo>
                <a:cubicBezTo>
                  <a:pt x="443931" y="35083"/>
                  <a:pt x="508243" y="47768"/>
                  <a:pt x="573442" y="35083"/>
                </a:cubicBezTo>
                <a:cubicBezTo>
                  <a:pt x="579581" y="33992"/>
                  <a:pt x="585759" y="36757"/>
                  <a:pt x="589044" y="42060"/>
                </a:cubicBezTo>
                <a:cubicBezTo>
                  <a:pt x="621264" y="81382"/>
                  <a:pt x="663123" y="80114"/>
                  <a:pt x="705871" y="67429"/>
                </a:cubicBezTo>
                <a:cubicBezTo>
                  <a:pt x="733929" y="58740"/>
                  <a:pt x="761430" y="48326"/>
                  <a:pt x="788194" y="36225"/>
                </a:cubicBezTo>
                <a:cubicBezTo>
                  <a:pt x="835052" y="16792"/>
                  <a:pt x="884827" y="5299"/>
                  <a:pt x="935464" y="2230"/>
                </a:cubicBezTo>
                <a:cubicBezTo>
                  <a:pt x="969111" y="-370"/>
                  <a:pt x="1002567" y="-521"/>
                  <a:pt x="1035902" y="878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03916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58F242-CF91-1DE5-A47F-4D5F14CDE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en-US" sz="4800" dirty="0"/>
              <a:t>Cyclonic Storm Strength</a:t>
            </a:r>
          </a:p>
        </p:txBody>
      </p:sp>
      <p:sp>
        <p:nvSpPr>
          <p:cNvPr id="28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859D293-89FA-FE8B-BC72-714711796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r>
              <a:rPr lang="en-US" sz="2200" dirty="0"/>
              <a:t>As temperatures get warmer, the wind speed of cyclonic storms get stronger.</a:t>
            </a:r>
          </a:p>
          <a:p>
            <a:r>
              <a:rPr lang="en-US" sz="2200" dirty="0"/>
              <a:t>This leads to more powerful hurricanes and tornadoes.</a:t>
            </a:r>
          </a:p>
        </p:txBody>
      </p:sp>
      <p:pic>
        <p:nvPicPr>
          <p:cNvPr id="15" name="Picture 14" descr="A graph with a red line&#10;&#10;Description automatically generated">
            <a:extLst>
              <a:ext uri="{FF2B5EF4-FFF2-40B4-BE49-F238E27FC236}">
                <a16:creationId xmlns:a16="http://schemas.microsoft.com/office/drawing/2014/main" id="{0AA5A80A-1392-A4FD-ABA8-84696F815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44" y="2583949"/>
            <a:ext cx="5468112" cy="3649965"/>
          </a:xfrm>
          <a:prstGeom prst="rect">
            <a:avLst/>
          </a:prstGeom>
        </p:spPr>
      </p:pic>
      <p:pic>
        <p:nvPicPr>
          <p:cNvPr id="17" name="Picture 16" descr="A graph of a graph showing the average hurricane winds&#10;&#10;Description automatically generated">
            <a:extLst>
              <a:ext uri="{FF2B5EF4-FFF2-40B4-BE49-F238E27FC236}">
                <a16:creationId xmlns:a16="http://schemas.microsoft.com/office/drawing/2014/main" id="{7E80B2F1-7AC8-01C1-2D15-59BB20AC3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2583949"/>
            <a:ext cx="5468112" cy="364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36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CE612-0B0B-7CB8-9193-DB0E07A0E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Speaker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E61EE-6DBE-FA6C-C70C-1EBBE5EB0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located all data sources from National Oceanic and Atmospheric Administration.</a:t>
            </a:r>
          </a:p>
          <a:p>
            <a:r>
              <a:rPr lang="en-US" dirty="0"/>
              <a:t>I used python packages to perform data preparation and data visualization.</a:t>
            </a:r>
          </a:p>
          <a:p>
            <a:pPr lvl="1"/>
            <a:r>
              <a:rPr lang="en-US" dirty="0"/>
              <a:t>pandas and </a:t>
            </a:r>
            <a:r>
              <a:rPr lang="en-US" dirty="0" err="1"/>
              <a:t>numpy</a:t>
            </a:r>
            <a:r>
              <a:rPr lang="en-US" dirty="0"/>
              <a:t> packages to extract and transform the unstructured data sets.</a:t>
            </a:r>
          </a:p>
          <a:p>
            <a:pPr lvl="1"/>
            <a:r>
              <a:rPr lang="en-US" dirty="0"/>
              <a:t>matplotlib and seaborn package to create data visualizations to display the effect of earth’s temperature.</a:t>
            </a:r>
          </a:p>
          <a:p>
            <a:pPr lvl="1"/>
            <a:r>
              <a:rPr lang="en-US" dirty="0"/>
              <a:t>Datetime package to cleanse the date</a:t>
            </a:r>
          </a:p>
        </p:txBody>
      </p:sp>
    </p:spTree>
    <p:extLst>
      <p:ext uri="{BB962C8B-B14F-4D97-AF65-F5344CB8AC3E}">
        <p14:creationId xmlns:p14="http://schemas.microsoft.com/office/powerpoint/2010/main" val="1030338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186</Words>
  <Application>Microsoft Macintosh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Office Theme</vt:lpstr>
      <vt:lpstr>What Is The Effect Of The Earth's Temperature on Cyclonic Storms?</vt:lpstr>
      <vt:lpstr>Carbon Dioxide Impact</vt:lpstr>
      <vt:lpstr>Hurricanes &amp; Tornadoes</vt:lpstr>
      <vt:lpstr>Cyclonic Storm Strength</vt:lpstr>
      <vt:lpstr>Speaker 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Eddie Xu</dc:creator>
  <cp:lastModifiedBy>Eddie Xu</cp:lastModifiedBy>
  <cp:revision>3</cp:revision>
  <cp:lastPrinted>2024-11-11T03:28:28Z</cp:lastPrinted>
  <dcterms:created xsi:type="dcterms:W3CDTF">2024-11-04T05:48:36Z</dcterms:created>
  <dcterms:modified xsi:type="dcterms:W3CDTF">2024-11-11T03:28:39Z</dcterms:modified>
</cp:coreProperties>
</file>