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5"/>
  </p:notesMasterIdLst>
  <p:sldIdLst>
    <p:sldId id="256" r:id="rId2"/>
    <p:sldId id="257" r:id="rId3"/>
    <p:sldId id="258" r:id="rId4"/>
    <p:sldId id="259" r:id="rId5"/>
    <p:sldId id="260" r:id="rId6"/>
    <p:sldId id="263" r:id="rId7"/>
    <p:sldId id="262" r:id="rId8"/>
    <p:sldId id="265" r:id="rId9"/>
    <p:sldId id="266" r:id="rId10"/>
    <p:sldId id="267" r:id="rId11"/>
    <p:sldId id="268" r:id="rId12"/>
    <p:sldId id="270"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0"/>
    <p:restoredTop sz="94703"/>
  </p:normalViewPr>
  <p:slideViewPr>
    <p:cSldViewPr snapToGrid="0">
      <p:cViewPr varScale="1">
        <p:scale>
          <a:sx n="128" d="100"/>
          <a:sy n="128" d="100"/>
        </p:scale>
        <p:origin x="1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A4A55B-7992-4810-B19D-D1D514E61250}" type="doc">
      <dgm:prSet loTypeId="urn:microsoft.com/office/officeart/2018/5/layout/Centered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8B916FA5-DE34-4E89-AA50-7298EB2E7BDE}">
      <dgm:prSet/>
      <dgm:spPr/>
      <dgm:t>
        <a:bodyPr/>
        <a:lstStyle/>
        <a:p>
          <a:pPr>
            <a:defRPr b="1"/>
          </a:pPr>
          <a:r>
            <a:rPr lang="en-US" b="1" dirty="0"/>
            <a:t>DATA SOURCE:</a:t>
          </a:r>
          <a:endParaRPr lang="en-US" dirty="0"/>
        </a:p>
      </dgm:t>
    </dgm:pt>
    <dgm:pt modelId="{18F3060B-2E15-4134-9B04-4A55BE797AC8}" type="parTrans" cxnId="{145FCF68-E99C-40B6-8200-32CD52AFF9B6}">
      <dgm:prSet/>
      <dgm:spPr/>
      <dgm:t>
        <a:bodyPr/>
        <a:lstStyle/>
        <a:p>
          <a:endParaRPr lang="en-US"/>
        </a:p>
      </dgm:t>
    </dgm:pt>
    <dgm:pt modelId="{CEE7F932-0085-42EB-BF3C-DF3D34310730}" type="sibTrans" cxnId="{145FCF68-E99C-40B6-8200-32CD52AFF9B6}">
      <dgm:prSet/>
      <dgm:spPr/>
      <dgm:t>
        <a:bodyPr/>
        <a:lstStyle/>
        <a:p>
          <a:endParaRPr lang="en-US"/>
        </a:p>
      </dgm:t>
    </dgm:pt>
    <dgm:pt modelId="{A52C47B4-78A1-4378-B582-A3ED49ADB8D9}">
      <dgm:prSet/>
      <dgm:spPr/>
      <dgm:t>
        <a:bodyPr/>
        <a:lstStyle/>
        <a:p>
          <a:r>
            <a:rPr lang="en-US" b="1" dirty="0"/>
            <a:t>2023 DATA: HTTPS://WWW.KAGGLE.COM/DATASETS/AJIARON/STOCKX-SNEAKER-DATA</a:t>
          </a:r>
          <a:endParaRPr lang="en-US" dirty="0"/>
        </a:p>
      </dgm:t>
    </dgm:pt>
    <dgm:pt modelId="{5489138C-871C-4F1D-8339-F20F685E259B}" type="parTrans" cxnId="{235CAF83-1101-4FF9-A8D5-1C15D02D37CD}">
      <dgm:prSet/>
      <dgm:spPr/>
      <dgm:t>
        <a:bodyPr/>
        <a:lstStyle/>
        <a:p>
          <a:endParaRPr lang="en-US"/>
        </a:p>
      </dgm:t>
    </dgm:pt>
    <dgm:pt modelId="{B496065F-4C5C-4608-8735-82850DA1DF62}" type="sibTrans" cxnId="{235CAF83-1101-4FF9-A8D5-1C15D02D37CD}">
      <dgm:prSet/>
      <dgm:spPr/>
      <dgm:t>
        <a:bodyPr/>
        <a:lstStyle/>
        <a:p>
          <a:endParaRPr lang="en-US"/>
        </a:p>
      </dgm:t>
    </dgm:pt>
    <dgm:pt modelId="{9CC940E7-AE7C-4C09-937D-7699AE245D3D}">
      <dgm:prSet/>
      <dgm:spPr/>
      <dgm:t>
        <a:bodyPr/>
        <a:lstStyle/>
        <a:p>
          <a:r>
            <a:rPr lang="en-US" b="1" dirty="0"/>
            <a:t>2019 DATA: HTTPS://WWW.KAGGLE.COM/DATASETS/HUDSONSTUCK/STOCKX-DATA-CONTEST</a:t>
          </a:r>
          <a:endParaRPr lang="en-US" dirty="0"/>
        </a:p>
      </dgm:t>
    </dgm:pt>
    <dgm:pt modelId="{D23A71A0-1441-4F63-A4D8-7A1A485BABF7}" type="parTrans" cxnId="{E5AA5EA7-0FDA-410B-AAA7-9B2594CA5F07}">
      <dgm:prSet/>
      <dgm:spPr/>
      <dgm:t>
        <a:bodyPr/>
        <a:lstStyle/>
        <a:p>
          <a:endParaRPr lang="en-US"/>
        </a:p>
      </dgm:t>
    </dgm:pt>
    <dgm:pt modelId="{243FB759-C87E-4AD6-881B-7B152725767F}" type="sibTrans" cxnId="{E5AA5EA7-0FDA-410B-AAA7-9B2594CA5F07}">
      <dgm:prSet/>
      <dgm:spPr/>
      <dgm:t>
        <a:bodyPr/>
        <a:lstStyle/>
        <a:p>
          <a:endParaRPr lang="en-US"/>
        </a:p>
      </dgm:t>
    </dgm:pt>
    <dgm:pt modelId="{E5AA1C90-3E38-4379-B088-7FEDBE6F8278}">
      <dgm:prSet/>
      <dgm:spPr/>
      <dgm:t>
        <a:bodyPr/>
        <a:lstStyle/>
        <a:p>
          <a:pPr>
            <a:defRPr b="1"/>
          </a:pPr>
          <a:r>
            <a:rPr lang="en-US" b="1" dirty="0"/>
            <a:t>LIBRARIES POTENTIALLY BEING USED.</a:t>
          </a:r>
          <a:endParaRPr lang="en-US" dirty="0"/>
        </a:p>
      </dgm:t>
    </dgm:pt>
    <dgm:pt modelId="{304E14A4-5F67-4CDE-B569-04F84FC0B10B}" type="parTrans" cxnId="{D7D82C79-7F41-4548-A206-3CF3A2D170F2}">
      <dgm:prSet/>
      <dgm:spPr/>
      <dgm:t>
        <a:bodyPr/>
        <a:lstStyle/>
        <a:p>
          <a:endParaRPr lang="en-US"/>
        </a:p>
      </dgm:t>
    </dgm:pt>
    <dgm:pt modelId="{FAA53A6B-A8F3-4998-B10F-614F18B9FAD1}" type="sibTrans" cxnId="{D7D82C79-7F41-4548-A206-3CF3A2D170F2}">
      <dgm:prSet/>
      <dgm:spPr/>
      <dgm:t>
        <a:bodyPr/>
        <a:lstStyle/>
        <a:p>
          <a:endParaRPr lang="en-US"/>
        </a:p>
      </dgm:t>
    </dgm:pt>
    <dgm:pt modelId="{1F3F3B76-5F76-406F-A67B-1663313D494C}">
      <dgm:prSet/>
      <dgm:spPr/>
      <dgm:t>
        <a:bodyPr/>
        <a:lstStyle/>
        <a:p>
          <a:r>
            <a:rPr lang="en-US" b="1" dirty="0"/>
            <a:t>PANDAS: SINCE THE DATA SOURCE IS FROM CSV FILES, THE LIBRARY IS NEEDED FOR ETL PROCESS.</a:t>
          </a:r>
          <a:endParaRPr lang="en-US" dirty="0"/>
        </a:p>
      </dgm:t>
    </dgm:pt>
    <dgm:pt modelId="{46E739FB-29D5-449A-A041-38FE00D6859C}" type="parTrans" cxnId="{2A8264A1-08CE-4684-8A7E-2FDEDA297C99}">
      <dgm:prSet/>
      <dgm:spPr/>
      <dgm:t>
        <a:bodyPr/>
        <a:lstStyle/>
        <a:p>
          <a:endParaRPr lang="en-US"/>
        </a:p>
      </dgm:t>
    </dgm:pt>
    <dgm:pt modelId="{306DD6B4-C4A9-45E9-97E6-20042AB7CE8A}" type="sibTrans" cxnId="{2A8264A1-08CE-4684-8A7E-2FDEDA297C99}">
      <dgm:prSet/>
      <dgm:spPr/>
      <dgm:t>
        <a:bodyPr/>
        <a:lstStyle/>
        <a:p>
          <a:endParaRPr lang="en-US"/>
        </a:p>
      </dgm:t>
    </dgm:pt>
    <dgm:pt modelId="{4D2F07B6-7839-4662-943A-BD4C9DA3CB56}">
      <dgm:prSet/>
      <dgm:spPr/>
      <dgm:t>
        <a:bodyPr/>
        <a:lstStyle/>
        <a:p>
          <a:r>
            <a:rPr lang="en-US" b="1" dirty="0"/>
            <a:t>NUMPY: THE LIBRARY IS NEEDED SINCE CALCULATIONS WILL BE USED TO DETERMINE THE SNEAKER VALUE</a:t>
          </a:r>
          <a:endParaRPr lang="en-US" dirty="0"/>
        </a:p>
      </dgm:t>
    </dgm:pt>
    <dgm:pt modelId="{0C3AD512-5D5B-4ED3-957E-65C54DD4AB86}" type="parTrans" cxnId="{6B3BE864-505B-4D83-9315-D09379AC7F72}">
      <dgm:prSet/>
      <dgm:spPr/>
      <dgm:t>
        <a:bodyPr/>
        <a:lstStyle/>
        <a:p>
          <a:endParaRPr lang="en-US"/>
        </a:p>
      </dgm:t>
    </dgm:pt>
    <dgm:pt modelId="{5905FB29-F278-4E5E-9155-6C7C83450B86}" type="sibTrans" cxnId="{6B3BE864-505B-4D83-9315-D09379AC7F72}">
      <dgm:prSet/>
      <dgm:spPr/>
      <dgm:t>
        <a:bodyPr/>
        <a:lstStyle/>
        <a:p>
          <a:endParaRPr lang="en-US"/>
        </a:p>
      </dgm:t>
    </dgm:pt>
    <dgm:pt modelId="{7146FDBB-CC7D-4E46-986F-E7CF1F4CE1E0}">
      <dgm:prSet/>
      <dgm:spPr/>
      <dgm:t>
        <a:bodyPr/>
        <a:lstStyle/>
        <a:p>
          <a:r>
            <a:rPr lang="en-US" b="1" dirty="0"/>
            <a:t>SEABORN: THE LIBRARY IS NEEDED TO DEVELOP DATA VISUALIZATIONS AND VIEWS.</a:t>
          </a:r>
          <a:endParaRPr lang="en-US" dirty="0"/>
        </a:p>
      </dgm:t>
    </dgm:pt>
    <dgm:pt modelId="{CBE8B1C8-F7DB-4EA6-B256-4FB53F4F9C03}" type="parTrans" cxnId="{6912D36D-E4A7-4CE5-93C5-FC62FA0A63FB}">
      <dgm:prSet/>
      <dgm:spPr/>
      <dgm:t>
        <a:bodyPr/>
        <a:lstStyle/>
        <a:p>
          <a:endParaRPr lang="en-US"/>
        </a:p>
      </dgm:t>
    </dgm:pt>
    <dgm:pt modelId="{B3C6D7BC-7E2B-4C82-A1E8-7C54A063EF43}" type="sibTrans" cxnId="{6912D36D-E4A7-4CE5-93C5-FC62FA0A63FB}">
      <dgm:prSet/>
      <dgm:spPr/>
      <dgm:t>
        <a:bodyPr/>
        <a:lstStyle/>
        <a:p>
          <a:endParaRPr lang="en-US"/>
        </a:p>
      </dgm:t>
    </dgm:pt>
    <dgm:pt modelId="{47207E2F-9367-4ECF-9879-1C3FC597793B}" type="pres">
      <dgm:prSet presAssocID="{6BA4A55B-7992-4810-B19D-D1D514E61250}" presName="root" presStyleCnt="0">
        <dgm:presLayoutVars>
          <dgm:dir/>
          <dgm:resizeHandles val="exact"/>
        </dgm:presLayoutVars>
      </dgm:prSet>
      <dgm:spPr/>
    </dgm:pt>
    <dgm:pt modelId="{1218A52A-A4EE-40BB-9606-97F0F71622B5}" type="pres">
      <dgm:prSet presAssocID="{8B916FA5-DE34-4E89-AA50-7298EB2E7BDE}" presName="compNode" presStyleCnt="0"/>
      <dgm:spPr/>
    </dgm:pt>
    <dgm:pt modelId="{88164104-48CF-40DF-98E2-25BC343CB6AD}" type="pres">
      <dgm:prSet presAssocID="{8B916FA5-DE34-4E89-AA50-7298EB2E7BD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108828DC-0D97-4118-96F9-A5E307E12FC9}" type="pres">
      <dgm:prSet presAssocID="{8B916FA5-DE34-4E89-AA50-7298EB2E7BDE}" presName="iconSpace" presStyleCnt="0"/>
      <dgm:spPr/>
    </dgm:pt>
    <dgm:pt modelId="{33D8643E-87FF-4DF4-85FE-16588AF35E4D}" type="pres">
      <dgm:prSet presAssocID="{8B916FA5-DE34-4E89-AA50-7298EB2E7BDE}" presName="parTx" presStyleLbl="revTx" presStyleIdx="0" presStyleCnt="4">
        <dgm:presLayoutVars>
          <dgm:chMax val="0"/>
          <dgm:chPref val="0"/>
        </dgm:presLayoutVars>
      </dgm:prSet>
      <dgm:spPr/>
    </dgm:pt>
    <dgm:pt modelId="{CFB8E47B-BFE6-4549-954F-442A8A296403}" type="pres">
      <dgm:prSet presAssocID="{8B916FA5-DE34-4E89-AA50-7298EB2E7BDE}" presName="txSpace" presStyleCnt="0"/>
      <dgm:spPr/>
    </dgm:pt>
    <dgm:pt modelId="{B15311D8-8DB3-42E7-A3B4-CD2F2F689F44}" type="pres">
      <dgm:prSet presAssocID="{8B916FA5-DE34-4E89-AA50-7298EB2E7BDE}" presName="desTx" presStyleLbl="revTx" presStyleIdx="1" presStyleCnt="4">
        <dgm:presLayoutVars/>
      </dgm:prSet>
      <dgm:spPr/>
    </dgm:pt>
    <dgm:pt modelId="{BBCA3FB2-07C6-4EB8-87B5-7FF16532B59C}" type="pres">
      <dgm:prSet presAssocID="{CEE7F932-0085-42EB-BF3C-DF3D34310730}" presName="sibTrans" presStyleCnt="0"/>
      <dgm:spPr/>
    </dgm:pt>
    <dgm:pt modelId="{62F0A6C2-1D8B-4A10-8284-1D2944DB6572}" type="pres">
      <dgm:prSet presAssocID="{E5AA1C90-3E38-4379-B088-7FEDBE6F8278}" presName="compNode" presStyleCnt="0"/>
      <dgm:spPr/>
    </dgm:pt>
    <dgm:pt modelId="{56DBB7D8-4101-49E5-9E6C-D435C2BBEC14}" type="pres">
      <dgm:prSet presAssocID="{E5AA1C90-3E38-4379-B088-7FEDBE6F827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nda"/>
        </a:ext>
      </dgm:extLst>
    </dgm:pt>
    <dgm:pt modelId="{97949C26-3FDA-4EE6-89D3-B8224D96A5D2}" type="pres">
      <dgm:prSet presAssocID="{E5AA1C90-3E38-4379-B088-7FEDBE6F8278}" presName="iconSpace" presStyleCnt="0"/>
      <dgm:spPr/>
    </dgm:pt>
    <dgm:pt modelId="{DF7685AB-4619-463A-8ED9-525D9E956398}" type="pres">
      <dgm:prSet presAssocID="{E5AA1C90-3E38-4379-B088-7FEDBE6F8278}" presName="parTx" presStyleLbl="revTx" presStyleIdx="2" presStyleCnt="4">
        <dgm:presLayoutVars>
          <dgm:chMax val="0"/>
          <dgm:chPref val="0"/>
        </dgm:presLayoutVars>
      </dgm:prSet>
      <dgm:spPr/>
    </dgm:pt>
    <dgm:pt modelId="{0F8728BB-04CF-49AE-8B81-B36FD5313BE0}" type="pres">
      <dgm:prSet presAssocID="{E5AA1C90-3E38-4379-B088-7FEDBE6F8278}" presName="txSpace" presStyleCnt="0"/>
      <dgm:spPr/>
    </dgm:pt>
    <dgm:pt modelId="{4604F4DE-99FD-40DA-8E36-BAC08C819101}" type="pres">
      <dgm:prSet presAssocID="{E5AA1C90-3E38-4379-B088-7FEDBE6F8278}" presName="desTx" presStyleLbl="revTx" presStyleIdx="3" presStyleCnt="4">
        <dgm:presLayoutVars/>
      </dgm:prSet>
      <dgm:spPr/>
    </dgm:pt>
  </dgm:ptLst>
  <dgm:cxnLst>
    <dgm:cxn modelId="{575E3C00-215A-43DA-8C99-680AF86A2776}" type="presOf" srcId="{E5AA1C90-3E38-4379-B088-7FEDBE6F8278}" destId="{DF7685AB-4619-463A-8ED9-525D9E956398}" srcOrd="0" destOrd="0" presId="urn:microsoft.com/office/officeart/2018/5/layout/CenteredIconLabelDescriptionList"/>
    <dgm:cxn modelId="{9144150D-9384-43D6-9B87-11BF22B5EDFD}" type="presOf" srcId="{9CC940E7-AE7C-4C09-937D-7699AE245D3D}" destId="{B15311D8-8DB3-42E7-A3B4-CD2F2F689F44}" srcOrd="0" destOrd="1" presId="urn:microsoft.com/office/officeart/2018/5/layout/CenteredIconLabelDescriptionList"/>
    <dgm:cxn modelId="{063C8829-ED68-47BA-9E6E-FEF734B8E1F1}" type="presOf" srcId="{7146FDBB-CC7D-4E46-986F-E7CF1F4CE1E0}" destId="{4604F4DE-99FD-40DA-8E36-BAC08C819101}" srcOrd="0" destOrd="2" presId="urn:microsoft.com/office/officeart/2018/5/layout/CenteredIconLabelDescriptionList"/>
    <dgm:cxn modelId="{D79C8E5B-190D-4CEE-AC32-1B4840ED3AC8}" type="presOf" srcId="{4D2F07B6-7839-4662-943A-BD4C9DA3CB56}" destId="{4604F4DE-99FD-40DA-8E36-BAC08C819101}" srcOrd="0" destOrd="1" presId="urn:microsoft.com/office/officeart/2018/5/layout/CenteredIconLabelDescriptionList"/>
    <dgm:cxn modelId="{6B3BE864-505B-4D83-9315-D09379AC7F72}" srcId="{E5AA1C90-3E38-4379-B088-7FEDBE6F8278}" destId="{4D2F07B6-7839-4662-943A-BD4C9DA3CB56}" srcOrd="1" destOrd="0" parTransId="{0C3AD512-5D5B-4ED3-957E-65C54DD4AB86}" sibTransId="{5905FB29-F278-4E5E-9155-6C7C83450B86}"/>
    <dgm:cxn modelId="{145FCF68-E99C-40B6-8200-32CD52AFF9B6}" srcId="{6BA4A55B-7992-4810-B19D-D1D514E61250}" destId="{8B916FA5-DE34-4E89-AA50-7298EB2E7BDE}" srcOrd="0" destOrd="0" parTransId="{18F3060B-2E15-4134-9B04-4A55BE797AC8}" sibTransId="{CEE7F932-0085-42EB-BF3C-DF3D34310730}"/>
    <dgm:cxn modelId="{6912D36D-E4A7-4CE5-93C5-FC62FA0A63FB}" srcId="{E5AA1C90-3E38-4379-B088-7FEDBE6F8278}" destId="{7146FDBB-CC7D-4E46-986F-E7CF1F4CE1E0}" srcOrd="2" destOrd="0" parTransId="{CBE8B1C8-F7DB-4EA6-B256-4FB53F4F9C03}" sibTransId="{B3C6D7BC-7E2B-4C82-A1E8-7C54A063EF43}"/>
    <dgm:cxn modelId="{C198646E-8030-4766-9E0A-25410A1C81DB}" type="presOf" srcId="{A52C47B4-78A1-4378-B582-A3ED49ADB8D9}" destId="{B15311D8-8DB3-42E7-A3B4-CD2F2F689F44}" srcOrd="0" destOrd="0" presId="urn:microsoft.com/office/officeart/2018/5/layout/CenteredIconLabelDescriptionList"/>
    <dgm:cxn modelId="{D7D82C79-7F41-4548-A206-3CF3A2D170F2}" srcId="{6BA4A55B-7992-4810-B19D-D1D514E61250}" destId="{E5AA1C90-3E38-4379-B088-7FEDBE6F8278}" srcOrd="1" destOrd="0" parTransId="{304E14A4-5F67-4CDE-B569-04F84FC0B10B}" sibTransId="{FAA53A6B-A8F3-4998-B10F-614F18B9FAD1}"/>
    <dgm:cxn modelId="{235CAF83-1101-4FF9-A8D5-1C15D02D37CD}" srcId="{8B916FA5-DE34-4E89-AA50-7298EB2E7BDE}" destId="{A52C47B4-78A1-4378-B582-A3ED49ADB8D9}" srcOrd="0" destOrd="0" parTransId="{5489138C-871C-4F1D-8339-F20F685E259B}" sibTransId="{B496065F-4C5C-4608-8735-82850DA1DF62}"/>
    <dgm:cxn modelId="{BABD7E9D-3549-495B-B4C4-F1D8454BBEB8}" type="presOf" srcId="{8B916FA5-DE34-4E89-AA50-7298EB2E7BDE}" destId="{33D8643E-87FF-4DF4-85FE-16588AF35E4D}" srcOrd="0" destOrd="0" presId="urn:microsoft.com/office/officeart/2018/5/layout/CenteredIconLabelDescriptionList"/>
    <dgm:cxn modelId="{2A8264A1-08CE-4684-8A7E-2FDEDA297C99}" srcId="{E5AA1C90-3E38-4379-B088-7FEDBE6F8278}" destId="{1F3F3B76-5F76-406F-A67B-1663313D494C}" srcOrd="0" destOrd="0" parTransId="{46E739FB-29D5-449A-A041-38FE00D6859C}" sibTransId="{306DD6B4-C4A9-45E9-97E6-20042AB7CE8A}"/>
    <dgm:cxn modelId="{E5AA5EA7-0FDA-410B-AAA7-9B2594CA5F07}" srcId="{8B916FA5-DE34-4E89-AA50-7298EB2E7BDE}" destId="{9CC940E7-AE7C-4C09-937D-7699AE245D3D}" srcOrd="1" destOrd="0" parTransId="{D23A71A0-1441-4F63-A4D8-7A1A485BABF7}" sibTransId="{243FB759-C87E-4AD6-881B-7B152725767F}"/>
    <dgm:cxn modelId="{327336B1-50D1-4297-A9F6-C9015EACADDD}" type="presOf" srcId="{6BA4A55B-7992-4810-B19D-D1D514E61250}" destId="{47207E2F-9367-4ECF-9879-1C3FC597793B}" srcOrd="0" destOrd="0" presId="urn:microsoft.com/office/officeart/2018/5/layout/CenteredIconLabelDescriptionList"/>
    <dgm:cxn modelId="{6EC113E7-8E7E-4E65-9B53-3E918499DA8C}" type="presOf" srcId="{1F3F3B76-5F76-406F-A67B-1663313D494C}" destId="{4604F4DE-99FD-40DA-8E36-BAC08C819101}" srcOrd="0" destOrd="0" presId="urn:microsoft.com/office/officeart/2018/5/layout/CenteredIconLabelDescriptionList"/>
    <dgm:cxn modelId="{1714E637-E476-4428-A08E-ABDD3E6ED88D}" type="presParOf" srcId="{47207E2F-9367-4ECF-9879-1C3FC597793B}" destId="{1218A52A-A4EE-40BB-9606-97F0F71622B5}" srcOrd="0" destOrd="0" presId="urn:microsoft.com/office/officeart/2018/5/layout/CenteredIconLabelDescriptionList"/>
    <dgm:cxn modelId="{1001F403-62C7-465B-BE14-E1FBBFD45238}" type="presParOf" srcId="{1218A52A-A4EE-40BB-9606-97F0F71622B5}" destId="{88164104-48CF-40DF-98E2-25BC343CB6AD}" srcOrd="0" destOrd="0" presId="urn:microsoft.com/office/officeart/2018/5/layout/CenteredIconLabelDescriptionList"/>
    <dgm:cxn modelId="{B5C55F69-DBFE-4A45-BA69-EED59D33670C}" type="presParOf" srcId="{1218A52A-A4EE-40BB-9606-97F0F71622B5}" destId="{108828DC-0D97-4118-96F9-A5E307E12FC9}" srcOrd="1" destOrd="0" presId="urn:microsoft.com/office/officeart/2018/5/layout/CenteredIconLabelDescriptionList"/>
    <dgm:cxn modelId="{E4437A92-2569-44B4-9571-F8AD0E29D11F}" type="presParOf" srcId="{1218A52A-A4EE-40BB-9606-97F0F71622B5}" destId="{33D8643E-87FF-4DF4-85FE-16588AF35E4D}" srcOrd="2" destOrd="0" presId="urn:microsoft.com/office/officeart/2018/5/layout/CenteredIconLabelDescriptionList"/>
    <dgm:cxn modelId="{E3EAF8C3-07D2-4CBD-ACE8-91CB9C5AEB38}" type="presParOf" srcId="{1218A52A-A4EE-40BB-9606-97F0F71622B5}" destId="{CFB8E47B-BFE6-4549-954F-442A8A296403}" srcOrd="3" destOrd="0" presId="urn:microsoft.com/office/officeart/2018/5/layout/CenteredIconLabelDescriptionList"/>
    <dgm:cxn modelId="{620A7EC0-92EB-4ADD-AE6D-0542CC1868CE}" type="presParOf" srcId="{1218A52A-A4EE-40BB-9606-97F0F71622B5}" destId="{B15311D8-8DB3-42E7-A3B4-CD2F2F689F44}" srcOrd="4" destOrd="0" presId="urn:microsoft.com/office/officeart/2018/5/layout/CenteredIconLabelDescriptionList"/>
    <dgm:cxn modelId="{B695F77D-A45F-4EF5-8C69-B6279DAD73FB}" type="presParOf" srcId="{47207E2F-9367-4ECF-9879-1C3FC597793B}" destId="{BBCA3FB2-07C6-4EB8-87B5-7FF16532B59C}" srcOrd="1" destOrd="0" presId="urn:microsoft.com/office/officeart/2018/5/layout/CenteredIconLabelDescriptionList"/>
    <dgm:cxn modelId="{315029DF-CD8F-4CA0-AAAD-E61134712BA6}" type="presParOf" srcId="{47207E2F-9367-4ECF-9879-1C3FC597793B}" destId="{62F0A6C2-1D8B-4A10-8284-1D2944DB6572}" srcOrd="2" destOrd="0" presId="urn:microsoft.com/office/officeart/2018/5/layout/CenteredIconLabelDescriptionList"/>
    <dgm:cxn modelId="{EDE863A0-D22E-4E88-9CFC-DBD62367DB33}" type="presParOf" srcId="{62F0A6C2-1D8B-4A10-8284-1D2944DB6572}" destId="{56DBB7D8-4101-49E5-9E6C-D435C2BBEC14}" srcOrd="0" destOrd="0" presId="urn:microsoft.com/office/officeart/2018/5/layout/CenteredIconLabelDescriptionList"/>
    <dgm:cxn modelId="{B82FBFCE-B573-42FE-A18F-CB954B693841}" type="presParOf" srcId="{62F0A6C2-1D8B-4A10-8284-1D2944DB6572}" destId="{97949C26-3FDA-4EE6-89D3-B8224D96A5D2}" srcOrd="1" destOrd="0" presId="urn:microsoft.com/office/officeart/2018/5/layout/CenteredIconLabelDescriptionList"/>
    <dgm:cxn modelId="{14A9052F-2C89-4405-86F8-9049E2341554}" type="presParOf" srcId="{62F0A6C2-1D8B-4A10-8284-1D2944DB6572}" destId="{DF7685AB-4619-463A-8ED9-525D9E956398}" srcOrd="2" destOrd="0" presId="urn:microsoft.com/office/officeart/2018/5/layout/CenteredIconLabelDescriptionList"/>
    <dgm:cxn modelId="{1E8FBE42-7302-4EE9-880A-630312547124}" type="presParOf" srcId="{62F0A6C2-1D8B-4A10-8284-1D2944DB6572}" destId="{0F8728BB-04CF-49AE-8B81-B36FD5313BE0}" srcOrd="3" destOrd="0" presId="urn:microsoft.com/office/officeart/2018/5/layout/CenteredIconLabelDescriptionList"/>
    <dgm:cxn modelId="{D7A596C6-EA0D-41C9-8378-DC9CDE45E707}" type="presParOf" srcId="{62F0A6C2-1D8B-4A10-8284-1D2944DB6572}" destId="{4604F4DE-99FD-40DA-8E36-BAC08C819101}"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164104-48CF-40DF-98E2-25BC343CB6AD}">
      <dsp:nvSpPr>
        <dsp:cNvPr id="0" name=""/>
        <dsp:cNvSpPr/>
      </dsp:nvSpPr>
      <dsp:spPr>
        <a:xfrm>
          <a:off x="986976" y="1305508"/>
          <a:ext cx="1055154" cy="10551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D8643E-87FF-4DF4-85FE-16588AF35E4D}">
      <dsp:nvSpPr>
        <dsp:cNvPr id="0" name=""/>
        <dsp:cNvSpPr/>
      </dsp:nvSpPr>
      <dsp:spPr>
        <a:xfrm>
          <a:off x="7189" y="2494766"/>
          <a:ext cx="3014728" cy="452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b="1"/>
          </a:pPr>
          <a:r>
            <a:rPr lang="en-US" sz="1500" b="1" kern="1200" dirty="0"/>
            <a:t>DATA SOURCE:</a:t>
          </a:r>
          <a:endParaRPr lang="en-US" sz="1500" kern="1200" dirty="0"/>
        </a:p>
      </dsp:txBody>
      <dsp:txXfrm>
        <a:off x="7189" y="2494766"/>
        <a:ext cx="3014728" cy="452209"/>
      </dsp:txXfrm>
    </dsp:sp>
    <dsp:sp modelId="{B15311D8-8DB3-42E7-A3B4-CD2F2F689F44}">
      <dsp:nvSpPr>
        <dsp:cNvPr id="0" name=""/>
        <dsp:cNvSpPr/>
      </dsp:nvSpPr>
      <dsp:spPr>
        <a:xfrm>
          <a:off x="7189" y="3009348"/>
          <a:ext cx="3014728" cy="1414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a:t>2023 DATA: HTTPS://WWW.KAGGLE.COM/DATASETS/AJIARON/STOCKX-SNEAKER-DATA</a:t>
          </a:r>
          <a:endParaRPr lang="en-US" sz="1100" kern="1200" dirty="0"/>
        </a:p>
        <a:p>
          <a:pPr marL="0" lvl="0" indent="0" algn="ctr" defTabSz="488950">
            <a:lnSpc>
              <a:spcPct val="90000"/>
            </a:lnSpc>
            <a:spcBef>
              <a:spcPct val="0"/>
            </a:spcBef>
            <a:spcAft>
              <a:spcPct val="35000"/>
            </a:spcAft>
            <a:buNone/>
          </a:pPr>
          <a:r>
            <a:rPr lang="en-US" sz="1100" b="1" kern="1200" dirty="0"/>
            <a:t>2019 DATA: HTTPS://WWW.KAGGLE.COM/DATASETS/HUDSONSTUCK/STOCKX-DATA-CONTEST</a:t>
          </a:r>
          <a:endParaRPr lang="en-US" sz="1100" kern="1200" dirty="0"/>
        </a:p>
      </dsp:txBody>
      <dsp:txXfrm>
        <a:off x="7189" y="3009348"/>
        <a:ext cx="3014728" cy="1414828"/>
      </dsp:txXfrm>
    </dsp:sp>
    <dsp:sp modelId="{56DBB7D8-4101-49E5-9E6C-D435C2BBEC14}">
      <dsp:nvSpPr>
        <dsp:cNvPr id="0" name=""/>
        <dsp:cNvSpPr/>
      </dsp:nvSpPr>
      <dsp:spPr>
        <a:xfrm>
          <a:off x="4529281" y="1305508"/>
          <a:ext cx="1055154" cy="10551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7685AB-4619-463A-8ED9-525D9E956398}">
      <dsp:nvSpPr>
        <dsp:cNvPr id="0" name=""/>
        <dsp:cNvSpPr/>
      </dsp:nvSpPr>
      <dsp:spPr>
        <a:xfrm>
          <a:off x="3549495" y="2494766"/>
          <a:ext cx="3014728" cy="452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b="1"/>
          </a:pPr>
          <a:r>
            <a:rPr lang="en-US" sz="1500" b="1" kern="1200" dirty="0"/>
            <a:t>LIBRARIES POTENTIALLY BEING USED.</a:t>
          </a:r>
          <a:endParaRPr lang="en-US" sz="1500" kern="1200" dirty="0"/>
        </a:p>
      </dsp:txBody>
      <dsp:txXfrm>
        <a:off x="3549495" y="2494766"/>
        <a:ext cx="3014728" cy="452209"/>
      </dsp:txXfrm>
    </dsp:sp>
    <dsp:sp modelId="{4604F4DE-99FD-40DA-8E36-BAC08C819101}">
      <dsp:nvSpPr>
        <dsp:cNvPr id="0" name=""/>
        <dsp:cNvSpPr/>
      </dsp:nvSpPr>
      <dsp:spPr>
        <a:xfrm>
          <a:off x="3549495" y="3009348"/>
          <a:ext cx="3014728" cy="1414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a:t>PANDAS: SINCE THE DATA SOURCE IS FROM CSV FILES, THE LIBRARY IS NEEDED FOR ETL PROCESS.</a:t>
          </a:r>
          <a:endParaRPr lang="en-US" sz="1100" kern="1200" dirty="0"/>
        </a:p>
        <a:p>
          <a:pPr marL="0" lvl="0" indent="0" algn="ctr" defTabSz="488950">
            <a:lnSpc>
              <a:spcPct val="90000"/>
            </a:lnSpc>
            <a:spcBef>
              <a:spcPct val="0"/>
            </a:spcBef>
            <a:spcAft>
              <a:spcPct val="35000"/>
            </a:spcAft>
            <a:buNone/>
          </a:pPr>
          <a:r>
            <a:rPr lang="en-US" sz="1100" b="1" kern="1200" dirty="0"/>
            <a:t>NUMPY: THE LIBRARY IS NEEDED SINCE CALCULATIONS WILL BE USED TO DETERMINE THE SNEAKER VALUE</a:t>
          </a:r>
          <a:endParaRPr lang="en-US" sz="1100" kern="1200" dirty="0"/>
        </a:p>
        <a:p>
          <a:pPr marL="0" lvl="0" indent="0" algn="ctr" defTabSz="488950">
            <a:lnSpc>
              <a:spcPct val="90000"/>
            </a:lnSpc>
            <a:spcBef>
              <a:spcPct val="0"/>
            </a:spcBef>
            <a:spcAft>
              <a:spcPct val="35000"/>
            </a:spcAft>
            <a:buNone/>
          </a:pPr>
          <a:r>
            <a:rPr lang="en-US" sz="1100" b="1" kern="1200" dirty="0"/>
            <a:t>SEABORN: THE LIBRARY IS NEEDED TO DEVELOP DATA VISUALIZATIONS AND VIEWS.</a:t>
          </a:r>
          <a:endParaRPr lang="en-US" sz="1100" kern="1200" dirty="0"/>
        </a:p>
      </dsp:txBody>
      <dsp:txXfrm>
        <a:off x="3549495" y="3009348"/>
        <a:ext cx="3014728" cy="1414828"/>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08ED4C-75B8-E346-BA62-FF563FD14576}" type="datetimeFigureOut">
              <a:rPr lang="en-US" smtClean="0"/>
              <a:t>12/17/23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774352-269E-A149-BF6B-7B0C610066EF}" type="slidenum">
              <a:rPr lang="en-US" smtClean="0"/>
              <a:t>‹#›</a:t>
            </a:fld>
            <a:endParaRPr lang="en-US"/>
          </a:p>
        </p:txBody>
      </p:sp>
    </p:spTree>
    <p:extLst>
      <p:ext uri="{BB962C8B-B14F-4D97-AF65-F5344CB8AC3E}">
        <p14:creationId xmlns:p14="http://schemas.microsoft.com/office/powerpoint/2010/main" val="1512511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774352-269E-A149-BF6B-7B0C610066EF}" type="slidenum">
              <a:rPr lang="en-US" smtClean="0"/>
              <a:t>1</a:t>
            </a:fld>
            <a:endParaRPr lang="en-US"/>
          </a:p>
        </p:txBody>
      </p:sp>
    </p:spTree>
    <p:extLst>
      <p:ext uri="{BB962C8B-B14F-4D97-AF65-F5344CB8AC3E}">
        <p14:creationId xmlns:p14="http://schemas.microsoft.com/office/powerpoint/2010/main" val="1360820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774352-269E-A149-BF6B-7B0C610066EF}" type="slidenum">
              <a:rPr lang="en-US" smtClean="0"/>
              <a:t>2</a:t>
            </a:fld>
            <a:endParaRPr lang="en-US"/>
          </a:p>
        </p:txBody>
      </p:sp>
    </p:spTree>
    <p:extLst>
      <p:ext uri="{BB962C8B-B14F-4D97-AF65-F5344CB8AC3E}">
        <p14:creationId xmlns:p14="http://schemas.microsoft.com/office/powerpoint/2010/main" val="1148223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12/16/23</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272935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12/16/23</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069356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12/16/23</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587720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12/16/23</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389000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12/16/23</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565024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12/16/23</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074352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12/16/23</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21292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12/16/23</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496183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12/16/23</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54981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12/16/23</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134167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12/16/23</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987939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12/16/23</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312889135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9E1E8E98-1EF5-4EA7-9779-FC852B647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6624" y="604433"/>
            <a:ext cx="4970256" cy="4152733"/>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13C7BC70-770F-4258-A4F8-64CCB1E68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6624" y="604433"/>
            <a:ext cx="4970256" cy="4152733"/>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443C8D50-F22F-42D4-BC69-1868B3610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52" name="Freeform: Shape 51">
            <a:extLst>
              <a:ext uri="{FF2B5EF4-FFF2-40B4-BE49-F238E27FC236}">
                <a16:creationId xmlns:a16="http://schemas.microsoft.com/office/drawing/2014/main" id="{0D98C4EB-C309-430B-ADD1-3D151CFF1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54" name="Freeform: Shape 53">
            <a:extLst>
              <a:ext uri="{FF2B5EF4-FFF2-40B4-BE49-F238E27FC236}">
                <a16:creationId xmlns:a16="http://schemas.microsoft.com/office/drawing/2014/main" id="{E4CDECD4-37CA-4368-8A5E-316BEADBAB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0149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56" name="Freeform: Shape 55">
            <a:extLst>
              <a:ext uri="{FF2B5EF4-FFF2-40B4-BE49-F238E27FC236}">
                <a16:creationId xmlns:a16="http://schemas.microsoft.com/office/drawing/2014/main" id="{BA908DB5-D2AC-40C5-8925-2F4AEB2A3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4122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useBgFill="1">
        <p:nvSpPr>
          <p:cNvPr id="58" name="Rectangle 57">
            <a:extLst>
              <a:ext uri="{FF2B5EF4-FFF2-40B4-BE49-F238E27FC236}">
                <a16:creationId xmlns:a16="http://schemas.microsoft.com/office/drawing/2014/main" id="{9BEFC329-390D-4211-900A-C2BE740A1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9229" y="501650"/>
            <a:ext cx="4970256" cy="415273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4EF642-22AF-720D-BDC4-82780C5A4A21}"/>
              </a:ext>
            </a:extLst>
          </p:cNvPr>
          <p:cNvSpPr>
            <a:spLocks noGrp="1"/>
          </p:cNvSpPr>
          <p:nvPr>
            <p:ph type="ctrTitle"/>
          </p:nvPr>
        </p:nvSpPr>
        <p:spPr>
          <a:xfrm>
            <a:off x="2042579" y="806004"/>
            <a:ext cx="4184101" cy="2577893"/>
          </a:xfrm>
        </p:spPr>
        <p:txBody>
          <a:bodyPr>
            <a:normAutofit/>
          </a:bodyPr>
          <a:lstStyle/>
          <a:p>
            <a:r>
              <a:rPr lang="en-US" sz="3300" dirty="0"/>
              <a:t>DATA 602 – Sneaker Market Resale Valuation</a:t>
            </a:r>
          </a:p>
        </p:txBody>
      </p:sp>
      <p:sp>
        <p:nvSpPr>
          <p:cNvPr id="3" name="Subtitle 2">
            <a:extLst>
              <a:ext uri="{FF2B5EF4-FFF2-40B4-BE49-F238E27FC236}">
                <a16:creationId xmlns:a16="http://schemas.microsoft.com/office/drawing/2014/main" id="{BB91FE7C-ACF1-5197-6834-8415A9EB307E}"/>
              </a:ext>
            </a:extLst>
          </p:cNvPr>
          <p:cNvSpPr>
            <a:spLocks noGrp="1"/>
          </p:cNvSpPr>
          <p:nvPr>
            <p:ph type="subTitle" idx="1"/>
          </p:nvPr>
        </p:nvSpPr>
        <p:spPr>
          <a:xfrm>
            <a:off x="2042579" y="3475973"/>
            <a:ext cx="4184101" cy="809693"/>
          </a:xfrm>
        </p:spPr>
        <p:txBody>
          <a:bodyPr>
            <a:normAutofit/>
          </a:bodyPr>
          <a:lstStyle/>
          <a:p>
            <a:r>
              <a:rPr lang="en-US" b="1" dirty="0"/>
              <a:t>Eddie Xu</a:t>
            </a:r>
          </a:p>
        </p:txBody>
      </p:sp>
      <p:pic>
        <p:nvPicPr>
          <p:cNvPr id="25" name="Picture 24" descr="A close-up of colorful squares&#10;&#10;Description automatically generated">
            <a:extLst>
              <a:ext uri="{FF2B5EF4-FFF2-40B4-BE49-F238E27FC236}">
                <a16:creationId xmlns:a16="http://schemas.microsoft.com/office/drawing/2014/main" id="{0ADFABD5-F222-FA7E-5027-43D2850EDDE7}"/>
              </a:ext>
            </a:extLst>
          </p:cNvPr>
          <p:cNvPicPr>
            <a:picLocks noChangeAspect="1"/>
          </p:cNvPicPr>
          <p:nvPr/>
        </p:nvPicPr>
        <p:blipFill rotWithShape="1">
          <a:blip r:embed="rId3"/>
          <a:srcRect l="8672" r="35079" b="1"/>
          <a:stretch/>
        </p:blipFill>
        <p:spPr>
          <a:xfrm>
            <a:off x="6966334" y="549846"/>
            <a:ext cx="2778934" cy="2778934"/>
          </a:xfrm>
          <a:prstGeom prst="rect">
            <a:avLst/>
          </a:prstGeom>
        </p:spPr>
      </p:pic>
      <p:sp>
        <p:nvSpPr>
          <p:cNvPr id="60" name="Oval 59">
            <a:extLst>
              <a:ext uri="{FF2B5EF4-FFF2-40B4-BE49-F238E27FC236}">
                <a16:creationId xmlns:a16="http://schemas.microsoft.com/office/drawing/2014/main" id="{6F8E09E8-75E6-414F-95D9-B1B5FC046C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1539" y="5667386"/>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2" name="Oval 61">
            <a:extLst>
              <a:ext uri="{FF2B5EF4-FFF2-40B4-BE49-F238E27FC236}">
                <a16:creationId xmlns:a16="http://schemas.microsoft.com/office/drawing/2014/main" id="{B2DCC5AF-7BBF-4A29-AD5C-FD2167E69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1539" y="5667386"/>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4" name="Freeform: Shape 63">
            <a:extLst>
              <a:ext uri="{FF2B5EF4-FFF2-40B4-BE49-F238E27FC236}">
                <a16:creationId xmlns:a16="http://schemas.microsoft.com/office/drawing/2014/main" id="{35737EF8-46F2-4634-8920-7C68594764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83019" y="4738591"/>
            <a:ext cx="2208981" cy="211940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6" name="Freeform: Shape 65">
            <a:extLst>
              <a:ext uri="{FF2B5EF4-FFF2-40B4-BE49-F238E27FC236}">
                <a16:creationId xmlns:a16="http://schemas.microsoft.com/office/drawing/2014/main" id="{64EB93BA-EB5D-452E-A473-559C639AC7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83019" y="4738591"/>
            <a:ext cx="2208981" cy="211940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5" name="Picture 4" descr="Colorful squares on a white background&#10;&#10;Description automatically generated">
            <a:extLst>
              <a:ext uri="{FF2B5EF4-FFF2-40B4-BE49-F238E27FC236}">
                <a16:creationId xmlns:a16="http://schemas.microsoft.com/office/drawing/2014/main" id="{74BAE0C6-90A1-BEAA-B512-A21C5664DBC5}"/>
              </a:ext>
            </a:extLst>
          </p:cNvPr>
          <p:cNvPicPr>
            <a:picLocks noChangeAspect="1"/>
          </p:cNvPicPr>
          <p:nvPr/>
        </p:nvPicPr>
        <p:blipFill rotWithShape="1">
          <a:blip r:embed="rId4"/>
          <a:srcRect l="8540" r="35211" b="1"/>
          <a:stretch/>
        </p:blipFill>
        <p:spPr>
          <a:xfrm>
            <a:off x="8428885" y="3465305"/>
            <a:ext cx="2778934" cy="2778934"/>
          </a:xfrm>
          <a:prstGeom prst="rect">
            <a:avLst/>
          </a:prstGeom>
        </p:spPr>
      </p:pic>
    </p:spTree>
    <p:extLst>
      <p:ext uri="{BB962C8B-B14F-4D97-AF65-F5344CB8AC3E}">
        <p14:creationId xmlns:p14="http://schemas.microsoft.com/office/powerpoint/2010/main" val="550549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7"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378" name="Freeform: Shape 377">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84" name="Oval 383">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386" name="Rectangle 385">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8" name="Group 387">
            <a:extLst>
              <a:ext uri="{FF2B5EF4-FFF2-40B4-BE49-F238E27FC236}">
                <a16:creationId xmlns:a16="http://schemas.microsoft.com/office/drawing/2014/main" id="{A464D8F0-8ADF-41F0-B6EF-EDCB07786F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13871"/>
            <a:ext cx="1861854" cy="717514"/>
            <a:chOff x="0" y="604259"/>
            <a:chExt cx="1861854" cy="717514"/>
          </a:xfrm>
          <a:solidFill>
            <a:srgbClr val="FFFFFF"/>
          </a:solidFill>
        </p:grpSpPr>
        <p:sp>
          <p:nvSpPr>
            <p:cNvPr id="389" name="Freeform: Shape 388">
              <a:extLst>
                <a:ext uri="{FF2B5EF4-FFF2-40B4-BE49-F238E27FC236}">
                  <a16:creationId xmlns:a16="http://schemas.microsoft.com/office/drawing/2014/main" id="{75682B8C-4240-452F-96C1-4CD7E59B58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60425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90" name="Freeform: Shape 389">
              <a:extLst>
                <a:ext uri="{FF2B5EF4-FFF2-40B4-BE49-F238E27FC236}">
                  <a16:creationId xmlns:a16="http://schemas.microsoft.com/office/drawing/2014/main" id="{52E986DD-2E0C-40E9-A0B4-1492E7C944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4399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392" name="Group 391">
            <a:extLst>
              <a:ext uri="{FF2B5EF4-FFF2-40B4-BE49-F238E27FC236}">
                <a16:creationId xmlns:a16="http://schemas.microsoft.com/office/drawing/2014/main" id="{E21147CC-0146-459F-AC50-3DE54A0E77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13871"/>
            <a:ext cx="1861854" cy="717514"/>
            <a:chOff x="0" y="604259"/>
            <a:chExt cx="1861854" cy="717514"/>
          </a:xfrm>
          <a:solidFill>
            <a:schemeClr val="tx1"/>
          </a:solidFill>
        </p:grpSpPr>
        <p:sp>
          <p:nvSpPr>
            <p:cNvPr id="393" name="Freeform: Shape 392">
              <a:extLst>
                <a:ext uri="{FF2B5EF4-FFF2-40B4-BE49-F238E27FC236}">
                  <a16:creationId xmlns:a16="http://schemas.microsoft.com/office/drawing/2014/main" id="{0C8971EE-FF2D-4E91-9815-2CCC66CD9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60425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94" name="Freeform: Shape 393">
              <a:extLst>
                <a:ext uri="{FF2B5EF4-FFF2-40B4-BE49-F238E27FC236}">
                  <a16:creationId xmlns:a16="http://schemas.microsoft.com/office/drawing/2014/main" id="{4921A2CC-9B13-43D7-8074-9B7479CEB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4399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396" name="Group 395">
            <a:extLst>
              <a:ext uri="{FF2B5EF4-FFF2-40B4-BE49-F238E27FC236}">
                <a16:creationId xmlns:a16="http://schemas.microsoft.com/office/drawing/2014/main" id="{CE7D92DE-9334-4F12-AD6B-8548D4F9A1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30364" y="1215898"/>
            <a:ext cx="3959478" cy="4710717"/>
            <a:chOff x="1674895" y="1345036"/>
            <a:chExt cx="5428610" cy="4210939"/>
          </a:xfrm>
        </p:grpSpPr>
        <p:sp>
          <p:nvSpPr>
            <p:cNvPr id="397" name="Rectangle 396">
              <a:extLst>
                <a:ext uri="{FF2B5EF4-FFF2-40B4-BE49-F238E27FC236}">
                  <a16:creationId xmlns:a16="http://schemas.microsoft.com/office/drawing/2014/main" id="{DA39D0FC-B65F-4D5D-A8AD-6D0E6C4D6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Rectangle 397">
              <a:extLst>
                <a:ext uri="{FF2B5EF4-FFF2-40B4-BE49-F238E27FC236}">
                  <a16:creationId xmlns:a16="http://schemas.microsoft.com/office/drawing/2014/main" id="{163AFBF5-FA42-4BA8-BCE4-E37A127ACF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400" name="Rectangle 399">
            <a:extLst>
              <a:ext uri="{FF2B5EF4-FFF2-40B4-BE49-F238E27FC236}">
                <a16:creationId xmlns:a16="http://schemas.microsoft.com/office/drawing/2014/main" id="{BE1E800F-93B7-4AB7-B63A-E4C4E9C2C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039" y="1073781"/>
            <a:ext cx="4027288" cy="472773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8B5C3D-6F62-9154-E5B6-7E53900D7632}"/>
              </a:ext>
            </a:extLst>
          </p:cNvPr>
          <p:cNvSpPr>
            <a:spLocks noGrp="1"/>
          </p:cNvSpPr>
          <p:nvPr>
            <p:ph type="title"/>
          </p:nvPr>
        </p:nvSpPr>
        <p:spPr>
          <a:xfrm>
            <a:off x="873980" y="1274547"/>
            <a:ext cx="3394706" cy="2783077"/>
          </a:xfrm>
        </p:spPr>
        <p:txBody>
          <a:bodyPr vert="horz" lIns="91440" tIns="45720" rIns="91440" bIns="45720" rtlCol="0" anchor="b">
            <a:normAutofit/>
          </a:bodyPr>
          <a:lstStyle/>
          <a:p>
            <a:r>
              <a:rPr lang="en-US" sz="2400" b="1" cap="all" spc="1500">
                <a:ea typeface="Source Sans Pro SemiBold" panose="020B0603030403020204" pitchFamily="34" charset="0"/>
              </a:rPr>
              <a:t>TOP AND LOWEST 10 SNEAKERS (2023)</a:t>
            </a:r>
          </a:p>
        </p:txBody>
      </p:sp>
      <p:sp>
        <p:nvSpPr>
          <p:cNvPr id="402" name="Freeform: Shape 401">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790119" y="0"/>
            <a:ext cx="1401881" cy="134503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4" name="Freeform: Shape 403">
            <a:extLst>
              <a:ext uri="{FF2B5EF4-FFF2-40B4-BE49-F238E27FC236}">
                <a16:creationId xmlns:a16="http://schemas.microsoft.com/office/drawing/2014/main" id="{A1A59942-B6FE-4CF6-8242-F6EE3231B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790119" y="0"/>
            <a:ext cx="1401881" cy="134503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6" name="Oval 405">
            <a:extLst>
              <a:ext uri="{FF2B5EF4-FFF2-40B4-BE49-F238E27FC236}">
                <a16:creationId xmlns:a16="http://schemas.microsoft.com/office/drawing/2014/main" id="{F2D9628C-9189-4868-B8AA-1727266FE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0423" y="4590987"/>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8" name="Oval 407">
            <a:extLst>
              <a:ext uri="{FF2B5EF4-FFF2-40B4-BE49-F238E27FC236}">
                <a16:creationId xmlns:a16="http://schemas.microsoft.com/office/drawing/2014/main" id="{1AF05241-2204-496E-AD1F-68B31922BB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0423" y="4590987"/>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3" name="Picture 2" descr="A graph with numbers and text&#10;&#10;Description automatically generated with medium confidence">
            <a:extLst>
              <a:ext uri="{FF2B5EF4-FFF2-40B4-BE49-F238E27FC236}">
                <a16:creationId xmlns:a16="http://schemas.microsoft.com/office/drawing/2014/main" id="{A7E285C9-474F-1B31-23B8-BBA8DC9C8E09}"/>
              </a:ext>
            </a:extLst>
          </p:cNvPr>
          <p:cNvPicPr>
            <a:picLocks noChangeAspect="1"/>
          </p:cNvPicPr>
          <p:nvPr/>
        </p:nvPicPr>
        <p:blipFill>
          <a:blip r:embed="rId2"/>
          <a:stretch>
            <a:fillRect/>
          </a:stretch>
        </p:blipFill>
        <p:spPr>
          <a:xfrm>
            <a:off x="5127107" y="1820333"/>
            <a:ext cx="3024292" cy="3217333"/>
          </a:xfrm>
          <a:prstGeom prst="rect">
            <a:avLst/>
          </a:prstGeom>
        </p:spPr>
      </p:pic>
      <p:pic>
        <p:nvPicPr>
          <p:cNvPr id="4" name="Picture 3" descr="A graph of different colors&#10;&#10;Description automatically generated">
            <a:extLst>
              <a:ext uri="{FF2B5EF4-FFF2-40B4-BE49-F238E27FC236}">
                <a16:creationId xmlns:a16="http://schemas.microsoft.com/office/drawing/2014/main" id="{8E739BC5-70B8-FDC6-6A75-E50D26FDAFC6}"/>
              </a:ext>
            </a:extLst>
          </p:cNvPr>
          <p:cNvPicPr>
            <a:picLocks noChangeAspect="1"/>
          </p:cNvPicPr>
          <p:nvPr/>
        </p:nvPicPr>
        <p:blipFill>
          <a:blip r:embed="rId3"/>
          <a:stretch>
            <a:fillRect/>
          </a:stretch>
        </p:blipFill>
        <p:spPr>
          <a:xfrm>
            <a:off x="8361135" y="1820333"/>
            <a:ext cx="3177115" cy="3217333"/>
          </a:xfrm>
          <a:prstGeom prst="rect">
            <a:avLst/>
          </a:prstGeom>
          <a:ln w="28575">
            <a:noFill/>
          </a:ln>
        </p:spPr>
      </p:pic>
      <p:grpSp>
        <p:nvGrpSpPr>
          <p:cNvPr id="410"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03907" y="5801515"/>
            <a:ext cx="1054466" cy="469689"/>
            <a:chOff x="9841624" y="4115729"/>
            <a:chExt cx="602169" cy="268223"/>
          </a:xfrm>
          <a:solidFill>
            <a:schemeClr val="tx1"/>
          </a:solidFill>
        </p:grpSpPr>
        <p:sp>
          <p:nvSpPr>
            <p:cNvPr id="411" name="Freeform: Shape 410">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701283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9" name="Freeform: Shape 8">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5" name="Oval 14">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7" name="Rectangle 16">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04A65D55-7E2D-4A21-B355-917D3C6F3E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43358"/>
            <a:ext cx="1861854" cy="717514"/>
            <a:chOff x="0" y="604259"/>
            <a:chExt cx="1861854" cy="717514"/>
          </a:xfrm>
          <a:solidFill>
            <a:srgbClr val="FFFFFF"/>
          </a:solidFill>
        </p:grpSpPr>
        <p:sp>
          <p:nvSpPr>
            <p:cNvPr id="20" name="Freeform: Shape 19">
              <a:extLst>
                <a:ext uri="{FF2B5EF4-FFF2-40B4-BE49-F238E27FC236}">
                  <a16:creationId xmlns:a16="http://schemas.microsoft.com/office/drawing/2014/main" id="{BA201F19-7159-4094-8E86-FB37042CA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60425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1" name="Freeform: Shape 20">
              <a:extLst>
                <a:ext uri="{FF2B5EF4-FFF2-40B4-BE49-F238E27FC236}">
                  <a16:creationId xmlns:a16="http://schemas.microsoft.com/office/drawing/2014/main" id="{A2293196-6E77-47A6-96F5-EA7F67313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4399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23" name="Group 22">
            <a:extLst>
              <a:ext uri="{FF2B5EF4-FFF2-40B4-BE49-F238E27FC236}">
                <a16:creationId xmlns:a16="http://schemas.microsoft.com/office/drawing/2014/main" id="{26D18EEF-8F13-4130-9A08-EE7506D268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43358"/>
            <a:ext cx="1861854" cy="717514"/>
            <a:chOff x="0" y="604259"/>
            <a:chExt cx="1861854" cy="717514"/>
          </a:xfrm>
          <a:solidFill>
            <a:schemeClr val="tx1"/>
          </a:solidFill>
        </p:grpSpPr>
        <p:sp>
          <p:nvSpPr>
            <p:cNvPr id="24" name="Freeform: Shape 23">
              <a:extLst>
                <a:ext uri="{FF2B5EF4-FFF2-40B4-BE49-F238E27FC236}">
                  <a16:creationId xmlns:a16="http://schemas.microsoft.com/office/drawing/2014/main" id="{40E56837-48C9-43B2-A327-7061B24F8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60425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5" name="Freeform: Shape 24">
              <a:extLst>
                <a:ext uri="{FF2B5EF4-FFF2-40B4-BE49-F238E27FC236}">
                  <a16:creationId xmlns:a16="http://schemas.microsoft.com/office/drawing/2014/main" id="{4E6BFB4D-33E5-439D-AF2A-9AC3489DF1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4399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27" name="Group 26">
            <a:extLst>
              <a:ext uri="{FF2B5EF4-FFF2-40B4-BE49-F238E27FC236}">
                <a16:creationId xmlns:a16="http://schemas.microsoft.com/office/drawing/2014/main" id="{8ED9932C-1856-4003-881F-BE9632CBA6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5042" y="1189602"/>
            <a:ext cx="4965868" cy="4724821"/>
            <a:chOff x="1674895" y="1345036"/>
            <a:chExt cx="5428610" cy="4210939"/>
          </a:xfrm>
        </p:grpSpPr>
        <p:sp>
          <p:nvSpPr>
            <p:cNvPr id="28" name="Rectangle 27">
              <a:extLst>
                <a:ext uri="{FF2B5EF4-FFF2-40B4-BE49-F238E27FC236}">
                  <a16:creationId xmlns:a16="http://schemas.microsoft.com/office/drawing/2014/main" id="{56FC8D47-D411-4ADB-B299-7A75669DB3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56C1948-4CDF-4547-A487-7EC70D383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31" name="Rectangle 30">
            <a:extLst>
              <a:ext uri="{FF2B5EF4-FFF2-40B4-BE49-F238E27FC236}">
                <a16:creationId xmlns:a16="http://schemas.microsoft.com/office/drawing/2014/main" id="{8F559C00-FBCE-4548-8AEC-2383BAB38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039" y="1073781"/>
            <a:ext cx="4860256" cy="472773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69AB5D-4022-CC58-A0CD-E5BF6DF53F51}"/>
              </a:ext>
            </a:extLst>
          </p:cNvPr>
          <p:cNvSpPr>
            <a:spLocks noGrp="1"/>
          </p:cNvSpPr>
          <p:nvPr>
            <p:ph type="title"/>
          </p:nvPr>
        </p:nvSpPr>
        <p:spPr>
          <a:xfrm>
            <a:off x="1014940" y="1164553"/>
            <a:ext cx="3794838" cy="3300965"/>
          </a:xfrm>
        </p:spPr>
        <p:txBody>
          <a:bodyPr vert="horz" lIns="91440" tIns="45720" rIns="91440" bIns="45720" rtlCol="0" anchor="b">
            <a:normAutofit/>
          </a:bodyPr>
          <a:lstStyle/>
          <a:p>
            <a:pPr algn="ctr"/>
            <a:r>
              <a:rPr lang="en-US" sz="3800" b="1" cap="all" spc="1500">
                <a:ea typeface="Source Sans Pro SemiBold" panose="020B0603030403020204" pitchFamily="34" charset="0"/>
              </a:rPr>
              <a:t>RESALE VOLALITY (2023)</a:t>
            </a:r>
          </a:p>
        </p:txBody>
      </p:sp>
      <p:sp>
        <p:nvSpPr>
          <p:cNvPr id="33" name="Freeform: Shape 32">
            <a:extLst>
              <a:ext uri="{FF2B5EF4-FFF2-40B4-BE49-F238E27FC236}">
                <a16:creationId xmlns:a16="http://schemas.microsoft.com/office/drawing/2014/main" id="{CEFEAA38-170A-444D-B0F3-99624FA9D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790119" y="0"/>
            <a:ext cx="1401881" cy="134503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 name="Freeform: Shape 34">
            <a:extLst>
              <a:ext uri="{FF2B5EF4-FFF2-40B4-BE49-F238E27FC236}">
                <a16:creationId xmlns:a16="http://schemas.microsoft.com/office/drawing/2014/main" id="{166C5E0C-C82F-41AC-864E-919DB778FD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790119" y="0"/>
            <a:ext cx="1401881" cy="134503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 name="Oval 36">
            <a:extLst>
              <a:ext uri="{FF2B5EF4-FFF2-40B4-BE49-F238E27FC236}">
                <a16:creationId xmlns:a16="http://schemas.microsoft.com/office/drawing/2014/main" id="{2E1929A1-D7FF-4E85-AA19-59CA57DFF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0423" y="4590987"/>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38">
            <a:extLst>
              <a:ext uri="{FF2B5EF4-FFF2-40B4-BE49-F238E27FC236}">
                <a16:creationId xmlns:a16="http://schemas.microsoft.com/office/drawing/2014/main" id="{EC9707BA-98EC-4E12-B9E9-93CB8F65C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0423" y="4590987"/>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3" name="Picture 2">
            <a:extLst>
              <a:ext uri="{FF2B5EF4-FFF2-40B4-BE49-F238E27FC236}">
                <a16:creationId xmlns:a16="http://schemas.microsoft.com/office/drawing/2014/main" id="{F695E294-01CD-1C66-1041-0BA85D2FDF39}"/>
              </a:ext>
            </a:extLst>
          </p:cNvPr>
          <p:cNvPicPr>
            <a:picLocks noChangeAspect="1"/>
          </p:cNvPicPr>
          <p:nvPr/>
        </p:nvPicPr>
        <p:blipFill>
          <a:blip r:embed="rId2"/>
          <a:stretch>
            <a:fillRect/>
          </a:stretch>
        </p:blipFill>
        <p:spPr>
          <a:xfrm>
            <a:off x="6209207" y="1711842"/>
            <a:ext cx="5139966" cy="4201922"/>
          </a:xfrm>
          <a:prstGeom prst="rect">
            <a:avLst/>
          </a:prstGeom>
          <a:ln w="28575">
            <a:noFill/>
          </a:ln>
        </p:spPr>
      </p:pic>
      <p:grpSp>
        <p:nvGrpSpPr>
          <p:cNvPr id="41" name="Graphic 185">
            <a:extLst>
              <a:ext uri="{FF2B5EF4-FFF2-40B4-BE49-F238E27FC236}">
                <a16:creationId xmlns:a16="http://schemas.microsoft.com/office/drawing/2014/main" id="{AF7AF31A-E7AD-47BE-BF07-BBF9445B3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03907" y="5801515"/>
            <a:ext cx="1054466" cy="469689"/>
            <a:chOff x="9841624" y="4115729"/>
            <a:chExt cx="602169" cy="268223"/>
          </a:xfrm>
          <a:solidFill>
            <a:schemeClr val="tx1"/>
          </a:solidFill>
        </p:grpSpPr>
        <p:sp>
          <p:nvSpPr>
            <p:cNvPr id="42" name="Freeform: Shape 41">
              <a:extLst>
                <a:ext uri="{FF2B5EF4-FFF2-40B4-BE49-F238E27FC236}">
                  <a16:creationId xmlns:a16="http://schemas.microsoft.com/office/drawing/2014/main" id="{DB260D71-DC39-4EDA-B2B7-A45DEC35BC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1A20C7E-F01D-42BF-81EB-0033D3DD6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CB39C29E-3001-4BA8-AC0B-02C4F8757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AAC9EA6-D622-41C1-A7E6-D6A1695A5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05617534-D02E-4AA2-BE57-43FAFDCCE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647182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9" name="Freeform: Shape 8">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5" name="Oval 14">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7" name="Rectangle 16">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0F0C2E5D-B08F-4A99-9D15-59D33148FE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47167"/>
            <a:ext cx="1861854" cy="717514"/>
            <a:chOff x="0" y="238499"/>
            <a:chExt cx="1861854" cy="717514"/>
          </a:xfrm>
        </p:grpSpPr>
        <p:grpSp>
          <p:nvGrpSpPr>
            <p:cNvPr id="20" name="Group 19">
              <a:extLst>
                <a:ext uri="{FF2B5EF4-FFF2-40B4-BE49-F238E27FC236}">
                  <a16:creationId xmlns:a16="http://schemas.microsoft.com/office/drawing/2014/main" id="{07B8F35D-FB89-4C40-8A99-E46DDA02132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238499"/>
              <a:ext cx="1861854" cy="717514"/>
              <a:chOff x="0" y="604259"/>
              <a:chExt cx="1861854" cy="717514"/>
            </a:xfrm>
            <a:solidFill>
              <a:srgbClr val="FFFFFF"/>
            </a:solidFill>
          </p:grpSpPr>
          <p:sp>
            <p:nvSpPr>
              <p:cNvPr id="24" name="Freeform: Shape 23">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60425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5" name="Freeform: Shape 24">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4399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21" name="Group 20">
              <a:extLst>
                <a:ext uri="{FF2B5EF4-FFF2-40B4-BE49-F238E27FC236}">
                  <a16:creationId xmlns:a16="http://schemas.microsoft.com/office/drawing/2014/main" id="{55FC669C-CD13-4F4A-AFFF-4029D34F2DB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238499"/>
              <a:ext cx="1861854" cy="717514"/>
              <a:chOff x="0" y="604259"/>
              <a:chExt cx="1861854" cy="717514"/>
            </a:xfrm>
            <a:solidFill>
              <a:schemeClr val="tx1"/>
            </a:solidFill>
          </p:grpSpPr>
          <p:sp>
            <p:nvSpPr>
              <p:cNvPr id="22" name="Freeform: Shape 21">
                <a:extLst>
                  <a:ext uri="{FF2B5EF4-FFF2-40B4-BE49-F238E27FC236}">
                    <a16:creationId xmlns:a16="http://schemas.microsoft.com/office/drawing/2014/main" id="{6617B5AA-8A0D-41D3-B2EF-8BC53E3B7D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60425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3" name="Freeform: Shape 22">
                <a:extLst>
                  <a:ext uri="{FF2B5EF4-FFF2-40B4-BE49-F238E27FC236}">
                    <a16:creationId xmlns:a16="http://schemas.microsoft.com/office/drawing/2014/main" id="{572EB308-9A4E-4332-A908-22F2978D7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4399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grpSp>
        <p:nvGrpSpPr>
          <p:cNvPr id="27" name="Group 26">
            <a:extLst>
              <a:ext uri="{FF2B5EF4-FFF2-40B4-BE49-F238E27FC236}">
                <a16:creationId xmlns:a16="http://schemas.microsoft.com/office/drawing/2014/main" id="{BB7A900B-006E-46F4-831E-5AABAEE45E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4492" y="1103896"/>
            <a:ext cx="4965868" cy="4598497"/>
            <a:chOff x="1674895" y="1345036"/>
            <a:chExt cx="5428610" cy="4210939"/>
          </a:xfrm>
        </p:grpSpPr>
        <p:sp>
          <p:nvSpPr>
            <p:cNvPr id="28" name="Rectangle 27">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AD33695-C117-4AEE-9AF5-65F13C6CC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31" name="Rectangle 30">
            <a:extLst>
              <a:ext uri="{FF2B5EF4-FFF2-40B4-BE49-F238E27FC236}">
                <a16:creationId xmlns:a16="http://schemas.microsoft.com/office/drawing/2014/main" id="{90A7F83A-9728-4030-8E45-9ECF1ABCCC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039" y="1073782"/>
            <a:ext cx="4860256" cy="452926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5D16F0-F436-40B6-8440-0920A88F945E}"/>
              </a:ext>
            </a:extLst>
          </p:cNvPr>
          <p:cNvSpPr>
            <a:spLocks noGrp="1"/>
          </p:cNvSpPr>
          <p:nvPr>
            <p:ph type="title"/>
          </p:nvPr>
        </p:nvSpPr>
        <p:spPr>
          <a:xfrm>
            <a:off x="838200" y="1254952"/>
            <a:ext cx="4324642" cy="2939655"/>
          </a:xfrm>
        </p:spPr>
        <p:txBody>
          <a:bodyPr vert="horz" lIns="91440" tIns="45720" rIns="91440" bIns="45720" rtlCol="0" anchor="b">
            <a:normAutofit/>
          </a:bodyPr>
          <a:lstStyle/>
          <a:p>
            <a:pPr algn="ctr"/>
            <a:r>
              <a:rPr lang="en-US" sz="2900" b="1" cap="all" spc="1500">
                <a:ea typeface="Source Sans Pro SemiBold" panose="020B0603030403020204" pitchFamily="34" charset="0"/>
              </a:rPr>
              <a:t>COMPARSION ON SNEAKERS VALUE</a:t>
            </a:r>
          </a:p>
        </p:txBody>
      </p:sp>
      <p:sp>
        <p:nvSpPr>
          <p:cNvPr id="33" name="Freeform: Shape 32">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790119" y="0"/>
            <a:ext cx="1401881" cy="134503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 name="Freeform: Shape 34">
            <a:extLst>
              <a:ext uri="{FF2B5EF4-FFF2-40B4-BE49-F238E27FC236}">
                <a16:creationId xmlns:a16="http://schemas.microsoft.com/office/drawing/2014/main" id="{FEA9761C-7BB2-45E5-A5DB-A0B353624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790119" y="0"/>
            <a:ext cx="1401881" cy="134503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 name="Oval 36">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634" y="4727300"/>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38">
            <a:extLst>
              <a:ext uri="{FF2B5EF4-FFF2-40B4-BE49-F238E27FC236}">
                <a16:creationId xmlns:a16="http://schemas.microsoft.com/office/drawing/2014/main" id="{8E44D629-6B8E-4D88-A77E-149C0ED03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634" y="4727300"/>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a:extLst>
              <a:ext uri="{FF2B5EF4-FFF2-40B4-BE49-F238E27FC236}">
                <a16:creationId xmlns:a16="http://schemas.microsoft.com/office/drawing/2014/main" id="{0A2DA283-054E-E607-7B9F-1A5A4721B17B}"/>
              </a:ext>
            </a:extLst>
          </p:cNvPr>
          <p:cNvPicPr>
            <a:picLocks noChangeAspect="1"/>
          </p:cNvPicPr>
          <p:nvPr/>
        </p:nvPicPr>
        <p:blipFill rotWithShape="1">
          <a:blip r:embed="rId2"/>
          <a:srcRect r="3" b="10586"/>
          <a:stretch/>
        </p:blipFill>
        <p:spPr>
          <a:xfrm>
            <a:off x="6094114" y="1321031"/>
            <a:ext cx="5648314" cy="4381362"/>
          </a:xfrm>
          <a:prstGeom prst="rect">
            <a:avLst/>
          </a:prstGeom>
          <a:ln w="28575">
            <a:noFill/>
          </a:ln>
        </p:spPr>
      </p:pic>
      <p:grpSp>
        <p:nvGrpSpPr>
          <p:cNvPr id="41"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03907" y="5801515"/>
            <a:ext cx="1054466" cy="469689"/>
            <a:chOff x="9841624" y="4115729"/>
            <a:chExt cx="602169" cy="268223"/>
          </a:xfrm>
          <a:solidFill>
            <a:srgbClr val="FFFFFF"/>
          </a:solidFill>
        </p:grpSpPr>
        <p:sp>
          <p:nvSpPr>
            <p:cNvPr id="42" name="Freeform: Shape 41">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grpSp>
        <p:nvGrpSpPr>
          <p:cNvPr id="48" name="Graphic 185">
            <a:extLst>
              <a:ext uri="{FF2B5EF4-FFF2-40B4-BE49-F238E27FC236}">
                <a16:creationId xmlns:a16="http://schemas.microsoft.com/office/drawing/2014/main" id="{8B6BCBAB-41A5-4D6D-8C9B-55E3AA6FCC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03907" y="5801515"/>
            <a:ext cx="1054466" cy="469689"/>
            <a:chOff x="9841624" y="4115729"/>
            <a:chExt cx="602169" cy="268223"/>
          </a:xfrm>
          <a:solidFill>
            <a:schemeClr val="tx1"/>
          </a:solidFill>
        </p:grpSpPr>
        <p:sp>
          <p:nvSpPr>
            <p:cNvPr id="49" name="Freeform: Shape 48">
              <a:extLst>
                <a:ext uri="{FF2B5EF4-FFF2-40B4-BE49-F238E27FC236}">
                  <a16:creationId xmlns:a16="http://schemas.microsoft.com/office/drawing/2014/main" id="{755217F1-B506-4443-A399-CFFA441CD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CB8C0F31-7A0C-4630-A379-0B4719A1F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2D43873-56D9-4AC1-AB59-A1E78D679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B2197D5-22E1-47CC-83CF-9E64CCD57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05DC5D97-506B-47F6-B9A7-D8FA26C88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083580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85A79B6-FDA4-471E-91CC-E71FEB0EA026}"/>
              </a:ext>
            </a:extLst>
          </p:cNvPr>
          <p:cNvSpPr>
            <a:spLocks noGrp="1"/>
          </p:cNvSpPr>
          <p:nvPr>
            <p:ph type="title"/>
          </p:nvPr>
        </p:nvSpPr>
        <p:spPr>
          <a:xfrm>
            <a:off x="6234865" y="568517"/>
            <a:ext cx="5248221" cy="886379"/>
          </a:xfrm>
        </p:spPr>
        <p:txBody>
          <a:bodyPr>
            <a:normAutofit/>
          </a:bodyPr>
          <a:lstStyle/>
          <a:p>
            <a:r>
              <a:rPr lang="en-US" b="1" dirty="0"/>
              <a:t>CONCLUSION</a:t>
            </a:r>
          </a:p>
        </p:txBody>
      </p:sp>
      <p:pic>
        <p:nvPicPr>
          <p:cNvPr id="6" name="Picture 5" descr="Magnifying glass showing decling performance">
            <a:extLst>
              <a:ext uri="{FF2B5EF4-FFF2-40B4-BE49-F238E27FC236}">
                <a16:creationId xmlns:a16="http://schemas.microsoft.com/office/drawing/2014/main" id="{055F289B-AC35-46A1-4ED2-E2AF60B1F56A}"/>
              </a:ext>
            </a:extLst>
          </p:cNvPr>
          <p:cNvPicPr>
            <a:picLocks noChangeAspect="1"/>
          </p:cNvPicPr>
          <p:nvPr/>
        </p:nvPicPr>
        <p:blipFill rotWithShape="1">
          <a:blip r:embed="rId2"/>
          <a:srcRect l="1343" r="31908" b="1"/>
          <a:stretch/>
        </p:blipFill>
        <p:spPr>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grpSp>
        <p:nvGrpSpPr>
          <p:cNvPr id="12" name="Group 11">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13" name="Freeform: Shape 12">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16" name="Group 15">
            <a:extLst>
              <a:ext uri="{FF2B5EF4-FFF2-40B4-BE49-F238E27FC236}">
                <a16:creationId xmlns:a16="http://schemas.microsoft.com/office/drawing/2014/main" id="{C28CAB86-AA69-4EF8-A4E2-4E020497D0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alpha val="20000"/>
            </a:schemeClr>
          </a:solidFill>
        </p:grpSpPr>
        <p:sp>
          <p:nvSpPr>
            <p:cNvPr id="17" name="Freeform: Shape 16">
              <a:extLst>
                <a:ext uri="{FF2B5EF4-FFF2-40B4-BE49-F238E27FC236}">
                  <a16:creationId xmlns:a16="http://schemas.microsoft.com/office/drawing/2014/main" id="{29A36BEE-5544-45FB-88F3-9E156F32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5B49ECF4-1585-4D6B-AB63-D49C92945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20" name="Graphic 185">
            <a:extLst>
              <a:ext uri="{FF2B5EF4-FFF2-40B4-BE49-F238E27FC236}">
                <a16:creationId xmlns:a16="http://schemas.microsoft.com/office/drawing/2014/main" id="{617CAA5F-37E3-4DF6-9DD0-68A40D2161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alpha val="20000"/>
            </a:schemeClr>
          </a:solidFill>
        </p:grpSpPr>
        <p:sp>
          <p:nvSpPr>
            <p:cNvPr id="21" name="Freeform: Shape 20">
              <a:extLst>
                <a:ext uri="{FF2B5EF4-FFF2-40B4-BE49-F238E27FC236}">
                  <a16:creationId xmlns:a16="http://schemas.microsoft.com/office/drawing/2014/main" id="{2FCF03A3-80B7-45BC-AA40-A335CC8168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E9D3C77A-275B-4C9E-A407-B09450E564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C6C5B5B-80BB-41D8-A377-C653EF1B0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CA5D93A-E913-46A0-9684-20B6B4B8C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E6EFE8A-51D2-4AF6-A18C-29A9E5EF5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Content Placeholder 3">
            <a:extLst>
              <a:ext uri="{FF2B5EF4-FFF2-40B4-BE49-F238E27FC236}">
                <a16:creationId xmlns:a16="http://schemas.microsoft.com/office/drawing/2014/main" id="{CD1CC3E1-C45C-99B6-4B82-42C2B939F251}"/>
              </a:ext>
            </a:extLst>
          </p:cNvPr>
          <p:cNvSpPr>
            <a:spLocks noGrp="1"/>
          </p:cNvSpPr>
          <p:nvPr>
            <p:ph idx="1"/>
          </p:nvPr>
        </p:nvSpPr>
        <p:spPr>
          <a:xfrm>
            <a:off x="6234868" y="1820369"/>
            <a:ext cx="5217173" cy="4351338"/>
          </a:xfrm>
        </p:spPr>
        <p:txBody>
          <a:bodyPr>
            <a:normAutofit/>
          </a:bodyPr>
          <a:lstStyle/>
          <a:p>
            <a:r>
              <a:rPr lang="en-US" sz="2400" b="1" dirty="0"/>
              <a:t>THE RESALE MARKET SIGNIFICANTLY CHANGED.</a:t>
            </a:r>
          </a:p>
          <a:p>
            <a:r>
              <a:rPr lang="en-US" sz="2400" b="1" dirty="0"/>
              <a:t>THE MARKET IS OVERSATURATED.</a:t>
            </a:r>
          </a:p>
          <a:p>
            <a:r>
              <a:rPr lang="en-US" sz="2400" b="1" dirty="0"/>
              <a:t>BRAND RECOGNITION</a:t>
            </a:r>
          </a:p>
          <a:p>
            <a:r>
              <a:rPr lang="en-US" sz="2400" b="1" dirty="0"/>
              <a:t>THE INTEREST IN SNEAKERS WENT DOWN DUE TO ECONOMY AND GENERATIONAL DIFFERENCES.</a:t>
            </a:r>
          </a:p>
          <a:p>
            <a:r>
              <a:rPr lang="en-US" sz="2400" b="1" dirty="0"/>
              <a:t>CONSUMERS WILL BUY LESS IN THE FUTURE.</a:t>
            </a:r>
          </a:p>
        </p:txBody>
      </p:sp>
      <p:grpSp>
        <p:nvGrpSpPr>
          <p:cNvPr id="27"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8" name="Freeform: Shape 27">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65582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9612-C24C-C654-F004-B11DE248032C}"/>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288D9FD1-E0C4-3534-BEF1-09B83458D7B5}"/>
              </a:ext>
            </a:extLst>
          </p:cNvPr>
          <p:cNvSpPr>
            <a:spLocks noGrp="1"/>
          </p:cNvSpPr>
          <p:nvPr>
            <p:ph idx="1"/>
          </p:nvPr>
        </p:nvSpPr>
        <p:spPr/>
        <p:txBody>
          <a:bodyPr>
            <a:normAutofit/>
          </a:bodyPr>
          <a:lstStyle/>
          <a:p>
            <a:r>
              <a:rPr lang="en-US" sz="2200" b="1" dirty="0">
                <a:solidFill>
                  <a:srgbClr val="3B3B3B"/>
                </a:solidFill>
                <a:effectLst/>
              </a:rPr>
              <a:t>SNEAKERS HAVE BEEN PROMINENT IN THE HIP HOP MUSIC INDUSTRY FOR DECADES AND NOW IT'S A CULTURAL PHENOMENON. WE NOW CALL THOSE WHO ARE PART OF THIS ONGOING TREND "SNEAKERHEADS." WITH THAT IN MIND, MULTI-MILLION DOLLAR BRANDS SUCH AS ADIDAS, NIKE, REEBOK, AND NEW BALANCE ARE THE LEADING COMPETITORS AND ARE PROFITING OFF LIMITED EDITION SNEAKERS THAT SELL UNIQUE COLORS, MAKES, AND SEASONAL FOOTWEAR. </a:t>
            </a:r>
          </a:p>
          <a:p>
            <a:r>
              <a:rPr lang="en-US" sz="2200" b="1" dirty="0">
                <a:solidFill>
                  <a:srgbClr val="3B3B3B"/>
                </a:solidFill>
              </a:rPr>
              <a:t>RESEARCH QUESTION:</a:t>
            </a:r>
          </a:p>
          <a:p>
            <a:pPr lvl="1"/>
            <a:r>
              <a:rPr lang="en-US" sz="2200" b="1" dirty="0">
                <a:solidFill>
                  <a:srgbClr val="3B3B3B"/>
                </a:solidFill>
                <a:effectLst/>
              </a:rPr>
              <a:t>WHAT IS THE MOST VALUED SNEAKER IN THE AFTER MARKET BACK IN 2019?</a:t>
            </a:r>
          </a:p>
          <a:p>
            <a:pPr lvl="1"/>
            <a:r>
              <a:rPr lang="en-US" sz="2200" b="1" dirty="0">
                <a:solidFill>
                  <a:srgbClr val="3B3B3B"/>
                </a:solidFill>
                <a:effectLst/>
              </a:rPr>
              <a:t>WHAT IS THE MOST VALUED SNEAKER IN THE AFTER MARKET IN 2023?</a:t>
            </a:r>
          </a:p>
        </p:txBody>
      </p:sp>
    </p:spTree>
    <p:extLst>
      <p:ext uri="{BB962C8B-B14F-4D97-AF65-F5344CB8AC3E}">
        <p14:creationId xmlns:p14="http://schemas.microsoft.com/office/powerpoint/2010/main" val="1319677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CB73D287-48F0-41E2-8B0B-DE4C7D175E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tx1"/>
          </a:solidFill>
        </p:grpSpPr>
        <p:sp>
          <p:nvSpPr>
            <p:cNvPr id="25" name="Freeform: Shape 24">
              <a:extLst>
                <a:ext uri="{FF2B5EF4-FFF2-40B4-BE49-F238E27FC236}">
                  <a16:creationId xmlns:a16="http://schemas.microsoft.com/office/drawing/2014/main" id="{FBC3C2F6-A83E-46F7-89F9-C282A9234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8D78D60A-D765-47AF-BF8C-DD38B67493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1B61CBF5-5283-4C6A-9049-AA88E1756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27">
              <a:extLst>
                <a:ext uri="{FF2B5EF4-FFF2-40B4-BE49-F238E27FC236}">
                  <a16:creationId xmlns:a16="http://schemas.microsoft.com/office/drawing/2014/main" id="{97A00BB8-8401-4CFA-A40C-8A60D39A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28">
              <a:extLst>
                <a:ext uri="{FF2B5EF4-FFF2-40B4-BE49-F238E27FC236}">
                  <a16:creationId xmlns:a16="http://schemas.microsoft.com/office/drawing/2014/main" id="{42F6FC59-F5F7-4ED5-8DCD-CF1060899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0" name="Freeform: Shape 29">
              <a:extLst>
                <a:ext uri="{FF2B5EF4-FFF2-40B4-BE49-F238E27FC236}">
                  <a16:creationId xmlns:a16="http://schemas.microsoft.com/office/drawing/2014/main" id="{C124749C-25FB-43F3-97CC-16D3738B1E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30">
              <a:extLst>
                <a:ext uri="{FF2B5EF4-FFF2-40B4-BE49-F238E27FC236}">
                  <a16:creationId xmlns:a16="http://schemas.microsoft.com/office/drawing/2014/main" id="{43CAAC4D-89A7-40FC-A14D-14E7137A5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31">
              <a:extLst>
                <a:ext uri="{FF2B5EF4-FFF2-40B4-BE49-F238E27FC236}">
                  <a16:creationId xmlns:a16="http://schemas.microsoft.com/office/drawing/2014/main" id="{09F8FFC8-0941-4853-894E-6FBB72564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32">
              <a:extLst>
                <a:ext uri="{FF2B5EF4-FFF2-40B4-BE49-F238E27FC236}">
                  <a16:creationId xmlns:a16="http://schemas.microsoft.com/office/drawing/2014/main" id="{784F021A-2C9B-422B-8408-BB819B314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33">
              <a:extLst>
                <a:ext uri="{FF2B5EF4-FFF2-40B4-BE49-F238E27FC236}">
                  <a16:creationId xmlns:a16="http://schemas.microsoft.com/office/drawing/2014/main" id="{353138C4-3227-4945-9CE8-AF90A759D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34">
              <a:extLst>
                <a:ext uri="{FF2B5EF4-FFF2-40B4-BE49-F238E27FC236}">
                  <a16:creationId xmlns:a16="http://schemas.microsoft.com/office/drawing/2014/main" id="{EC9C4482-176D-49FB-BFC0-2DCD9283E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35">
              <a:extLst>
                <a:ext uri="{FF2B5EF4-FFF2-40B4-BE49-F238E27FC236}">
                  <a16:creationId xmlns:a16="http://schemas.microsoft.com/office/drawing/2014/main" id="{737D9F02-FC5F-4AA6-83BD-AE4EC012D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36">
              <a:extLst>
                <a:ext uri="{FF2B5EF4-FFF2-40B4-BE49-F238E27FC236}">
                  <a16:creationId xmlns:a16="http://schemas.microsoft.com/office/drawing/2014/main" id="{323DF942-E0FC-4481-99E4-5EDE1F76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BAC7F468-7179-3BF6-6172-44F0C9C3314D}"/>
              </a:ext>
            </a:extLst>
          </p:cNvPr>
          <p:cNvSpPr>
            <a:spLocks noGrp="1"/>
          </p:cNvSpPr>
          <p:nvPr>
            <p:ph type="title"/>
          </p:nvPr>
        </p:nvSpPr>
        <p:spPr>
          <a:xfrm>
            <a:off x="838200" y="1195697"/>
            <a:ext cx="3200400" cy="4238118"/>
          </a:xfrm>
        </p:spPr>
        <p:txBody>
          <a:bodyPr>
            <a:normAutofit/>
          </a:bodyPr>
          <a:lstStyle/>
          <a:p>
            <a:r>
              <a:rPr lang="en-US" b="1" dirty="0"/>
              <a:t>DATA SOURCE &amp; LIBRARIES</a:t>
            </a:r>
          </a:p>
        </p:txBody>
      </p:sp>
      <p:sp>
        <p:nvSpPr>
          <p:cNvPr id="39" name="Freeform: Shape 38">
            <a:extLst>
              <a:ext uri="{FF2B5EF4-FFF2-40B4-BE49-F238E27FC236}">
                <a16:creationId xmlns:a16="http://schemas.microsoft.com/office/drawing/2014/main" id="{3CCA69EF-E8B5-4598-BEAD-258F15765D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41" name="Freeform: Shape 40">
            <a:extLst>
              <a:ext uri="{FF2B5EF4-FFF2-40B4-BE49-F238E27FC236}">
                <a16:creationId xmlns:a16="http://schemas.microsoft.com/office/drawing/2014/main" id="{685D65ED-8248-4E7D-AF41-C2685CAE7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02BF7DA-E4B5-A972-CE99-C94B2B56E5A6}"/>
              </a:ext>
            </a:extLst>
          </p:cNvPr>
          <p:cNvGraphicFramePr>
            <a:graphicFrameLocks noGrp="1"/>
          </p:cNvGraphicFramePr>
          <p:nvPr>
            <p:ph idx="1"/>
            <p:extLst>
              <p:ext uri="{D42A27DB-BD31-4B8C-83A1-F6EECF244321}">
                <p14:modId xmlns:p14="http://schemas.microsoft.com/office/powerpoint/2010/main" val="1001246287"/>
              </p:ext>
            </p:extLst>
          </p:nvPr>
        </p:nvGraphicFramePr>
        <p:xfrm>
          <a:off x="4782386" y="447277"/>
          <a:ext cx="6571413" cy="5729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356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9A9B14-8751-F2B5-E21A-F0D92F652115}"/>
              </a:ext>
            </a:extLst>
          </p:cNvPr>
          <p:cNvSpPr>
            <a:spLocks noGrp="1"/>
          </p:cNvSpPr>
          <p:nvPr>
            <p:ph type="title"/>
          </p:nvPr>
        </p:nvSpPr>
        <p:spPr>
          <a:xfrm>
            <a:off x="6234865" y="568517"/>
            <a:ext cx="5248221" cy="886379"/>
          </a:xfrm>
        </p:spPr>
        <p:txBody>
          <a:bodyPr>
            <a:normAutofit/>
          </a:bodyPr>
          <a:lstStyle/>
          <a:p>
            <a:r>
              <a:rPr lang="en-US" b="1" dirty="0"/>
              <a:t>ABSTRACT</a:t>
            </a:r>
          </a:p>
        </p:txBody>
      </p:sp>
      <p:pic>
        <p:nvPicPr>
          <p:cNvPr id="5" name="Picture 4" descr="Coral pink pair of shoes on a coral pink background">
            <a:extLst>
              <a:ext uri="{FF2B5EF4-FFF2-40B4-BE49-F238E27FC236}">
                <a16:creationId xmlns:a16="http://schemas.microsoft.com/office/drawing/2014/main" id="{B3A83B43-CD34-CCE1-D724-5ABD1929CADA}"/>
              </a:ext>
            </a:extLst>
          </p:cNvPr>
          <p:cNvPicPr>
            <a:picLocks noChangeAspect="1"/>
          </p:cNvPicPr>
          <p:nvPr/>
        </p:nvPicPr>
        <p:blipFill rotWithShape="1">
          <a:blip r:embed="rId2"/>
          <a:srcRect l="18625" r="14626" b="1"/>
          <a:stretch/>
        </p:blipFill>
        <p:spPr>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grpSp>
        <p:nvGrpSpPr>
          <p:cNvPr id="35" name="Group 34">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36" name="Freeform: Shape 35">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7" name="Freeform: Shape 36">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39" name="Group 38">
            <a:extLst>
              <a:ext uri="{FF2B5EF4-FFF2-40B4-BE49-F238E27FC236}">
                <a16:creationId xmlns:a16="http://schemas.microsoft.com/office/drawing/2014/main" id="{C28CAB86-AA69-4EF8-A4E2-4E020497D0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alpha val="20000"/>
            </a:schemeClr>
          </a:solidFill>
        </p:grpSpPr>
        <p:sp>
          <p:nvSpPr>
            <p:cNvPr id="40" name="Freeform: Shape 39">
              <a:extLst>
                <a:ext uri="{FF2B5EF4-FFF2-40B4-BE49-F238E27FC236}">
                  <a16:creationId xmlns:a16="http://schemas.microsoft.com/office/drawing/2014/main" id="{29A36BEE-5544-45FB-88F3-9E156F32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41" name="Freeform: Shape 40">
              <a:extLst>
                <a:ext uri="{FF2B5EF4-FFF2-40B4-BE49-F238E27FC236}">
                  <a16:creationId xmlns:a16="http://schemas.microsoft.com/office/drawing/2014/main" id="{5B49ECF4-1585-4D6B-AB63-D49C92945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43" name="Graphic 185">
            <a:extLst>
              <a:ext uri="{FF2B5EF4-FFF2-40B4-BE49-F238E27FC236}">
                <a16:creationId xmlns:a16="http://schemas.microsoft.com/office/drawing/2014/main" id="{617CAA5F-37E3-4DF6-9DD0-68A40D2161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alpha val="20000"/>
            </a:schemeClr>
          </a:solidFill>
        </p:grpSpPr>
        <p:sp>
          <p:nvSpPr>
            <p:cNvPr id="44" name="Freeform: Shape 43">
              <a:extLst>
                <a:ext uri="{FF2B5EF4-FFF2-40B4-BE49-F238E27FC236}">
                  <a16:creationId xmlns:a16="http://schemas.microsoft.com/office/drawing/2014/main" id="{2FCF03A3-80B7-45BC-AA40-A335CC8168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9D3C77A-275B-4C9E-A407-B09450E564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DC6C5B5B-80BB-41D8-A377-C653EF1B0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DCA5D93A-E913-46A0-9684-20B6B4B8C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FE6EFE8A-51D2-4AF6-A18C-29A9E5EF5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A0D36A20-8A1A-98F8-0356-75E639FD654F}"/>
              </a:ext>
            </a:extLst>
          </p:cNvPr>
          <p:cNvSpPr>
            <a:spLocks noGrp="1"/>
          </p:cNvSpPr>
          <p:nvPr>
            <p:ph idx="1"/>
          </p:nvPr>
        </p:nvSpPr>
        <p:spPr>
          <a:xfrm>
            <a:off x="6234868" y="1820369"/>
            <a:ext cx="5217173" cy="4351338"/>
          </a:xfrm>
        </p:spPr>
        <p:txBody>
          <a:bodyPr>
            <a:normAutofit lnSpcReduction="10000"/>
          </a:bodyPr>
          <a:lstStyle/>
          <a:p>
            <a:r>
              <a:rPr lang="en-US" sz="1500" b="1" dirty="0"/>
              <a:t>For the past twenty years, streetwear or high valued sneakers such as Yeezy Boosts, Air Off White or Air Jordans’  became a prized possession in the sneaker community and increased in value over time. To examine the after market value in such shoes, the data sets from 2019 and 2023, were extracted and cleansed for data calculations to find the difference in resale prices. The datasets include the brand, sneaker name, retail price, and sale price. Using this datasets, the market value change is calculated by the difference of the sale price from the retail price. </a:t>
            </a:r>
          </a:p>
          <a:p>
            <a:r>
              <a:rPr lang="en-US" sz="1500" b="1" dirty="0"/>
              <a:t>The results in this data shows that since the market became more of a fast fashioned pace, then the value of the sneakers that were once “high value” in 2019 is significant in 2023, but there is a decrease in the resale value. The regard for these esteemed sneakers have depleted due to the rise in wanting more color waves and more celebrity collabs play a huge role. Since media is always changing who is the best rapper, sports player, or luxury brands such as Dior, Supreme, and Fragments, the wants of the consumer changes as the above external factors change. </a:t>
            </a:r>
          </a:p>
        </p:txBody>
      </p:sp>
      <p:grpSp>
        <p:nvGrpSpPr>
          <p:cNvPr id="50"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51" name="Freeform: Shape 50">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684365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4"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45" name="Freeform: Shape 44">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1" name="Oval 50">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53" name="Rectangle 52">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7" name="Freeform: Shape 56">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9" name="Freeform: Shape 58">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61" name="Freeform: Shape 60">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9641C965-D2ED-2AAB-E82A-CD66CC4E3A2C}"/>
              </a:ext>
            </a:extLst>
          </p:cNvPr>
          <p:cNvSpPr>
            <a:spLocks noGrp="1"/>
          </p:cNvSpPr>
          <p:nvPr>
            <p:ph type="title"/>
          </p:nvPr>
        </p:nvSpPr>
        <p:spPr>
          <a:xfrm>
            <a:off x="1861854" y="633046"/>
            <a:ext cx="4834021" cy="1314996"/>
          </a:xfrm>
        </p:spPr>
        <p:txBody>
          <a:bodyPr vert="horz" lIns="91440" tIns="45720" rIns="91440" bIns="45720" rtlCol="0" anchor="b">
            <a:normAutofit/>
          </a:bodyPr>
          <a:lstStyle/>
          <a:p>
            <a:r>
              <a:rPr lang="en-US" sz="4400" b="1"/>
              <a:t>DATA WRANGLING</a:t>
            </a:r>
          </a:p>
        </p:txBody>
      </p:sp>
      <p:sp>
        <p:nvSpPr>
          <p:cNvPr id="5" name="Text Placeholder 4">
            <a:extLst>
              <a:ext uri="{FF2B5EF4-FFF2-40B4-BE49-F238E27FC236}">
                <a16:creationId xmlns:a16="http://schemas.microsoft.com/office/drawing/2014/main" id="{BB04E677-2E5A-67EA-F558-DAD5DC04C24A}"/>
              </a:ext>
            </a:extLst>
          </p:cNvPr>
          <p:cNvSpPr>
            <a:spLocks noGrp="1"/>
          </p:cNvSpPr>
          <p:nvPr>
            <p:ph type="body" sz="half" idx="2"/>
          </p:nvPr>
        </p:nvSpPr>
        <p:spPr>
          <a:xfrm>
            <a:off x="1861854" y="2125737"/>
            <a:ext cx="4834021" cy="4044463"/>
          </a:xfrm>
        </p:spPr>
        <p:txBody>
          <a:bodyPr vert="horz" lIns="91440" tIns="45720" rIns="91440" bIns="45720" rtlCol="0">
            <a:normAutofit/>
          </a:bodyPr>
          <a:lstStyle/>
          <a:p>
            <a:pPr marL="285750" indent="-228600">
              <a:buFont typeface="Arial" panose="020B0604020202020204" pitchFamily="34" charset="0"/>
              <a:buChar char="•"/>
            </a:pPr>
            <a:r>
              <a:rPr lang="en-US" b="1" dirty="0"/>
              <a:t>REMOVE ALL REGEX</a:t>
            </a:r>
          </a:p>
          <a:p>
            <a:pPr marL="285750" indent="-228600">
              <a:buFont typeface="Arial" panose="020B0604020202020204" pitchFamily="34" charset="0"/>
              <a:buChar char="•"/>
            </a:pPr>
            <a:r>
              <a:rPr lang="en-US" b="1" dirty="0"/>
              <a:t>CHANGED DTYES FOR SNEAKER NAME, ORDER DATE, RELEASE DATE TO REPESECTIVE TYPES</a:t>
            </a:r>
          </a:p>
          <a:p>
            <a:pPr marL="285750" indent="-228600">
              <a:buFont typeface="Arial" panose="020B0604020202020204" pitchFamily="34" charset="0"/>
              <a:buChar char="•"/>
            </a:pPr>
            <a:r>
              <a:rPr lang="en-US" b="1" dirty="0"/>
              <a:t>DETERMINED EACH SNEAKERS IF IT IS ABOVE OR BELOW RETAIL PRICES ON 2019 AND 2023 DATA.</a:t>
            </a:r>
          </a:p>
        </p:txBody>
      </p:sp>
      <p:pic>
        <p:nvPicPr>
          <p:cNvPr id="4" name="Content Placeholder 3" descr="A screen shot of a computer code&#10;&#10;Description automatically generated">
            <a:extLst>
              <a:ext uri="{FF2B5EF4-FFF2-40B4-BE49-F238E27FC236}">
                <a16:creationId xmlns:a16="http://schemas.microsoft.com/office/drawing/2014/main" id="{59EEA647-3C8C-E6B6-D420-A3C9EF311147}"/>
              </a:ext>
            </a:extLst>
          </p:cNvPr>
          <p:cNvPicPr>
            <a:picLocks noGrp="1" noChangeAspect="1"/>
          </p:cNvPicPr>
          <p:nvPr>
            <p:ph idx="1"/>
          </p:nvPr>
        </p:nvPicPr>
        <p:blipFill rotWithShape="1">
          <a:blip r:embed="rId2"/>
          <a:srcRect l="10985" r="43765" b="-1"/>
          <a:stretch/>
        </p:blipFill>
        <p:spPr>
          <a:xfrm>
            <a:off x="7235511" y="1200223"/>
            <a:ext cx="4072776" cy="4072815"/>
          </a:xfrm>
          <a:prstGeom prst="rect">
            <a:avLst/>
          </a:prstGeom>
        </p:spPr>
      </p:pic>
      <p:grpSp>
        <p:nvGrpSpPr>
          <p:cNvPr id="63"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64" name="Freeform: Shape 63">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363802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65" name="Rectangle 126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89"/>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1E3047-AFCB-CB14-02CA-33B52F732E53}"/>
              </a:ext>
            </a:extLst>
          </p:cNvPr>
          <p:cNvSpPr>
            <a:spLocks noGrp="1"/>
          </p:cNvSpPr>
          <p:nvPr>
            <p:ph type="title"/>
          </p:nvPr>
        </p:nvSpPr>
        <p:spPr>
          <a:xfrm>
            <a:off x="7337240" y="368625"/>
            <a:ext cx="4114800" cy="1403498"/>
          </a:xfrm>
        </p:spPr>
        <p:txBody>
          <a:bodyPr anchor="b">
            <a:normAutofit/>
          </a:bodyPr>
          <a:lstStyle/>
          <a:p>
            <a:r>
              <a:rPr lang="en-US" sz="3600" b="1"/>
              <a:t>DATA ANALYSIS</a:t>
            </a:r>
          </a:p>
        </p:txBody>
      </p:sp>
      <p:sp useBgFill="1">
        <p:nvSpPr>
          <p:cNvPr id="1267" name="Freeform: Shape 1266">
            <a:extLst>
              <a:ext uri="{FF2B5EF4-FFF2-40B4-BE49-F238E27FC236}">
                <a16:creationId xmlns:a16="http://schemas.microsoft.com/office/drawing/2014/main" id="{42AE8636-A04B-4C96-AA50-C956D51C0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0807" y="1"/>
            <a:ext cx="3483100" cy="2909287"/>
          </a:xfrm>
          <a:custGeom>
            <a:avLst/>
            <a:gdLst>
              <a:gd name="connsiteX0" fmla="*/ 452171 w 3483100"/>
              <a:gd name="connsiteY0" fmla="*/ 0 h 2909287"/>
              <a:gd name="connsiteX1" fmla="*/ 3030929 w 3483100"/>
              <a:gd name="connsiteY1" fmla="*/ 0 h 2909287"/>
              <a:gd name="connsiteX2" fmla="*/ 3085415 w 3483100"/>
              <a:gd name="connsiteY2" fmla="*/ 59949 h 2909287"/>
              <a:gd name="connsiteX3" fmla="*/ 3483100 w 3483100"/>
              <a:gd name="connsiteY3" fmla="*/ 1167737 h 2909287"/>
              <a:gd name="connsiteX4" fmla="*/ 1741550 w 3483100"/>
              <a:gd name="connsiteY4" fmla="*/ 2909287 h 2909287"/>
              <a:gd name="connsiteX5" fmla="*/ 0 w 3483100"/>
              <a:gd name="connsiteY5" fmla="*/ 1167737 h 2909287"/>
              <a:gd name="connsiteX6" fmla="*/ 397685 w 3483100"/>
              <a:gd name="connsiteY6" fmla="*/ 59949 h 290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3100" h="2909287">
                <a:moveTo>
                  <a:pt x="452171" y="0"/>
                </a:moveTo>
                <a:lnTo>
                  <a:pt x="3030929" y="0"/>
                </a:lnTo>
                <a:lnTo>
                  <a:pt x="3085415" y="59949"/>
                </a:lnTo>
                <a:cubicBezTo>
                  <a:pt x="3333857" y="360992"/>
                  <a:pt x="3483100" y="746936"/>
                  <a:pt x="3483100" y="1167737"/>
                </a:cubicBezTo>
                <a:cubicBezTo>
                  <a:pt x="3483100" y="2129569"/>
                  <a:pt x="2703382" y="2909287"/>
                  <a:pt x="1741550" y="2909287"/>
                </a:cubicBezTo>
                <a:cubicBezTo>
                  <a:pt x="779718" y="2909287"/>
                  <a:pt x="0" y="2129569"/>
                  <a:pt x="0" y="1167737"/>
                </a:cubicBezTo>
                <a:cubicBezTo>
                  <a:pt x="0" y="746936"/>
                  <a:pt x="149243" y="360992"/>
                  <a:pt x="397685" y="59949"/>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OFF-WHITE x Air Jordan 1 Retro High OG 'Chicago' Shoes Basketball Men –  ulerexiter">
            <a:extLst>
              <a:ext uri="{FF2B5EF4-FFF2-40B4-BE49-F238E27FC236}">
                <a16:creationId xmlns:a16="http://schemas.microsoft.com/office/drawing/2014/main" id="{49494324-F1A2-FE2A-2933-7DF16AED7D2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9960" y="435656"/>
            <a:ext cx="2469668" cy="1587643"/>
          </a:xfrm>
          <a:prstGeom prst="rect">
            <a:avLst/>
          </a:prstGeom>
          <a:noFill/>
          <a:extLst>
            <a:ext uri="{909E8E84-426E-40DD-AFC4-6F175D3DCCD1}">
              <a14:hiddenFill xmlns:a14="http://schemas.microsoft.com/office/drawing/2010/main">
                <a:solidFill>
                  <a:srgbClr val="FFFFFF"/>
                </a:solidFill>
              </a14:hiddenFill>
            </a:ext>
          </a:extLst>
        </p:spPr>
      </p:pic>
      <p:sp useBgFill="1">
        <p:nvSpPr>
          <p:cNvPr id="1269" name="Oval 1268">
            <a:extLst>
              <a:ext uri="{FF2B5EF4-FFF2-40B4-BE49-F238E27FC236}">
                <a16:creationId xmlns:a16="http://schemas.microsoft.com/office/drawing/2014/main" id="{A408E1F6-B9B6-4459-AFC2-F77F3EA60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4603" y="72657"/>
            <a:ext cx="2523489" cy="2523489"/>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Jordan 4 SP x Off-White Mid Sail W for sale | eBay">
            <a:extLst>
              <a:ext uri="{FF2B5EF4-FFF2-40B4-BE49-F238E27FC236}">
                <a16:creationId xmlns:a16="http://schemas.microsoft.com/office/drawing/2014/main" id="{4F8C5C05-6781-B914-EBF7-C0D0E783264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01140" y="758099"/>
            <a:ext cx="1915161" cy="1192187"/>
          </a:xfrm>
          <a:prstGeom prst="rect">
            <a:avLst/>
          </a:prstGeom>
          <a:noFill/>
          <a:extLst>
            <a:ext uri="{909E8E84-426E-40DD-AFC4-6F175D3DCCD1}">
              <a14:hiddenFill xmlns:a14="http://schemas.microsoft.com/office/drawing/2010/main">
                <a:solidFill>
                  <a:srgbClr val="FFFFFF"/>
                </a:solidFill>
              </a14:hiddenFill>
            </a:ext>
          </a:extLst>
        </p:spPr>
      </p:pic>
      <p:sp>
        <p:nvSpPr>
          <p:cNvPr id="1271" name="Oval 1270">
            <a:extLst>
              <a:ext uri="{FF2B5EF4-FFF2-40B4-BE49-F238E27FC236}">
                <a16:creationId xmlns:a16="http://schemas.microsoft.com/office/drawing/2014/main" id="{588AB9E2-7D37-4889-BA65-F40073B8B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5778" y="2356070"/>
            <a:ext cx="419129" cy="419129"/>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73" name="Oval 1272">
            <a:extLst>
              <a:ext uri="{FF2B5EF4-FFF2-40B4-BE49-F238E27FC236}">
                <a16:creationId xmlns:a16="http://schemas.microsoft.com/office/drawing/2014/main" id="{0F47C222-B2CD-48DF-921A-F1E49A7C8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5778" y="2356070"/>
            <a:ext cx="419129" cy="419129"/>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275" name="Freeform: Shape 1274">
            <a:extLst>
              <a:ext uri="{FF2B5EF4-FFF2-40B4-BE49-F238E27FC236}">
                <a16:creationId xmlns:a16="http://schemas.microsoft.com/office/drawing/2014/main" id="{0F17DC65-D057-4CEA-8B52-BF72D5D90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73801"/>
            <a:ext cx="3212182" cy="3665314"/>
          </a:xfrm>
          <a:custGeom>
            <a:avLst/>
            <a:gdLst>
              <a:gd name="connsiteX0" fmla="*/ 1379525 w 3212182"/>
              <a:gd name="connsiteY0" fmla="*/ 0 h 3665314"/>
              <a:gd name="connsiteX1" fmla="*/ 3212182 w 3212182"/>
              <a:gd name="connsiteY1" fmla="*/ 1832657 h 3665314"/>
              <a:gd name="connsiteX2" fmla="*/ 1379525 w 3212182"/>
              <a:gd name="connsiteY2" fmla="*/ 3665314 h 3665314"/>
              <a:gd name="connsiteX3" fmla="*/ 83641 w 3212182"/>
              <a:gd name="connsiteY3" fmla="*/ 3128542 h 3665314"/>
              <a:gd name="connsiteX4" fmla="*/ 0 w 3212182"/>
              <a:gd name="connsiteY4" fmla="*/ 3036514 h 3665314"/>
              <a:gd name="connsiteX5" fmla="*/ 0 w 3212182"/>
              <a:gd name="connsiteY5" fmla="*/ 628801 h 3665314"/>
              <a:gd name="connsiteX6" fmla="*/ 83641 w 3212182"/>
              <a:gd name="connsiteY6" fmla="*/ 536773 h 3665314"/>
              <a:gd name="connsiteX7" fmla="*/ 1379525 w 3212182"/>
              <a:gd name="connsiteY7" fmla="*/ 0 h 3665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2182" h="3665314">
                <a:moveTo>
                  <a:pt x="1379525" y="0"/>
                </a:moveTo>
                <a:cubicBezTo>
                  <a:pt x="2391674" y="0"/>
                  <a:pt x="3212182" y="820508"/>
                  <a:pt x="3212182" y="1832657"/>
                </a:cubicBezTo>
                <a:cubicBezTo>
                  <a:pt x="3212182" y="2844806"/>
                  <a:pt x="2391674" y="3665314"/>
                  <a:pt x="1379525" y="3665314"/>
                </a:cubicBezTo>
                <a:cubicBezTo>
                  <a:pt x="873451" y="3665314"/>
                  <a:pt x="415286" y="3460187"/>
                  <a:pt x="83641" y="3128542"/>
                </a:cubicBezTo>
                <a:lnTo>
                  <a:pt x="0" y="3036514"/>
                </a:lnTo>
                <a:lnTo>
                  <a:pt x="0" y="628801"/>
                </a:lnTo>
                <a:lnTo>
                  <a:pt x="83641" y="536773"/>
                </a:lnTo>
                <a:cubicBezTo>
                  <a:pt x="415286" y="205127"/>
                  <a:pt x="873451" y="0"/>
                  <a:pt x="1379525" y="0"/>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32" name="Picture 8" descr="adidas Ultra Boost 21 Triple White Men's - FY0379 - US">
            <a:extLst>
              <a:ext uri="{FF2B5EF4-FFF2-40B4-BE49-F238E27FC236}">
                <a16:creationId xmlns:a16="http://schemas.microsoft.com/office/drawing/2014/main" id="{9AF9798B-A5C7-95B8-B5B4-BF00AE6DDE9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40847" y="4162497"/>
            <a:ext cx="2589913" cy="1849937"/>
          </a:xfrm>
          <a:prstGeom prst="rect">
            <a:avLst/>
          </a:prstGeom>
          <a:noFill/>
          <a:extLst>
            <a:ext uri="{909E8E84-426E-40DD-AFC4-6F175D3DCCD1}">
              <a14:hiddenFill xmlns:a14="http://schemas.microsoft.com/office/drawing/2010/main">
                <a:solidFill>
                  <a:srgbClr val="FFFFFF"/>
                </a:solidFill>
              </a14:hiddenFill>
            </a:ext>
          </a:extLst>
        </p:spPr>
      </p:pic>
      <p:sp useBgFill="1">
        <p:nvSpPr>
          <p:cNvPr id="1277" name="Oval 1276">
            <a:extLst>
              <a:ext uri="{FF2B5EF4-FFF2-40B4-BE49-F238E27FC236}">
                <a16:creationId xmlns:a16="http://schemas.microsoft.com/office/drawing/2014/main" id="{35249834-544E-477E-84FD-888B8DB7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4563" y="3004216"/>
            <a:ext cx="3281677" cy="328167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YEEZY BOOST 350 V2 &quot;Semi Frozen&quot;">
            <a:extLst>
              <a:ext uri="{FF2B5EF4-FFF2-40B4-BE49-F238E27FC236}">
                <a16:creationId xmlns:a16="http://schemas.microsoft.com/office/drawing/2014/main" id="{C887FF63-96BB-0649-B5B7-22DC924DE1D5}"/>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072541" y="3990946"/>
            <a:ext cx="2325720" cy="130821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34931A5C-B03B-9B07-415A-66FCE1DA977D}"/>
              </a:ext>
            </a:extLst>
          </p:cNvPr>
          <p:cNvSpPr>
            <a:spLocks noGrp="1"/>
          </p:cNvSpPr>
          <p:nvPr>
            <p:ph idx="1"/>
          </p:nvPr>
        </p:nvSpPr>
        <p:spPr>
          <a:xfrm>
            <a:off x="7337240" y="1958550"/>
            <a:ext cx="4114800" cy="4256886"/>
          </a:xfrm>
        </p:spPr>
        <p:txBody>
          <a:bodyPr anchor="t">
            <a:normAutofit lnSpcReduction="10000"/>
          </a:bodyPr>
          <a:lstStyle/>
          <a:p>
            <a:r>
              <a:rPr lang="en-US" sz="2000" b="1" dirty="0">
                <a:effectLst/>
              </a:rPr>
              <a:t>THE RESALE VALUED SNEAKER IN 2019:</a:t>
            </a:r>
          </a:p>
          <a:p>
            <a:pPr lvl="1"/>
            <a:r>
              <a:rPr lang="en-US" sz="2000" b="1" dirty="0">
                <a:effectLst/>
              </a:rPr>
              <a:t>AIR JORDAN 1 RETRO HIGH OFF WHITE CHICAGO (SOLD FOR $4050)</a:t>
            </a:r>
          </a:p>
          <a:p>
            <a:pPr lvl="1"/>
            <a:r>
              <a:rPr lang="en-US" sz="2000" b="1" dirty="0">
                <a:effectLst/>
              </a:rPr>
              <a:t>ADIDAS YEEZY BOOST 350 V2 SESAME (SOLD FOR $545)</a:t>
            </a:r>
          </a:p>
          <a:p>
            <a:r>
              <a:rPr lang="en-US" sz="2000" b="1" dirty="0">
                <a:effectLst/>
              </a:rPr>
              <a:t>THE RESALE VALUED SNEAKER IN 2023:</a:t>
            </a:r>
          </a:p>
          <a:p>
            <a:pPr lvl="1"/>
            <a:r>
              <a:rPr lang="en-US" sz="2000" b="1" dirty="0">
                <a:effectLst/>
              </a:rPr>
              <a:t>AIR JORDAN 4 RETRO OFF WHITE SAIL (W) (SOLD FOR $4050)</a:t>
            </a:r>
          </a:p>
          <a:p>
            <a:pPr lvl="1"/>
            <a:r>
              <a:rPr lang="en-US" sz="2000" b="1" dirty="0"/>
              <a:t>ADIDAS ULTRA BOOST 21 TRIPLE WHITE (SOLD FOR $154, BELOW THE RETAIL)</a:t>
            </a:r>
            <a:endParaRPr lang="en-US" sz="2000" b="1" dirty="0">
              <a:effectLst/>
            </a:endParaRPr>
          </a:p>
          <a:p>
            <a:pPr marL="0" indent="0">
              <a:buNone/>
            </a:pPr>
            <a:endParaRPr lang="en-US" sz="1300" dirty="0"/>
          </a:p>
        </p:txBody>
      </p:sp>
    </p:spTree>
    <p:extLst>
      <p:ext uri="{BB962C8B-B14F-4D97-AF65-F5344CB8AC3E}">
        <p14:creationId xmlns:p14="http://schemas.microsoft.com/office/powerpoint/2010/main" val="3758738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5"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06" name="Freeform: Shape 105">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112" name="Oval 111">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useBgFill="1">
        <p:nvSpPr>
          <p:cNvPr id="114" name="Rectangle 113">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E5E81B04-A124-4FCC-955A-2638A156A7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33647"/>
            <a:ext cx="1861854" cy="717514"/>
            <a:chOff x="0" y="604259"/>
            <a:chExt cx="1861854" cy="717514"/>
          </a:xfrm>
          <a:solidFill>
            <a:schemeClr val="tx1"/>
          </a:solidFill>
        </p:grpSpPr>
        <p:sp>
          <p:nvSpPr>
            <p:cNvPr id="117" name="Freeform: Shape 116">
              <a:extLst>
                <a:ext uri="{FF2B5EF4-FFF2-40B4-BE49-F238E27FC236}">
                  <a16:creationId xmlns:a16="http://schemas.microsoft.com/office/drawing/2014/main" id="{6B9C0CE7-6E2E-436C-9C02-1316CC4F9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60425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118" name="Freeform: Shape 117">
              <a:extLst>
                <a:ext uri="{FF2B5EF4-FFF2-40B4-BE49-F238E27FC236}">
                  <a16:creationId xmlns:a16="http://schemas.microsoft.com/office/drawing/2014/main" id="{866CF617-A10E-4FE7-9F8C-8F1DEA6AC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4399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120" name="Group 119">
            <a:extLst>
              <a:ext uri="{FF2B5EF4-FFF2-40B4-BE49-F238E27FC236}">
                <a16:creationId xmlns:a16="http://schemas.microsoft.com/office/drawing/2014/main" id="{1AD98996-C308-49C3-8929-050AC5373B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9137" y="726609"/>
            <a:ext cx="4860256" cy="5132533"/>
            <a:chOff x="1674895" y="1345036"/>
            <a:chExt cx="5428610" cy="4210939"/>
          </a:xfrm>
        </p:grpSpPr>
        <p:sp>
          <p:nvSpPr>
            <p:cNvPr id="121" name="Rectangle 120">
              <a:extLst>
                <a:ext uri="{FF2B5EF4-FFF2-40B4-BE49-F238E27FC236}">
                  <a16:creationId xmlns:a16="http://schemas.microsoft.com/office/drawing/2014/main" id="{F9957DC1-DE2B-41BC-8EB2-AC33A6A8E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a:extLst>
                <a:ext uri="{FF2B5EF4-FFF2-40B4-BE49-F238E27FC236}">
                  <a16:creationId xmlns:a16="http://schemas.microsoft.com/office/drawing/2014/main" id="{C0828AE4-61C7-435F-84BA-217DCCE01F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124" name="Rectangle 123">
            <a:extLst>
              <a:ext uri="{FF2B5EF4-FFF2-40B4-BE49-F238E27FC236}">
                <a16:creationId xmlns:a16="http://schemas.microsoft.com/office/drawing/2014/main" id="{30F43EB5-CDCA-4F53-80DE-F7B1B7DB9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039" y="611476"/>
            <a:ext cx="4860256" cy="5132532"/>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5838AD1-CF18-4067-1288-33A3C42B8C42}"/>
              </a:ext>
            </a:extLst>
          </p:cNvPr>
          <p:cNvSpPr>
            <a:spLocks noGrp="1"/>
          </p:cNvSpPr>
          <p:nvPr>
            <p:ph type="title"/>
          </p:nvPr>
        </p:nvSpPr>
        <p:spPr>
          <a:xfrm>
            <a:off x="1014940" y="1113992"/>
            <a:ext cx="3794838" cy="2943632"/>
          </a:xfrm>
        </p:spPr>
        <p:txBody>
          <a:bodyPr vert="horz" lIns="91440" tIns="45720" rIns="91440" bIns="45720" rtlCol="0" anchor="b">
            <a:normAutofit/>
          </a:bodyPr>
          <a:lstStyle/>
          <a:p>
            <a:pPr algn="ctr"/>
            <a:r>
              <a:rPr lang="en-US" sz="3300" b="1" kern="1200" cap="all" spc="1500" baseline="0" dirty="0">
                <a:solidFill>
                  <a:schemeClr val="tx1"/>
                </a:solidFill>
                <a:latin typeface="+mj-lt"/>
                <a:ea typeface="Source Sans Pro SemiBold" panose="020B0603030403020204" pitchFamily="34" charset="0"/>
                <a:cs typeface="+mj-cs"/>
              </a:rPr>
              <a:t>TOP 10 RETAIL PRICED SNEAKERS (2019)</a:t>
            </a:r>
          </a:p>
        </p:txBody>
      </p:sp>
      <p:sp>
        <p:nvSpPr>
          <p:cNvPr id="126" name="Freeform: Shape 125">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790119" y="0"/>
            <a:ext cx="1401881" cy="134503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8" name="Freeform: Shape 127">
            <a:extLst>
              <a:ext uri="{FF2B5EF4-FFF2-40B4-BE49-F238E27FC236}">
                <a16:creationId xmlns:a16="http://schemas.microsoft.com/office/drawing/2014/main" id="{FBA21150-039F-4DB6-B9E3-3CB0A46D4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790119" y="0"/>
            <a:ext cx="1401881" cy="134503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4" name="Picture 3">
            <a:extLst>
              <a:ext uri="{FF2B5EF4-FFF2-40B4-BE49-F238E27FC236}">
                <a16:creationId xmlns:a16="http://schemas.microsoft.com/office/drawing/2014/main" id="{5A2267E5-47BE-8CEA-777F-3A5C33CC49E7}"/>
              </a:ext>
            </a:extLst>
          </p:cNvPr>
          <p:cNvPicPr>
            <a:picLocks noChangeAspect="1"/>
          </p:cNvPicPr>
          <p:nvPr/>
        </p:nvPicPr>
        <p:blipFill rotWithShape="1">
          <a:blip r:embed="rId2"/>
          <a:srcRect t="10328" r="1" b="17339"/>
          <a:stretch/>
        </p:blipFill>
        <p:spPr>
          <a:xfrm>
            <a:off x="7479936" y="267581"/>
            <a:ext cx="3608355" cy="2798978"/>
          </a:xfrm>
          <a:prstGeom prst="rect">
            <a:avLst/>
          </a:prstGeom>
          <a:ln w="28575">
            <a:noFill/>
          </a:ln>
        </p:spPr>
      </p:pic>
      <p:sp>
        <p:nvSpPr>
          <p:cNvPr id="130" name="Oval 129">
            <a:extLst>
              <a:ext uri="{FF2B5EF4-FFF2-40B4-BE49-F238E27FC236}">
                <a16:creationId xmlns:a16="http://schemas.microsoft.com/office/drawing/2014/main" id="{6E0B96CD-70A9-4820-881F-7024839B2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634" y="4727300"/>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2" name="Oval 131">
            <a:extLst>
              <a:ext uri="{FF2B5EF4-FFF2-40B4-BE49-F238E27FC236}">
                <a16:creationId xmlns:a16="http://schemas.microsoft.com/office/drawing/2014/main" id="{6C39352C-187E-41C1-A5B2-157E94CA6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634" y="4727300"/>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6" name="Picture 5">
            <a:extLst>
              <a:ext uri="{FF2B5EF4-FFF2-40B4-BE49-F238E27FC236}">
                <a16:creationId xmlns:a16="http://schemas.microsoft.com/office/drawing/2014/main" id="{E0EED4A6-2D8F-1B8A-A90F-C00ABEDFEAA8}"/>
              </a:ext>
            </a:extLst>
          </p:cNvPr>
          <p:cNvPicPr>
            <a:picLocks noChangeAspect="1"/>
          </p:cNvPicPr>
          <p:nvPr/>
        </p:nvPicPr>
        <p:blipFill rotWithShape="1">
          <a:blip r:embed="rId3"/>
          <a:srcRect l="12661" r="17080" b="1"/>
          <a:stretch/>
        </p:blipFill>
        <p:spPr>
          <a:xfrm>
            <a:off x="6259124" y="3338478"/>
            <a:ext cx="3794837" cy="2943632"/>
          </a:xfrm>
          <a:prstGeom prst="rect">
            <a:avLst/>
          </a:prstGeom>
          <a:ln w="28575">
            <a:noFill/>
          </a:ln>
        </p:spPr>
      </p:pic>
      <p:grpSp>
        <p:nvGrpSpPr>
          <p:cNvPr id="134" name="Graphic 185">
            <a:extLst>
              <a:ext uri="{FF2B5EF4-FFF2-40B4-BE49-F238E27FC236}">
                <a16:creationId xmlns:a16="http://schemas.microsoft.com/office/drawing/2014/main" id="{CB7D2D03-52FB-4DF4-A002-FA382A013A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56307" y="5953915"/>
            <a:ext cx="1054466" cy="469689"/>
            <a:chOff x="9841624" y="4115729"/>
            <a:chExt cx="602169" cy="268223"/>
          </a:xfrm>
          <a:solidFill>
            <a:schemeClr val="tx1"/>
          </a:solidFill>
        </p:grpSpPr>
        <p:sp>
          <p:nvSpPr>
            <p:cNvPr id="135" name="Freeform: Shape 134">
              <a:extLst>
                <a:ext uri="{FF2B5EF4-FFF2-40B4-BE49-F238E27FC236}">
                  <a16:creationId xmlns:a16="http://schemas.microsoft.com/office/drawing/2014/main" id="{87927BA6-48EC-4C6A-9B17-EB17215E3B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6804B07C-86D2-49E9-B1BF-175E5A554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5ECC73EC-C248-44CF-A70F-908D50276A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6EC8BE9-BEAB-4E28-B9E1-5FF688361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6A06E18-545A-4642-A873-1CDFD24F8F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82631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0"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201" name="Freeform: Shape 10">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2" name="Freeform: Shape 11">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3" name="Freeform: Shape 12">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4" name="Freeform: Shape 13">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5" name="Freeform: Shape 14">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06" name="Oval 205">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207" name="Rectangle 206">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8" name="Group 207">
            <a:extLst>
              <a:ext uri="{FF2B5EF4-FFF2-40B4-BE49-F238E27FC236}">
                <a16:creationId xmlns:a16="http://schemas.microsoft.com/office/drawing/2014/main" id="{A464D8F0-8ADF-41F0-B6EF-EDCB07786F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13871"/>
            <a:ext cx="1861854" cy="717514"/>
            <a:chOff x="0" y="604259"/>
            <a:chExt cx="1861854" cy="717514"/>
          </a:xfrm>
          <a:solidFill>
            <a:srgbClr val="FFFFFF"/>
          </a:solidFill>
        </p:grpSpPr>
        <p:sp>
          <p:nvSpPr>
            <p:cNvPr id="209" name="Freeform: Shape 21">
              <a:extLst>
                <a:ext uri="{FF2B5EF4-FFF2-40B4-BE49-F238E27FC236}">
                  <a16:creationId xmlns:a16="http://schemas.microsoft.com/office/drawing/2014/main" id="{75682B8C-4240-452F-96C1-4CD7E59B58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60425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10" name="Freeform: Shape 22">
              <a:extLst>
                <a:ext uri="{FF2B5EF4-FFF2-40B4-BE49-F238E27FC236}">
                  <a16:creationId xmlns:a16="http://schemas.microsoft.com/office/drawing/2014/main" id="{52E986DD-2E0C-40E9-A0B4-1492E7C944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4399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211" name="Group 210">
            <a:extLst>
              <a:ext uri="{FF2B5EF4-FFF2-40B4-BE49-F238E27FC236}">
                <a16:creationId xmlns:a16="http://schemas.microsoft.com/office/drawing/2014/main" id="{E21147CC-0146-459F-AC50-3DE54A0E77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13871"/>
            <a:ext cx="1861854" cy="717514"/>
            <a:chOff x="0" y="604259"/>
            <a:chExt cx="1861854" cy="717514"/>
          </a:xfrm>
          <a:solidFill>
            <a:schemeClr val="tx1"/>
          </a:solidFill>
        </p:grpSpPr>
        <p:sp>
          <p:nvSpPr>
            <p:cNvPr id="26" name="Freeform: Shape 25">
              <a:extLst>
                <a:ext uri="{FF2B5EF4-FFF2-40B4-BE49-F238E27FC236}">
                  <a16:creationId xmlns:a16="http://schemas.microsoft.com/office/drawing/2014/main" id="{0C8971EE-FF2D-4E91-9815-2CCC66CD9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60425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12" name="Freeform: Shape 26">
              <a:extLst>
                <a:ext uri="{FF2B5EF4-FFF2-40B4-BE49-F238E27FC236}">
                  <a16:creationId xmlns:a16="http://schemas.microsoft.com/office/drawing/2014/main" id="{4921A2CC-9B13-43D7-8074-9B7479CEB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4399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213" name="Group 212">
            <a:extLst>
              <a:ext uri="{FF2B5EF4-FFF2-40B4-BE49-F238E27FC236}">
                <a16:creationId xmlns:a16="http://schemas.microsoft.com/office/drawing/2014/main" id="{CE7D92DE-9334-4F12-AD6B-8548D4F9A1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30364" y="1215898"/>
            <a:ext cx="3959478" cy="4710717"/>
            <a:chOff x="1674895" y="1345036"/>
            <a:chExt cx="5428610" cy="4210939"/>
          </a:xfrm>
        </p:grpSpPr>
        <p:sp>
          <p:nvSpPr>
            <p:cNvPr id="214" name="Rectangle 213">
              <a:extLst>
                <a:ext uri="{FF2B5EF4-FFF2-40B4-BE49-F238E27FC236}">
                  <a16:creationId xmlns:a16="http://schemas.microsoft.com/office/drawing/2014/main" id="{DA39D0FC-B65F-4D5D-A8AD-6D0E6C4D6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163AFBF5-FA42-4BA8-BCE4-E37A127ACF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216" name="Rectangle 215">
            <a:extLst>
              <a:ext uri="{FF2B5EF4-FFF2-40B4-BE49-F238E27FC236}">
                <a16:creationId xmlns:a16="http://schemas.microsoft.com/office/drawing/2014/main" id="{BE1E800F-93B7-4AB7-B63A-E4C4E9C2C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039" y="1073781"/>
            <a:ext cx="4027288" cy="472773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2C7F13-FE0F-68D6-76C5-2AEF9BBCF121}"/>
              </a:ext>
            </a:extLst>
          </p:cNvPr>
          <p:cNvSpPr>
            <a:spLocks noGrp="1"/>
          </p:cNvSpPr>
          <p:nvPr>
            <p:ph type="title"/>
          </p:nvPr>
        </p:nvSpPr>
        <p:spPr>
          <a:xfrm>
            <a:off x="873980" y="1274547"/>
            <a:ext cx="3394706" cy="2783077"/>
          </a:xfrm>
        </p:spPr>
        <p:txBody>
          <a:bodyPr vert="horz" lIns="91440" tIns="45720" rIns="91440" bIns="45720" rtlCol="0" anchor="b">
            <a:normAutofit/>
          </a:bodyPr>
          <a:lstStyle/>
          <a:p>
            <a:r>
              <a:rPr lang="en-US" sz="2800" b="1" cap="all" spc="1500" dirty="0">
                <a:ea typeface="Source Sans Pro SemiBold" panose="020B0603030403020204" pitchFamily="34" charset="0"/>
              </a:rPr>
              <a:t>TOP 10 AND LOWEST 10 SNEAKERS(2019)</a:t>
            </a:r>
          </a:p>
        </p:txBody>
      </p:sp>
      <p:sp>
        <p:nvSpPr>
          <p:cNvPr id="217" name="Freeform: Shape 34">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790119" y="0"/>
            <a:ext cx="1401881" cy="134503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8" name="Freeform: Shape 36">
            <a:extLst>
              <a:ext uri="{FF2B5EF4-FFF2-40B4-BE49-F238E27FC236}">
                <a16:creationId xmlns:a16="http://schemas.microsoft.com/office/drawing/2014/main" id="{A1A59942-B6FE-4CF6-8242-F6EE3231B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790119" y="0"/>
            <a:ext cx="1401881" cy="134503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9" name="Oval 218">
            <a:extLst>
              <a:ext uri="{FF2B5EF4-FFF2-40B4-BE49-F238E27FC236}">
                <a16:creationId xmlns:a16="http://schemas.microsoft.com/office/drawing/2014/main" id="{F2D9628C-9189-4868-B8AA-1727266FE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0423" y="4590987"/>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0" name="Oval 219">
            <a:extLst>
              <a:ext uri="{FF2B5EF4-FFF2-40B4-BE49-F238E27FC236}">
                <a16:creationId xmlns:a16="http://schemas.microsoft.com/office/drawing/2014/main" id="{1AF05241-2204-496E-AD1F-68B31922BB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0423" y="4590987"/>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5" name="Picture 4">
            <a:extLst>
              <a:ext uri="{FF2B5EF4-FFF2-40B4-BE49-F238E27FC236}">
                <a16:creationId xmlns:a16="http://schemas.microsoft.com/office/drawing/2014/main" id="{0F5858EF-2728-63B0-C315-656134348243}"/>
              </a:ext>
            </a:extLst>
          </p:cNvPr>
          <p:cNvPicPr>
            <a:picLocks noChangeAspect="1"/>
          </p:cNvPicPr>
          <p:nvPr/>
        </p:nvPicPr>
        <p:blipFill>
          <a:blip r:embed="rId2"/>
          <a:stretch>
            <a:fillRect/>
          </a:stretch>
        </p:blipFill>
        <p:spPr>
          <a:xfrm>
            <a:off x="5046674" y="1820333"/>
            <a:ext cx="3185158" cy="3217333"/>
          </a:xfrm>
          <a:prstGeom prst="rect">
            <a:avLst/>
          </a:prstGeom>
        </p:spPr>
      </p:pic>
      <p:pic>
        <p:nvPicPr>
          <p:cNvPr id="3" name="Picture 2">
            <a:extLst>
              <a:ext uri="{FF2B5EF4-FFF2-40B4-BE49-F238E27FC236}">
                <a16:creationId xmlns:a16="http://schemas.microsoft.com/office/drawing/2014/main" id="{68F5C8C2-351C-3C3C-2F7D-DF3F04ACF442}"/>
              </a:ext>
            </a:extLst>
          </p:cNvPr>
          <p:cNvPicPr>
            <a:picLocks noChangeAspect="1"/>
          </p:cNvPicPr>
          <p:nvPr/>
        </p:nvPicPr>
        <p:blipFill>
          <a:blip r:embed="rId3"/>
          <a:stretch>
            <a:fillRect/>
          </a:stretch>
        </p:blipFill>
        <p:spPr>
          <a:xfrm>
            <a:off x="8341026" y="1856528"/>
            <a:ext cx="3217333" cy="3144942"/>
          </a:xfrm>
          <a:prstGeom prst="rect">
            <a:avLst/>
          </a:prstGeom>
          <a:ln w="28575">
            <a:noFill/>
          </a:ln>
        </p:spPr>
      </p:pic>
      <p:grpSp>
        <p:nvGrpSpPr>
          <p:cNvPr id="221"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03907" y="5801515"/>
            <a:ext cx="1054466" cy="469689"/>
            <a:chOff x="9841624" y="4115729"/>
            <a:chExt cx="602169" cy="268223"/>
          </a:xfrm>
          <a:solidFill>
            <a:schemeClr val="tx1"/>
          </a:solidFill>
        </p:grpSpPr>
        <p:sp>
          <p:nvSpPr>
            <p:cNvPr id="222" name="Freeform: Shape 43">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3" name="Freeform: Shape 44">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4" name="Freeform: Shape 45">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5" name="Freeform: Shape 46">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6" name="Freeform: Shape 47">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581238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41" name="Freeform: Shape 40">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7" name="Oval 46">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49" name="Rectangle 48">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A2E5DEA-DA52-C51D-A288-14A9F92EA063}"/>
              </a:ext>
            </a:extLst>
          </p:cNvPr>
          <p:cNvSpPr>
            <a:spLocks noGrp="1"/>
          </p:cNvSpPr>
          <p:nvPr>
            <p:ph type="title"/>
          </p:nvPr>
        </p:nvSpPr>
        <p:spPr>
          <a:xfrm>
            <a:off x="677119" y="810623"/>
            <a:ext cx="4894428" cy="3570162"/>
          </a:xfrm>
        </p:spPr>
        <p:txBody>
          <a:bodyPr vert="horz" lIns="91440" tIns="45720" rIns="91440" bIns="45720" rtlCol="0" anchor="b">
            <a:normAutofit/>
          </a:bodyPr>
          <a:lstStyle/>
          <a:p>
            <a:r>
              <a:rPr lang="en-US" sz="5600" b="1" cap="all" spc="1500" dirty="0">
                <a:ea typeface="Source Sans Pro SemiBold" panose="020B0603030403020204" pitchFamily="34" charset="0"/>
              </a:rPr>
              <a:t>RESALE VOLALITY (2019)</a:t>
            </a:r>
          </a:p>
        </p:txBody>
      </p:sp>
      <p:sp>
        <p:nvSpPr>
          <p:cNvPr id="51" name="Rectangle 50">
            <a:extLst>
              <a:ext uri="{FF2B5EF4-FFF2-40B4-BE49-F238E27FC236}">
                <a16:creationId xmlns:a16="http://schemas.microsoft.com/office/drawing/2014/main" id="{8258443E-B333-44F4-8D49-1EAB1C1A4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0256" y="596822"/>
            <a:ext cx="4833901" cy="565387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3427" y="1159624"/>
            <a:ext cx="1054466" cy="469689"/>
            <a:chOff x="9841624" y="4115729"/>
            <a:chExt cx="602169" cy="268223"/>
          </a:xfrm>
          <a:solidFill>
            <a:schemeClr val="tx1"/>
          </a:solidFill>
        </p:grpSpPr>
        <p:sp>
          <p:nvSpPr>
            <p:cNvPr id="54" name="Freeform: Shape 53">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3" name="Picture 2" descr="A graph of a number of sneakers&#10;&#10;Description automatically generated">
            <a:extLst>
              <a:ext uri="{FF2B5EF4-FFF2-40B4-BE49-F238E27FC236}">
                <a16:creationId xmlns:a16="http://schemas.microsoft.com/office/drawing/2014/main" id="{B2312001-EF7F-CD41-3A85-3B21D1429BF5}"/>
              </a:ext>
            </a:extLst>
          </p:cNvPr>
          <p:cNvPicPr>
            <a:picLocks noChangeAspect="1"/>
          </p:cNvPicPr>
          <p:nvPr/>
        </p:nvPicPr>
        <p:blipFill>
          <a:blip r:embed="rId2"/>
          <a:stretch>
            <a:fillRect/>
          </a:stretch>
        </p:blipFill>
        <p:spPr>
          <a:xfrm>
            <a:off x="7451745" y="1022352"/>
            <a:ext cx="2630922" cy="2387561"/>
          </a:xfrm>
          <a:prstGeom prst="rect">
            <a:avLst/>
          </a:prstGeom>
        </p:spPr>
      </p:pic>
      <p:sp>
        <p:nvSpPr>
          <p:cNvPr id="60" name="Graphic 212">
            <a:extLst>
              <a:ext uri="{FF2B5EF4-FFF2-40B4-BE49-F238E27FC236}">
                <a16:creationId xmlns:a16="http://schemas.microsoft.com/office/drawing/2014/main" id="{A0569933-2A1F-487D-A657-990AFACA2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2309" y="810623"/>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62" name="Graphic 212">
            <a:extLst>
              <a:ext uri="{FF2B5EF4-FFF2-40B4-BE49-F238E27FC236}">
                <a16:creationId xmlns:a16="http://schemas.microsoft.com/office/drawing/2014/main" id="{41A44955-0622-4C9F-BFD2-55277314EB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2309" y="810623"/>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64" name="Oval 63">
            <a:extLst>
              <a:ext uri="{FF2B5EF4-FFF2-40B4-BE49-F238E27FC236}">
                <a16:creationId xmlns:a16="http://schemas.microsoft.com/office/drawing/2014/main" id="{D6BF5730-CE16-498B-B11C-000E7F587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5475" y="5416520"/>
            <a:ext cx="419129" cy="419129"/>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Oval 65">
            <a:extLst>
              <a:ext uri="{FF2B5EF4-FFF2-40B4-BE49-F238E27FC236}">
                <a16:creationId xmlns:a16="http://schemas.microsoft.com/office/drawing/2014/main" id="{93284B67-6F50-4C2E-904F-005438145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5475" y="5416520"/>
            <a:ext cx="419129" cy="419129"/>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A graph of sales&#10;&#10;Description automatically generated with medium confidence">
            <a:extLst>
              <a:ext uri="{FF2B5EF4-FFF2-40B4-BE49-F238E27FC236}">
                <a16:creationId xmlns:a16="http://schemas.microsoft.com/office/drawing/2014/main" id="{4F106734-E994-A53F-6B72-D11764349ADC}"/>
              </a:ext>
            </a:extLst>
          </p:cNvPr>
          <p:cNvPicPr>
            <a:picLocks noChangeAspect="1"/>
          </p:cNvPicPr>
          <p:nvPr/>
        </p:nvPicPr>
        <p:blipFill>
          <a:blip r:embed="rId3"/>
          <a:stretch>
            <a:fillRect/>
          </a:stretch>
        </p:blipFill>
        <p:spPr>
          <a:xfrm>
            <a:off x="6817629" y="3711380"/>
            <a:ext cx="3899155" cy="1959325"/>
          </a:xfrm>
          <a:prstGeom prst="rect">
            <a:avLst/>
          </a:prstGeom>
          <a:ln w="28575">
            <a:noFill/>
          </a:ln>
        </p:spPr>
      </p:pic>
    </p:spTree>
    <p:extLst>
      <p:ext uri="{BB962C8B-B14F-4D97-AF65-F5344CB8AC3E}">
        <p14:creationId xmlns:p14="http://schemas.microsoft.com/office/powerpoint/2010/main" val="2411528407"/>
      </p:ext>
    </p:extLst>
  </p:cSld>
  <p:clrMapOvr>
    <a:masterClrMapping/>
  </p:clrMapOvr>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4262</TotalTime>
  <Words>615</Words>
  <Application>Microsoft Macintosh PowerPoint</Application>
  <PresentationFormat>Widescreen</PresentationFormat>
  <Paragraphs>43</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Source Sans Pro</vt:lpstr>
      <vt:lpstr>Source Sans Pro SemiBold</vt:lpstr>
      <vt:lpstr>FunkyShapesVTI</vt:lpstr>
      <vt:lpstr>DATA 602 – Sneaker Market Resale Valuation</vt:lpstr>
      <vt:lpstr>INTRODUCTION</vt:lpstr>
      <vt:lpstr>DATA SOURCE &amp; LIBRARIES</vt:lpstr>
      <vt:lpstr>ABSTRACT</vt:lpstr>
      <vt:lpstr>DATA WRANGLING</vt:lpstr>
      <vt:lpstr>DATA ANALYSIS</vt:lpstr>
      <vt:lpstr>TOP 10 RETAIL PRICED SNEAKERS (2019)</vt:lpstr>
      <vt:lpstr>TOP 10 AND LOWEST 10 SNEAKERS(2019)</vt:lpstr>
      <vt:lpstr>RESALE VOLALITY (2019)</vt:lpstr>
      <vt:lpstr>TOP AND LOWEST 10 SNEAKERS (2023)</vt:lpstr>
      <vt:lpstr>RESALE VOLALITY (2023)</vt:lpstr>
      <vt:lpstr>COMPARSION ON SNEAKERS VALUE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602 – Sneaker Market Resale Valuation</dc:title>
  <dc:creator>EDDIE.XU@baruchmail.cuny.edu</dc:creator>
  <cp:lastModifiedBy>EDDIE.XU@baruchmail.cuny.edu</cp:lastModifiedBy>
  <cp:revision>5</cp:revision>
  <dcterms:created xsi:type="dcterms:W3CDTF">2023-12-15T04:57:24Z</dcterms:created>
  <dcterms:modified xsi:type="dcterms:W3CDTF">2023-12-18T04:00:02Z</dcterms:modified>
</cp:coreProperties>
</file>