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84" r:id="rId7"/>
    <p:sldId id="283" r:id="rId8"/>
    <p:sldId id="280" r:id="rId9"/>
    <p:sldId id="258" r:id="rId10"/>
    <p:sldId id="287" r:id="rId11"/>
    <p:sldId id="285" r:id="rId12"/>
  </p:sldIdLst>
  <p:sldSz cx="12188825" cy="6858000"/>
  <p:notesSz cx="6858000" cy="9144000"/>
  <p:custDataLst>
    <p:tags r:id="rId15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eir Eddine KOUIDER" initials="KEK" lastIdx="2" clrIdx="0">
    <p:extLst>
      <p:ext uri="{19B8F6BF-5375-455C-9EA6-DF929625EA0E}">
        <p15:presenceInfo xmlns:p15="http://schemas.microsoft.com/office/powerpoint/2012/main" userId="S-1-5-21-11087255-1745047488-1019697294-972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7" autoAdjust="0"/>
    <p:restoredTop sz="94660"/>
  </p:normalViewPr>
  <p:slideViewPr>
    <p:cSldViewPr>
      <p:cViewPr varScale="1">
        <p:scale>
          <a:sx n="49" d="100"/>
          <a:sy n="49" d="100"/>
        </p:scale>
        <p:origin x="72" y="91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1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05DBAC-6FE4-4C9E-86CE-260B49586F74}" type="datetime1">
              <a:rPr lang="fr-FR" smtClean="0"/>
              <a:t>13/02/2019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816988-F36A-4ECB-8519-F1844847DEB6}" type="datetime1">
              <a:rPr lang="fr-FR" noProof="0" smtClean="0"/>
              <a:t>13/02/2019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772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98052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419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4728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03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205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92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 4" descr="Vue en contre-plongée d’un ciel nuageux entouré de bâtiments en ver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8" name="Espace réservé de la date 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6817B1-0A2F-4624-BBF5-2CA711E4C484}" type="datetime1">
              <a:rPr lang="fr-FR" smtClean="0"/>
              <a:t>13/02/2019</a:t>
            </a:fld>
            <a:endParaRPr lang="fr-FR" dirty="0"/>
          </a:p>
        </p:txBody>
      </p:sp>
      <p:sp>
        <p:nvSpPr>
          <p:cNvPr id="9" name="Espace réservé du pied de page 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pied de page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C4D1C7-B95F-4E41-8738-9A0DDBAD4659}" type="datetime1">
              <a:rPr lang="fr-FR" smtClean="0"/>
              <a:t>13/02/2019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8F2C74-7425-4DE6-AE97-871BCFF4B004}" type="datetime1">
              <a:rPr lang="fr-FR" smtClean="0"/>
              <a:t>13/02/2019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B9AE5-8107-420C-B93C-2CE9ED5A823A}" type="datetime1">
              <a:rPr lang="fr-FR" smtClean="0"/>
              <a:t>13/02/2019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91FF5-089E-45DB-8D94-B328DC7D2FAA}" type="datetime1">
              <a:rPr lang="fr-FR" smtClean="0"/>
              <a:t>13/02/2019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pied de page</a:t>
            </a:r>
            <a:endParaRPr lang="fr-FR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2E7C7E-4146-4E57-929F-9D5EF2E9C460}" type="datetime1">
              <a:rPr lang="fr-FR" smtClean="0"/>
              <a:t>13/02/2019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pied de page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8ADCB-92CF-4ED0-8D85-FDDE588C5984}" type="datetime1">
              <a:rPr lang="fr-FR" smtClean="0"/>
              <a:t>13/02/2019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pied de page</a:t>
            </a:r>
            <a:endParaRPr lang="fr-FR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25377-F3F1-4448-A698-05B462571A02}" type="datetime1">
              <a:rPr lang="fr-FR" smtClean="0"/>
              <a:t>13/02/2019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pied de page</a:t>
            </a:r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10D5A-8024-4154-A897-840AF9C34BBE}" type="datetime1">
              <a:rPr lang="fr-FR" smtClean="0"/>
              <a:t>13/02/2019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pied de page</a:t>
            </a:r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5378E-401D-4A0F-9FDD-FE01B07F65A6}" type="datetime1">
              <a:rPr lang="fr-FR" smtClean="0"/>
              <a:t>13/02/2019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pied de page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E2746E-F0DA-42F6-ADDE-794183550280}" type="datetime1">
              <a:rPr lang="fr-FR" smtClean="0"/>
              <a:t>13/02/2019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Ajouter un pied de page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EE2F936-A82B-490E-8DDD-A83A3ABEC592}" type="datetime1">
              <a:rPr lang="fr-FR" noProof="0" smtClean="0"/>
              <a:t>13/02/2019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fc" descr="Classification: Publique"/>
          <p:cNvSpPr txBox="1"/>
          <p:nvPr userDrawn="1"/>
        </p:nvSpPr>
        <p:spPr>
          <a:xfrm>
            <a:off x="0" y="6515100"/>
            <a:ext cx="12188825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1000" b="0" i="0" u="none" baseline="0" smtClean="0">
                <a:solidFill>
                  <a:srgbClr val="000000"/>
                </a:solidFill>
                <a:latin typeface="Arial" panose="020B0604020202020204" pitchFamily="34" charset="0"/>
              </a:rPr>
              <a:t>Classification: </a:t>
            </a:r>
            <a:r>
              <a:rPr lang="fr-FR" sz="1000" b="0" i="0" u="none" baseline="0" smtClean="0">
                <a:solidFill>
                  <a:srgbClr val="43B02A"/>
                </a:solidFill>
                <a:latin typeface="Arial" panose="020B0604020202020204" pitchFamily="34" charset="0"/>
              </a:rPr>
              <a:t>Publique</a:t>
            </a:r>
            <a:endParaRPr lang="fr-FR" sz="1000" b="0" i="0" u="none" baseline="0">
              <a:solidFill>
                <a:srgbClr val="43B02A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53852" y="3068960"/>
            <a:ext cx="3386336" cy="44758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(En-têtes)"/>
              </a:rPr>
              <a:t>SEISMIC BUMPS</a:t>
            </a:r>
            <a:endParaRPr lang="fr-FR" sz="24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 (En-têtes)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242292" y="5422085"/>
            <a:ext cx="5034039" cy="125916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>
            <a:normAutofit fontScale="92500" lnSpcReduction="10000"/>
          </a:bodyPr>
          <a:lstStyle/>
          <a:p>
            <a:pPr algn="r" rtl="0"/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Projet de data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</a:t>
            </a:r>
            <a:endParaRPr lang="fr-F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 rtl="0"/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Alexandre BEAUJOUR</a:t>
            </a:r>
            <a:endParaRPr lang="fr-F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 rtl="0"/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Kheir Eddine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KOUIDER</a:t>
            </a:r>
            <a:endParaRPr lang="fr-F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 rtl="0"/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Fevrier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20" y="114980"/>
            <a:ext cx="1592775" cy="46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692323"/>
            <a:ext cx="6949423" cy="3648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79150" y="225390"/>
            <a:ext cx="8631954" cy="528672"/>
          </a:xfrm>
          <a:prstGeom prst="rect">
            <a:avLst/>
          </a:prstGeo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fr-FR" sz="3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PRESENTATION</a:t>
            </a:r>
            <a:endParaRPr lang="fr-FR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9095"/>
            <a:ext cx="1592775" cy="46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77788" y="1412776"/>
            <a:ext cx="1099133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b="1" dirty="0" smtClean="0">
                <a:latin typeface="+mj-lt"/>
              </a:rPr>
              <a:t> </a:t>
            </a:r>
            <a:r>
              <a:rPr lang="fr-FR" sz="2400" b="1" i="1" u="sng" dirty="0" smtClean="0">
                <a:latin typeface="+mj-lt"/>
              </a:rPr>
              <a:t>Objectif</a:t>
            </a:r>
            <a:r>
              <a:rPr lang="fr-FR" sz="2400" b="1" i="1" u="sng" dirty="0" smtClean="0">
                <a:latin typeface="+mj-lt"/>
              </a:rPr>
              <a:t>:</a:t>
            </a:r>
          </a:p>
          <a:p>
            <a:r>
              <a:rPr lang="fr-FR" sz="2000" dirty="0" smtClean="0"/>
              <a:t>Créer </a:t>
            </a:r>
            <a:r>
              <a:rPr lang="fr-FR" sz="2000" dirty="0"/>
              <a:t>un script python qui automatise toute la procédure de modélisation de la base de données.</a:t>
            </a:r>
            <a:endParaRPr lang="fr-FR" sz="1800" dirty="0"/>
          </a:p>
          <a:p>
            <a:pPr marL="0" indent="0">
              <a:buNone/>
            </a:pPr>
            <a:r>
              <a:rPr lang="fr-FR" sz="2400" dirty="0"/>
              <a:t/>
            </a:r>
            <a:br>
              <a:rPr lang="fr-FR" sz="2400" dirty="0"/>
            </a:br>
            <a:endParaRPr lang="fr-FR" sz="2400" b="1" i="1" u="sng" dirty="0" smtClean="0">
              <a:latin typeface="+mj-lt"/>
            </a:endParaRPr>
          </a:p>
          <a:p>
            <a:pPr marL="527050" indent="-457200">
              <a:buFont typeface="Wingdings" panose="05000000000000000000" pitchFamily="2" charset="2"/>
              <a:buChar char="v"/>
            </a:pPr>
            <a:r>
              <a:rPr lang="fr-FR" sz="2400" b="1" i="1" u="sng" dirty="0" smtClean="0">
                <a:latin typeface="+mj-lt"/>
              </a:rPr>
              <a:t>Etape</a:t>
            </a:r>
            <a:endParaRPr lang="fr-FR" sz="2400" b="1" i="1" u="sng" dirty="0" smtClean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 smtClean="0">
                <a:latin typeface="+mj-lt"/>
              </a:rPr>
              <a:t>Charger les données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 smtClean="0">
                <a:latin typeface="+mj-lt"/>
              </a:rPr>
              <a:t>Visualiser les données</a:t>
            </a:r>
            <a:endParaRPr lang="fr-FR" sz="2000" dirty="0" smtClean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 smtClean="0">
                <a:latin typeface="+mj-lt"/>
              </a:rPr>
              <a:t>Préparer les données</a:t>
            </a:r>
            <a:endParaRPr lang="fr-FR" sz="2000" dirty="0" smtClean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Construire un </a:t>
            </a:r>
            <a:r>
              <a:rPr lang="fr-FR" sz="2000" dirty="0" smtClean="0"/>
              <a:t>model Machine Learning </a:t>
            </a:r>
            <a:endParaRPr lang="fr-FR" u="sng" dirty="0" smtClean="0">
              <a:latin typeface="+mj-lt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366220" y="2443176"/>
            <a:ext cx="22288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4790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+mn-lt"/>
              </a:rPr>
              <a:t>Pyt</a:t>
            </a:r>
            <a:r>
              <a:rPr lang="fr-FR" b="1" dirty="0">
                <a:solidFill>
                  <a:srgbClr val="FFC000"/>
                </a:solidFill>
                <a:latin typeface="+mn-lt"/>
              </a:rPr>
              <a:t>hon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55" y="2341298"/>
            <a:ext cx="573087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9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79150" y="225390"/>
            <a:ext cx="8631954" cy="528672"/>
          </a:xfrm>
          <a:prstGeom prst="rect">
            <a:avLst/>
          </a:prstGeo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fr-FR" sz="3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VISUALISATION DES DONNEES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9095"/>
            <a:ext cx="1592775" cy="46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61764" y="1556792"/>
            <a:ext cx="6120680" cy="2880320"/>
          </a:xfrm>
        </p:spPr>
        <p:txBody>
          <a:bodyPr>
            <a:normAutofit/>
          </a:bodyPr>
          <a:lstStyle/>
          <a:p>
            <a:r>
              <a:rPr lang="fr-FR" u="sng" dirty="0" smtClean="0"/>
              <a:t>Pourcentage des données sismiques :</a:t>
            </a:r>
            <a:r>
              <a:rPr lang="fr-FR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 smtClean="0"/>
              <a:t>93.4% des données sont non-sismiques </a:t>
            </a:r>
          </a:p>
          <a:p>
            <a:pPr marL="330200" lvl="1" indent="0">
              <a:buNone/>
            </a:pPr>
            <a:endParaRPr lang="fr-FR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 smtClean="0"/>
              <a:t>6.6% des données sont sismiques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444" y="1052736"/>
            <a:ext cx="4608934" cy="55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7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690949" y="132792"/>
            <a:ext cx="8631954" cy="528672"/>
          </a:xfrm>
          <a:prstGeom prst="rect">
            <a:avLst/>
          </a:prstGeo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fr-FR" sz="3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HISTOGRAMME DES VARIABLES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9095"/>
            <a:ext cx="1592775" cy="46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546" y="747880"/>
            <a:ext cx="8164760" cy="59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79150" y="225390"/>
            <a:ext cx="8631954" cy="528672"/>
          </a:xfrm>
          <a:prstGeom prst="rect">
            <a:avLst/>
          </a:prstGeo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fr-FR" sz="3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PREPARATION DES DONNEES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9095"/>
            <a:ext cx="1592775" cy="46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01924" y="5076074"/>
            <a:ext cx="5184576" cy="15841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19 variables </a:t>
            </a:r>
            <a:endParaRPr lang="fr-FR" sz="1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1800" dirty="0" smtClean="0"/>
              <a:t>2584 lignes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sz="1800" dirty="0" smtClean="0"/>
              <a:t>0 valeur manquante</a:t>
            </a:r>
            <a:endParaRPr lang="fr-FR" dirty="0"/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>
          <a:xfrm>
            <a:off x="6886500" y="5119555"/>
            <a:ext cx="9998968" cy="1497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5 variables catégorielles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14 variables numériques </a:t>
            </a:r>
            <a:endParaRPr lang="fr-FR" sz="1000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b="1" u="sng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64" y="1029118"/>
            <a:ext cx="4962525" cy="3771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772" y="2708920"/>
            <a:ext cx="1428750" cy="742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80" y="1403995"/>
            <a:ext cx="1809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2206880" y="163931"/>
            <a:ext cx="7513890" cy="551603"/>
          </a:xfrm>
          <a:prstGeom prst="rect">
            <a:avLst/>
          </a:prstGeo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PREPARATION DES DONNES</a:t>
            </a:r>
            <a:endParaRPr lang="fr-FR" sz="24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78" y="289597"/>
            <a:ext cx="1592775" cy="46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94918"/>
              </p:ext>
            </p:extLst>
          </p:nvPr>
        </p:nvGraphicFramePr>
        <p:xfrm>
          <a:off x="477788" y="1784544"/>
          <a:ext cx="7536837" cy="3595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6837">
                  <a:extLst>
                    <a:ext uri="{9D8B030D-6E8A-4147-A177-3AD203B41FA5}">
                      <a16:colId xmlns:a16="http://schemas.microsoft.com/office/drawing/2014/main" val="4223844885"/>
                    </a:ext>
                  </a:extLst>
                </a:gridCol>
              </a:tblGrid>
              <a:tr h="1231101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fr-FR" sz="2800" kern="1200" dirty="0" smtClean="0">
                          <a:effectLst/>
                        </a:rPr>
                        <a:t>Conversion des variables catégorielles en numérique</a:t>
                      </a:r>
                      <a:endParaRPr lang="fr-F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extLst>
                  <a:ext uri="{0D108BD9-81ED-4DB2-BD59-A6C34878D82A}">
                    <a16:rowId xmlns:a16="http://schemas.microsoft.com/office/drawing/2014/main" val="1857843654"/>
                  </a:ext>
                </a:extLst>
              </a:tr>
              <a:tr h="1133435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fr-FR" sz="2800" kern="1200" dirty="0" smtClean="0">
                          <a:effectLst/>
                        </a:rPr>
                        <a:t>Hot </a:t>
                      </a:r>
                      <a:r>
                        <a:rPr lang="fr-FR" sz="2800" kern="1200" dirty="0" err="1" smtClean="0">
                          <a:effectLst/>
                        </a:rPr>
                        <a:t>encoding</a:t>
                      </a:r>
                      <a:r>
                        <a:rPr lang="fr-FR" sz="2800" kern="1200" dirty="0" smtClean="0">
                          <a:effectLst/>
                        </a:rPr>
                        <a:t> des variables catégorielles</a:t>
                      </a:r>
                      <a:endParaRPr lang="fr-FR" sz="2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fr-F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extLst>
                  <a:ext uri="{0D108BD9-81ED-4DB2-BD59-A6C34878D82A}">
                    <a16:rowId xmlns:a16="http://schemas.microsoft.com/office/drawing/2014/main" val="4268245876"/>
                  </a:ext>
                </a:extLst>
              </a:tr>
              <a:tr h="1231101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2800" kern="1200" dirty="0" smtClean="0">
                          <a:effectLst/>
                        </a:rPr>
                        <a:t>Séparation des</a:t>
                      </a:r>
                      <a:r>
                        <a:rPr lang="fr-FR" sz="2800" kern="1200" baseline="0" dirty="0" smtClean="0">
                          <a:effectLst/>
                        </a:rPr>
                        <a:t> données de test et des données d’entrainement</a:t>
                      </a:r>
                      <a:endParaRPr lang="fr-FR" sz="2800" kern="1200" dirty="0" smtClean="0">
                        <a:effectLst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fr-F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extLst>
                  <a:ext uri="{0D108BD9-81ED-4DB2-BD59-A6C34878D82A}">
                    <a16:rowId xmlns:a16="http://schemas.microsoft.com/office/drawing/2014/main" val="213636443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268387" y="1083814"/>
            <a:ext cx="22288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4790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/>
                </a:solidFill>
                <a:latin typeface="+mn-lt"/>
              </a:rPr>
              <a:t>Pyt</a:t>
            </a:r>
            <a:r>
              <a:rPr lang="fr-FR" b="1" dirty="0">
                <a:solidFill>
                  <a:srgbClr val="FFC000"/>
                </a:solidFill>
                <a:latin typeface="+mn-lt"/>
              </a:rPr>
              <a:t>hon</a:t>
            </a:r>
          </a:p>
        </p:txBody>
      </p:sp>
      <p:pic>
        <p:nvPicPr>
          <p:cNvPr id="1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64" y="999872"/>
            <a:ext cx="573087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956" y="5239226"/>
            <a:ext cx="7571140" cy="9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8013" y="980728"/>
            <a:ext cx="11175031" cy="4429472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6425" y="1196752"/>
            <a:ext cx="8231187" cy="49754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Choix d’un algorithme initialement prévu pour des </a:t>
            </a:r>
          </a:p>
          <a:p>
            <a:r>
              <a:rPr lang="fr-FR" dirty="0" smtClean="0"/>
              <a:t>classifications binaires : SVM</a:t>
            </a:r>
          </a:p>
          <a:p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Les machines à vecteurs de </a:t>
            </a:r>
            <a:r>
              <a:rPr lang="fr-FR" dirty="0" smtClean="0"/>
              <a:t>support sont </a:t>
            </a:r>
            <a:r>
              <a:rPr lang="fr-FR" dirty="0"/>
              <a:t>un ensemble de techniques d'apprentissage supervisé destinées à résoudre des problèmes de </a:t>
            </a:r>
            <a:r>
              <a:rPr lang="fr-FR" dirty="0" err="1"/>
              <a:t>discriminationnote</a:t>
            </a:r>
            <a:r>
              <a:rPr lang="fr-FR" dirty="0"/>
              <a:t> 1 et de régression. Les SVM sont une généralisation des </a:t>
            </a:r>
            <a:r>
              <a:rPr lang="fr-FR" dirty="0" err="1"/>
              <a:t>classifieurs</a:t>
            </a:r>
            <a:r>
              <a:rPr lang="fr-FR" dirty="0"/>
              <a:t> linéaires</a:t>
            </a:r>
            <a:r>
              <a:rPr lang="fr-F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-&gt; Problématique des </a:t>
            </a:r>
            <a:r>
              <a:rPr lang="fr-FR" dirty="0" err="1" smtClean="0"/>
              <a:t>seismes</a:t>
            </a:r>
            <a:endParaRPr lang="fr-FR" dirty="0" smtClean="0"/>
          </a:p>
          <a:p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L’algorithme avec le meilleur AUC : 0.9355670103092784</a:t>
            </a:r>
          </a:p>
          <a:p>
            <a:endParaRPr lang="fr-FR" b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206880" y="163931"/>
            <a:ext cx="7513890" cy="551603"/>
          </a:xfrm>
          <a:prstGeom prst="rect">
            <a:avLst/>
          </a:prstGeo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MODEL MACHINE LEARNING</a:t>
            </a:r>
            <a:endParaRPr lang="fr-FR" sz="24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78" y="289597"/>
            <a:ext cx="1592775" cy="46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078" y="441997"/>
            <a:ext cx="1592775" cy="46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478" y="594397"/>
            <a:ext cx="1592775" cy="46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65" y="5103689"/>
            <a:ext cx="8305556" cy="52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2206880" y="163931"/>
            <a:ext cx="7513890" cy="551603"/>
          </a:xfrm>
          <a:prstGeom prst="rect">
            <a:avLst/>
          </a:prstGeo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VALIDATION DU DATASET </a:t>
            </a:r>
            <a:endParaRPr lang="fr-FR" sz="24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78" y="289597"/>
            <a:ext cx="1592775" cy="46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68648"/>
              </p:ext>
            </p:extLst>
          </p:nvPr>
        </p:nvGraphicFramePr>
        <p:xfrm>
          <a:off x="477788" y="1124744"/>
          <a:ext cx="11305255" cy="5381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6139">
                  <a:extLst>
                    <a:ext uri="{9D8B030D-6E8A-4147-A177-3AD203B41FA5}">
                      <a16:colId xmlns:a16="http://schemas.microsoft.com/office/drawing/2014/main" val="2209392292"/>
                    </a:ext>
                  </a:extLst>
                </a:gridCol>
                <a:gridCol w="2512279">
                  <a:extLst>
                    <a:ext uri="{9D8B030D-6E8A-4147-A177-3AD203B41FA5}">
                      <a16:colId xmlns:a16="http://schemas.microsoft.com/office/drawing/2014/main" val="3204439533"/>
                    </a:ext>
                  </a:extLst>
                </a:gridCol>
                <a:gridCol w="2512279">
                  <a:extLst>
                    <a:ext uri="{9D8B030D-6E8A-4147-A177-3AD203B41FA5}">
                      <a16:colId xmlns:a16="http://schemas.microsoft.com/office/drawing/2014/main" val="1522907347"/>
                    </a:ext>
                  </a:extLst>
                </a:gridCol>
                <a:gridCol w="2512279">
                  <a:extLst>
                    <a:ext uri="{9D8B030D-6E8A-4147-A177-3AD203B41FA5}">
                      <a16:colId xmlns:a16="http://schemas.microsoft.com/office/drawing/2014/main" val="17706444"/>
                    </a:ext>
                  </a:extLst>
                </a:gridCol>
                <a:gridCol w="2512279">
                  <a:extLst>
                    <a:ext uri="{9D8B030D-6E8A-4147-A177-3AD203B41FA5}">
                      <a16:colId xmlns:a16="http://schemas.microsoft.com/office/drawing/2014/main" val="4223844885"/>
                    </a:ext>
                  </a:extLst>
                </a:gridCol>
              </a:tblGrid>
              <a:tr h="123110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7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3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PRECISION</a:t>
                      </a:r>
                      <a:endParaRPr lang="fr-FR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3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RECALL</a:t>
                      </a:r>
                      <a:endParaRPr lang="fr-FR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3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F1</a:t>
                      </a:r>
                      <a:r>
                        <a:rPr lang="fr-FR" sz="3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SCORE</a:t>
                      </a:r>
                      <a:endParaRPr lang="fr-FR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3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</a:t>
                      </a:r>
                      <a:endParaRPr lang="fr-FR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extLst>
                  <a:ext uri="{0D108BD9-81ED-4DB2-BD59-A6C34878D82A}">
                    <a16:rowId xmlns:a16="http://schemas.microsoft.com/office/drawing/2014/main" val="1857843654"/>
                  </a:ext>
                </a:extLst>
              </a:tr>
              <a:tr h="16883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7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fr-FR" sz="7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3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0.94</a:t>
                      </a:r>
                      <a:endParaRPr lang="fr-FR" sz="3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3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1.00</a:t>
                      </a:r>
                      <a:endParaRPr lang="fr-FR" sz="3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3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0.97</a:t>
                      </a:r>
                      <a:endParaRPr lang="fr-FR" sz="3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3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726</a:t>
                      </a:r>
                      <a:endParaRPr lang="fr-FR" sz="3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extLst>
                  <a:ext uri="{0D108BD9-81ED-4DB2-BD59-A6C34878D82A}">
                    <a16:rowId xmlns:a16="http://schemas.microsoft.com/office/drawing/2014/main" val="4268245876"/>
                  </a:ext>
                </a:extLst>
              </a:tr>
              <a:tr h="123110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7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fr-FR" sz="7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</a:t>
                      </a:r>
                      <a:endParaRPr lang="fr-FR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</a:t>
                      </a:r>
                      <a:endParaRPr lang="fr-FR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</a:t>
                      </a:r>
                      <a:endParaRPr lang="fr-FR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  <a:endParaRPr lang="fr-FR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extLst>
                  <a:ext uri="{0D108BD9-81ED-4DB2-BD59-A6C34878D82A}">
                    <a16:rowId xmlns:a16="http://schemas.microsoft.com/office/drawing/2014/main" val="213636443"/>
                  </a:ext>
                </a:extLst>
              </a:tr>
              <a:tr h="123110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3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avg</a:t>
                      </a:r>
                      <a:r>
                        <a:rPr lang="fr-FR" sz="3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/ total</a:t>
                      </a:r>
                      <a:endParaRPr lang="fr-FR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0.88</a:t>
                      </a:r>
                      <a:endParaRPr lang="fr-FR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0.94</a:t>
                      </a:r>
                      <a:endParaRPr lang="fr-FR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0.90</a:t>
                      </a:r>
                      <a:endParaRPr lang="fr-FR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4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776</a:t>
                      </a:r>
                      <a:endParaRPr lang="fr-FR" sz="4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36" marR="91436" marT="45721" marB="45721"/>
                </a:tc>
                <a:extLst>
                  <a:ext uri="{0D108BD9-81ED-4DB2-BD59-A6C34878D82A}">
                    <a16:rowId xmlns:a16="http://schemas.microsoft.com/office/drawing/2014/main" val="1103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5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4dc7c8fd-a16d-4a92-84ba-b4862ac3caea"/>
  <p:tag name="_AMO_REPORTCONTROLSVISIBLE" val="Empty"/>
</p:tagLst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50_TF02801084.potx" id="{EF660543-D2B3-4835-86D9-54E4D5342FC3}" vid="{1AF82362-72CF-4465-9AA1-8D1CFA089795}"/>
    </a:ext>
  </a:extLst>
</a:theme>
</file>

<file path=ppt/theme/theme2.xml><?xml version="1.0" encoding="utf-8"?>
<a:theme xmlns:a="http://schemas.openxmlformats.org/drawingml/2006/main" name="Thème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AACE6D-8EB6-447A-8DFD-C2C0C52916AC}">
  <ds:schemaRefs>
    <ds:schemaRef ds:uri="http://purl.org/dc/terms/"/>
    <ds:schemaRef ds:uri="a4f35948-e619-41b3-aa29-22878b09cfd2"/>
    <ds:schemaRef ds:uri="40262f94-9f35-4ac3-9a90-690165a166b7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tf02801084</Template>
  <TotalTime>2642</TotalTime>
  <Words>178</Words>
  <Application>Microsoft Office PowerPoint</Application>
  <PresentationFormat>Personnalisé</PresentationFormat>
  <Paragraphs>70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Bell MT</vt:lpstr>
      <vt:lpstr>Corbel</vt:lpstr>
      <vt:lpstr>Corbel (En-têtes)</vt:lpstr>
      <vt:lpstr>Courier New</vt:lpstr>
      <vt:lpstr>Wingdings</vt:lpstr>
      <vt:lpstr>Marketing 16x9</vt:lpstr>
      <vt:lpstr>SEISMIC BUMPS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</vt:lpstr>
      <vt:lpstr>Présentation PowerPoint</vt:lpstr>
    </vt:vector>
  </TitlesOfParts>
  <Company>AVIVA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D’UN WEB SERVICE DANS LE CADRE D’UN SCORING EN MACHINE LEARNING</dc:title>
  <dc:creator>Kheir Eddine KOUIDER</dc:creator>
  <cp:lastModifiedBy>Kheir Eddine KOUIDER</cp:lastModifiedBy>
  <cp:revision>47</cp:revision>
  <dcterms:created xsi:type="dcterms:W3CDTF">2018-06-22T13:15:14Z</dcterms:created>
  <dcterms:modified xsi:type="dcterms:W3CDTF">2019-02-13T22:58:53Z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TitusGUID">
    <vt:lpwstr>f3d41693-7ee9-4f9e-884b-96e68b2d6125</vt:lpwstr>
  </property>
  <property fmtid="{D5CDD505-2E9C-101B-9397-08002B2CF9AE}" pid="9" name="AvivaClassification">
    <vt:lpwstr>Aviva-Pub1ic</vt:lpwstr>
  </property>
</Properties>
</file>