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dwardtufte.com/bboard/q-and-a-fetch-msg?msg_id=000076" TargetMode="External"/><Relationship Id="rId3" Type="http://schemas.openxmlformats.org/officeDocument/2006/relationships/hyperlink" Target="https://www.onepager.com/community/blog/renowned-graphics-expert-tufte-still-thinks-our-project-charts-are-mediocre/"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dwardtufte.com/bboard/q-and-a-fetch-msg?msg_id=000076" TargetMode="External"/><Relationship Id="rId3" Type="http://schemas.openxmlformats.org/officeDocument/2006/relationships/hyperlink" Target="https://www.onepager.com/community/blog/renowned-graphics-expert-tufte-still-thinks-our-project-charts-are-mediocre/"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 will be available remotely through Blackboard during the presentation for any questions, etc. as per the project requirements.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13acef64c_5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13acef64c_5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Bargrams do not have to have item vectors.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13acef64c_5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13acef64c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13acef64c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13acef64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13acef64c_5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13acef64c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13acef64c_5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13acef64c_5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13acef64c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13acef64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13acef64c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13acef64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7c974dc8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7c974dc8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May have a separate slide to show visual variables in EZViz</a:t>
            </a:r>
            <a:br>
              <a:rPr lang="en"/>
            </a:br>
            <a:br>
              <a:rPr lang="en"/>
            </a:br>
            <a:r>
              <a:rPr lang="en"/>
              <a:t>Potential issues/solutions concerning data-ink ratio (like too much vertical space):</a:t>
            </a:r>
            <a:br>
              <a:rPr lang="en"/>
            </a:br>
            <a:r>
              <a:rPr lang="en" u="sng">
                <a:solidFill>
                  <a:schemeClr val="hlink"/>
                </a:solidFill>
                <a:hlinkClick r:id="rId2"/>
              </a:rPr>
              <a:t>https://www.edwardtufte.com/bboard/q-and-a-fetch-msg?msg_id=000076</a:t>
            </a:r>
            <a:endParaRPr/>
          </a:p>
          <a:p>
            <a:pPr indent="0" lvl="0" marL="0" rtl="0" algn="l">
              <a:spcBef>
                <a:spcPts val="0"/>
              </a:spcBef>
              <a:spcAft>
                <a:spcPts val="0"/>
              </a:spcAft>
              <a:buNone/>
            </a:pPr>
            <a:r>
              <a:rPr lang="en" u="sng">
                <a:solidFill>
                  <a:schemeClr val="hlink"/>
                </a:solidFill>
                <a:hlinkClick r:id="rId3"/>
              </a:rPr>
              <a:t>https://www.onepager.com/community/blog/renowned-graphics-expert-tufte-still-thinks-our-project-charts-are-mediocre/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13acef64c_5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13acef64c_5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sz="2300"/>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EZChooser was a product of Verizon Labs.   Not open source:  “All rights reserved.”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13acef64c_5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13acef64c_5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13acef64c_5_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13acef64c_5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63366b6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63366b6b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7c974dc8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7c974dc8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 quote from Dr. Edi’s PhD thesis.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63366b6b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63366b6b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per the EZChooser paper, 1 pixel can represent 1 data point. Need additional pixels for labels and gaps.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May have a separate slide to show visual variables in EZViz</a:t>
            </a:r>
            <a:br>
              <a:rPr lang="en"/>
            </a:br>
            <a:br>
              <a:rPr lang="en"/>
            </a:br>
            <a:r>
              <a:rPr lang="en"/>
              <a:t>Potential issues/solutions concerning data-ink ratio (like too much vertical space):</a:t>
            </a:r>
            <a:br>
              <a:rPr lang="en"/>
            </a:br>
            <a:r>
              <a:rPr lang="en" u="sng">
                <a:solidFill>
                  <a:schemeClr val="hlink"/>
                </a:solidFill>
                <a:hlinkClick r:id="rId2"/>
              </a:rPr>
              <a:t>https://www.edwardtufte.com/bboard/q-and-a-fetch-msg?msg_id=000076</a:t>
            </a:r>
            <a:endParaRPr/>
          </a:p>
          <a:p>
            <a:pPr indent="0" lvl="0" marL="0" rtl="0" algn="l">
              <a:spcBef>
                <a:spcPts val="0"/>
              </a:spcBef>
              <a:spcAft>
                <a:spcPts val="0"/>
              </a:spcAft>
              <a:buNone/>
            </a:pPr>
            <a:r>
              <a:rPr lang="en" u="sng">
                <a:solidFill>
                  <a:schemeClr val="hlink"/>
                </a:solidFill>
                <a:hlinkClick r:id="rId3"/>
              </a:rPr>
              <a:t>https://www.onepager.com/community/blog/renowned-graphics-expert-tufte-still-thinks-our-project-charts-are-mediocre/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FFFF00"/>
                </a:solidFill>
              </a:rPr>
              <a:t>EZViz	</a:t>
            </a:r>
            <a:endParaRPr b="1">
              <a:solidFill>
                <a:srgbClr val="FFFF00"/>
              </a:solidFill>
            </a:endParaRPr>
          </a:p>
        </p:txBody>
      </p:sp>
      <p:sp>
        <p:nvSpPr>
          <p:cNvPr id="86" name="Google Shape;86;p13"/>
          <p:cNvSpPr txBox="1"/>
          <p:nvPr>
            <p:ph idx="1" type="subTitle"/>
          </p:nvPr>
        </p:nvSpPr>
        <p:spPr>
          <a:xfrm>
            <a:off x="598100" y="2715949"/>
            <a:ext cx="8222100" cy="18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Parallel Bargram Visualization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Team D  </a:t>
            </a:r>
            <a:br>
              <a:rPr lang="en"/>
            </a:br>
            <a:br>
              <a:rPr lang="en"/>
            </a:br>
            <a:r>
              <a:rPr i="1" lang="en" sz="1100">
                <a:solidFill>
                  <a:srgbClr val="FFFF00"/>
                </a:solidFill>
                <a:latin typeface="Arial"/>
                <a:ea typeface="Arial"/>
                <a:cs typeface="Arial"/>
                <a:sym typeface="Arial"/>
              </a:rPr>
              <a:t>Michael DiCicco</a:t>
            </a:r>
            <a:br>
              <a:rPr i="1" lang="en" sz="1100">
                <a:solidFill>
                  <a:srgbClr val="FFFF00"/>
                </a:solidFill>
                <a:latin typeface="Arial"/>
                <a:ea typeface="Arial"/>
                <a:cs typeface="Arial"/>
                <a:sym typeface="Arial"/>
              </a:rPr>
            </a:br>
            <a:r>
              <a:rPr i="1" lang="en" sz="1100">
                <a:solidFill>
                  <a:srgbClr val="FFFF00"/>
                </a:solidFill>
                <a:latin typeface="Arial"/>
                <a:ea typeface="Arial"/>
                <a:cs typeface="Arial"/>
                <a:sym typeface="Arial"/>
              </a:rPr>
              <a:t>Abdullah Al Faysal</a:t>
            </a:r>
            <a:br>
              <a:rPr i="1" lang="en" sz="1100">
                <a:solidFill>
                  <a:srgbClr val="FFFF00"/>
                </a:solidFill>
                <a:latin typeface="Arial"/>
                <a:ea typeface="Arial"/>
                <a:cs typeface="Arial"/>
                <a:sym typeface="Arial"/>
              </a:rPr>
            </a:br>
            <a:r>
              <a:rPr i="1" lang="en" sz="1100">
                <a:solidFill>
                  <a:srgbClr val="FFFF00"/>
                </a:solidFill>
                <a:latin typeface="Arial"/>
                <a:ea typeface="Arial"/>
                <a:cs typeface="Arial"/>
                <a:sym typeface="Arial"/>
              </a:rPr>
              <a:t>Daniel Eddings (remote)</a:t>
            </a:r>
            <a:br>
              <a:rPr i="1" lang="en" sz="1100">
                <a:solidFill>
                  <a:srgbClr val="FFFF00"/>
                </a:solidFill>
                <a:latin typeface="Arial"/>
                <a:ea typeface="Arial"/>
                <a:cs typeface="Arial"/>
                <a:sym typeface="Arial"/>
              </a:rPr>
            </a:br>
            <a:endParaRPr>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Vocab</a:t>
            </a:r>
            <a:r>
              <a:rPr lang="en" sz="3600"/>
              <a:t>ulary</a:t>
            </a:r>
            <a:endParaRPr sz="3600"/>
          </a:p>
        </p:txBody>
      </p:sp>
      <p:sp>
        <p:nvSpPr>
          <p:cNvPr id="142" name="Google Shape;142;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b="1" lang="en"/>
              <a:t>Bargram</a:t>
            </a:r>
            <a:r>
              <a:rPr lang="en"/>
              <a:t>:</a:t>
            </a:r>
            <a:br>
              <a:rPr lang="en"/>
            </a:br>
            <a:r>
              <a:rPr lang="en"/>
              <a:t>H</a:t>
            </a:r>
            <a:r>
              <a:rPr lang="en"/>
              <a:t>istogram bars </a:t>
            </a:r>
            <a:br>
              <a:rPr lang="en"/>
            </a:br>
            <a:r>
              <a:rPr lang="en"/>
              <a:t>put horizontally</a:t>
            </a:r>
            <a:br>
              <a:rPr lang="en"/>
            </a:br>
            <a:r>
              <a:rPr lang="en"/>
              <a:t>end-to-end </a:t>
            </a:r>
            <a:br>
              <a:rPr lang="en"/>
            </a:br>
            <a:endParaRPr/>
          </a:p>
          <a:p>
            <a:pPr indent="-342900" lvl="0" marL="457200" rtl="0" algn="l">
              <a:spcBef>
                <a:spcPts val="0"/>
              </a:spcBef>
              <a:spcAft>
                <a:spcPts val="0"/>
              </a:spcAft>
              <a:buSzPts val="1800"/>
              <a:buChar char="➢"/>
            </a:pPr>
            <a:r>
              <a:rPr b="1" lang="en"/>
              <a:t>Item vectors</a:t>
            </a:r>
            <a:r>
              <a:rPr lang="en"/>
              <a:t> </a:t>
            </a:r>
            <a:br>
              <a:rPr lang="en"/>
            </a:br>
            <a:r>
              <a:rPr lang="en"/>
              <a:t>above bargrams </a:t>
            </a:r>
            <a:br>
              <a:rPr lang="en"/>
            </a:br>
            <a:r>
              <a:rPr lang="en"/>
              <a:t>in (d)</a:t>
            </a:r>
            <a:endParaRPr/>
          </a:p>
          <a:p>
            <a:pPr indent="0" lvl="0" marL="0" rtl="0" algn="l">
              <a:spcBef>
                <a:spcPts val="1600"/>
              </a:spcBef>
              <a:spcAft>
                <a:spcPts val="1600"/>
              </a:spcAft>
              <a:buNone/>
            </a:pPr>
            <a:r>
              <a:t/>
            </a:r>
            <a:endParaRPr/>
          </a:p>
        </p:txBody>
      </p:sp>
      <p:pic>
        <p:nvPicPr>
          <p:cNvPr id="143" name="Google Shape;143;p22"/>
          <p:cNvPicPr preferRelativeResize="0"/>
          <p:nvPr/>
        </p:nvPicPr>
        <p:blipFill>
          <a:blip r:embed="rId3">
            <a:alphaModFix/>
          </a:blip>
          <a:stretch>
            <a:fillRect/>
          </a:stretch>
        </p:blipFill>
        <p:spPr>
          <a:xfrm>
            <a:off x="2981950" y="519161"/>
            <a:ext cx="3769599" cy="4242875"/>
          </a:xfrm>
          <a:prstGeom prst="rect">
            <a:avLst/>
          </a:prstGeom>
          <a:noFill/>
          <a:ln>
            <a:noFill/>
          </a:ln>
        </p:spPr>
      </p:pic>
      <p:sp>
        <p:nvSpPr>
          <p:cNvPr id="144" name="Google Shape;144;p22"/>
          <p:cNvSpPr txBox="1"/>
          <p:nvPr/>
        </p:nvSpPr>
        <p:spPr>
          <a:xfrm>
            <a:off x="215500" y="4822625"/>
            <a:ext cx="8616900" cy="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Wittenburg et al, </a:t>
            </a:r>
            <a:r>
              <a:rPr i="1" lang="en">
                <a:solidFill>
                  <a:srgbClr val="FFFFFF"/>
                </a:solidFill>
                <a:latin typeface="Roboto"/>
                <a:ea typeface="Roboto"/>
                <a:cs typeface="Roboto"/>
                <a:sym typeface="Roboto"/>
              </a:rPr>
              <a:t>Parallel Bargrams for Consumer-based Information Exploration and Choice</a:t>
            </a:r>
            <a:r>
              <a:rPr lang="en">
                <a:solidFill>
                  <a:srgbClr val="FFFFFF"/>
                </a:solidFill>
                <a:latin typeface="Roboto"/>
                <a:ea typeface="Roboto"/>
                <a:cs typeface="Roboto"/>
                <a:sym typeface="Roboto"/>
              </a:rPr>
              <a:t>, 2001</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EZChooser</a:t>
            </a:r>
            <a:endParaRPr/>
          </a:p>
        </p:txBody>
      </p:sp>
      <p:grpSp>
        <p:nvGrpSpPr>
          <p:cNvPr id="150" name="Google Shape;150;p23"/>
          <p:cNvGrpSpPr/>
          <p:nvPr/>
        </p:nvGrpSpPr>
        <p:grpSpPr>
          <a:xfrm>
            <a:off x="431925" y="1304875"/>
            <a:ext cx="2628925" cy="3416400"/>
            <a:chOff x="431925" y="1304875"/>
            <a:chExt cx="2628925" cy="3416400"/>
          </a:xfrm>
        </p:grpSpPr>
        <p:sp>
          <p:nvSpPr>
            <p:cNvPr id="151" name="Google Shape;151;p23"/>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23"/>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Works Great</a:t>
            </a:r>
            <a:endParaRPr>
              <a:solidFill>
                <a:schemeClr val="lt1"/>
              </a:solidFill>
            </a:endParaRPr>
          </a:p>
        </p:txBody>
      </p:sp>
      <p:sp>
        <p:nvSpPr>
          <p:cNvPr id="154" name="Google Shape;154;p23"/>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Simple, intuitive interface</a:t>
            </a:r>
            <a:br>
              <a:rPr lang="en" sz="1600"/>
            </a:br>
            <a:endParaRPr sz="1600"/>
          </a:p>
          <a:p>
            <a:pPr indent="-330200" lvl="0" marL="457200" rtl="0" algn="l">
              <a:spcBef>
                <a:spcPts val="0"/>
              </a:spcBef>
              <a:spcAft>
                <a:spcPts val="1600"/>
              </a:spcAft>
              <a:buSzPts val="1600"/>
              <a:buChar char="➢"/>
            </a:pPr>
            <a:r>
              <a:rPr lang="en" sz="1600"/>
              <a:t>See-as-you-go visualization</a:t>
            </a:r>
            <a:endParaRPr sz="1600"/>
          </a:p>
        </p:txBody>
      </p:sp>
      <p:grpSp>
        <p:nvGrpSpPr>
          <p:cNvPr id="155" name="Google Shape;155;p23"/>
          <p:cNvGrpSpPr/>
          <p:nvPr/>
        </p:nvGrpSpPr>
        <p:grpSpPr>
          <a:xfrm>
            <a:off x="3320450" y="1304875"/>
            <a:ext cx="2632500" cy="3416400"/>
            <a:chOff x="3320450" y="1304875"/>
            <a:chExt cx="2632500" cy="3416400"/>
          </a:xfrm>
        </p:grpSpPr>
        <p:sp>
          <p:nvSpPr>
            <p:cNvPr id="156" name="Google Shape;156;p23"/>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23"/>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Not Widely Available		</a:t>
            </a:r>
            <a:endParaRPr>
              <a:solidFill>
                <a:schemeClr val="lt1"/>
              </a:solidFill>
            </a:endParaRPr>
          </a:p>
        </p:txBody>
      </p:sp>
      <p:sp>
        <p:nvSpPr>
          <p:cNvPr id="159" name="Google Shape;159;p23"/>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Released in 2000</a:t>
            </a:r>
            <a:br>
              <a:rPr lang="en" sz="1600"/>
            </a:br>
            <a:endParaRPr sz="1600"/>
          </a:p>
          <a:p>
            <a:pPr indent="-330200" lvl="0" marL="457200" rtl="0" algn="l">
              <a:spcBef>
                <a:spcPts val="0"/>
              </a:spcBef>
              <a:spcAft>
                <a:spcPts val="0"/>
              </a:spcAft>
              <a:buSzPts val="1600"/>
              <a:buChar char="➢"/>
            </a:pPr>
            <a:r>
              <a:rPr lang="en" sz="1600"/>
              <a:t>Needs an old browser like Opera 8 installed along with JDK 2</a:t>
            </a:r>
            <a:br>
              <a:rPr lang="en" sz="1600"/>
            </a:br>
            <a:endParaRPr sz="1600"/>
          </a:p>
          <a:p>
            <a:pPr indent="-330200" lvl="0" marL="457200" rtl="0" algn="l">
              <a:spcBef>
                <a:spcPts val="0"/>
              </a:spcBef>
              <a:spcAft>
                <a:spcPts val="0"/>
              </a:spcAft>
              <a:buSzPts val="1600"/>
              <a:buChar char="➢"/>
            </a:pPr>
            <a:r>
              <a:rPr lang="en" sz="1600"/>
              <a:t>Java applet with outdated look</a:t>
            </a:r>
            <a:endParaRPr sz="1600"/>
          </a:p>
          <a:p>
            <a:pPr indent="0" lvl="0" marL="914400" rtl="0" algn="l">
              <a:spcBef>
                <a:spcPts val="1600"/>
              </a:spcBef>
              <a:spcAft>
                <a:spcPts val="0"/>
              </a:spcAft>
              <a:buNone/>
            </a:pPr>
            <a:r>
              <a:t/>
            </a:r>
            <a:endParaRPr sz="1600"/>
          </a:p>
          <a:p>
            <a:pPr indent="0" lvl="0" marL="0" rtl="0" algn="l">
              <a:spcBef>
                <a:spcPts val="1600"/>
              </a:spcBef>
              <a:spcAft>
                <a:spcPts val="1600"/>
              </a:spcAft>
              <a:buNone/>
            </a:pPr>
            <a:r>
              <a:t/>
            </a:r>
            <a:endParaRPr sz="1600"/>
          </a:p>
        </p:txBody>
      </p:sp>
      <p:grpSp>
        <p:nvGrpSpPr>
          <p:cNvPr id="160" name="Google Shape;160;p23"/>
          <p:cNvGrpSpPr/>
          <p:nvPr/>
        </p:nvGrpSpPr>
        <p:grpSpPr>
          <a:xfrm>
            <a:off x="6212550" y="1304875"/>
            <a:ext cx="2632500" cy="3416400"/>
            <a:chOff x="6212550" y="1304875"/>
            <a:chExt cx="2632500" cy="3416400"/>
          </a:xfrm>
        </p:grpSpPr>
        <p:sp>
          <p:nvSpPr>
            <p:cNvPr id="161" name="Google Shape;161;p23"/>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23"/>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t>
            </a:r>
            <a:endParaRPr>
              <a:solidFill>
                <a:schemeClr val="lt1"/>
              </a:solidFill>
            </a:endParaRPr>
          </a:p>
        </p:txBody>
      </p:sp>
      <p:sp>
        <p:nvSpPr>
          <p:cNvPr id="164" name="Google Shape;164;p23"/>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 similar commercial product, InfoZoom, is expensive</a:t>
            </a:r>
            <a:endParaRPr sz="1600"/>
          </a:p>
          <a:p>
            <a:pPr indent="0" lvl="0" marL="0" rtl="0" algn="l">
              <a:spcBef>
                <a:spcPts val="1600"/>
              </a:spcBef>
              <a:spcAft>
                <a:spcPts val="160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Viz Features</a:t>
            </a:r>
            <a:endParaRPr/>
          </a:p>
        </p:txBody>
      </p:sp>
      <p:grpSp>
        <p:nvGrpSpPr>
          <p:cNvPr id="170" name="Google Shape;170;p24"/>
          <p:cNvGrpSpPr/>
          <p:nvPr/>
        </p:nvGrpSpPr>
        <p:grpSpPr>
          <a:xfrm>
            <a:off x="431925" y="1304875"/>
            <a:ext cx="2628925" cy="3416400"/>
            <a:chOff x="431925" y="1304875"/>
            <a:chExt cx="2628925" cy="3416400"/>
          </a:xfrm>
        </p:grpSpPr>
        <p:sp>
          <p:nvSpPr>
            <p:cNvPr id="171" name="Google Shape;171;p2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 name="Google Shape;173;p2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Unit</a:t>
            </a:r>
            <a:endParaRPr>
              <a:solidFill>
                <a:schemeClr val="lt1"/>
              </a:solidFill>
            </a:endParaRPr>
          </a:p>
        </p:txBody>
      </p:sp>
      <p:sp>
        <p:nvSpPr>
          <p:cNvPr id="174" name="Google Shape;174;p2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Glyphs as units </a:t>
            </a:r>
            <a:br>
              <a:rPr lang="en" sz="1600"/>
            </a:br>
            <a:endParaRPr sz="1600"/>
          </a:p>
          <a:p>
            <a:pPr indent="-330200" lvl="0" marL="457200" rtl="0" algn="l">
              <a:spcBef>
                <a:spcPts val="0"/>
              </a:spcBef>
              <a:spcAft>
                <a:spcPts val="0"/>
              </a:spcAft>
              <a:buSzPts val="1600"/>
              <a:buChar char="➢"/>
            </a:pPr>
            <a:r>
              <a:rPr lang="en" sz="1600"/>
              <a:t>Provides: </a:t>
            </a:r>
            <a:br>
              <a:rPr lang="en" sz="1600"/>
            </a:br>
            <a:r>
              <a:rPr i="1" lang="en" sz="1400"/>
              <a:t>“</a:t>
            </a:r>
            <a:r>
              <a:rPr i="1" lang="en" sz="1400"/>
              <a:t>Intuition, perception, constructivism &amp; physicality, interaction”</a:t>
            </a:r>
            <a:br>
              <a:rPr lang="en" sz="1600"/>
            </a:br>
            <a:r>
              <a:rPr lang="en" sz="900"/>
              <a:t>(Park, et al. </a:t>
            </a:r>
            <a:r>
              <a:rPr i="1" lang="en" sz="900"/>
              <a:t>ATOM: A Grammar for Unit Visualizations</a:t>
            </a:r>
            <a:r>
              <a:rPr lang="en" sz="900"/>
              <a:t>, 2019)</a:t>
            </a:r>
            <a:endParaRPr sz="900"/>
          </a:p>
          <a:p>
            <a:pPr indent="0" lvl="0" marL="457200" rtl="0" algn="l">
              <a:spcBef>
                <a:spcPts val="1600"/>
              </a:spcBef>
              <a:spcAft>
                <a:spcPts val="1600"/>
              </a:spcAft>
              <a:buNone/>
            </a:pPr>
            <a:r>
              <a:t/>
            </a:r>
            <a:endParaRPr sz="1600"/>
          </a:p>
        </p:txBody>
      </p:sp>
      <p:grpSp>
        <p:nvGrpSpPr>
          <p:cNvPr id="175" name="Google Shape;175;p24"/>
          <p:cNvGrpSpPr/>
          <p:nvPr/>
        </p:nvGrpSpPr>
        <p:grpSpPr>
          <a:xfrm>
            <a:off x="3320450" y="1304875"/>
            <a:ext cx="2632500" cy="3416400"/>
            <a:chOff x="3320450" y="1304875"/>
            <a:chExt cx="2632500" cy="3416400"/>
          </a:xfrm>
        </p:grpSpPr>
        <p:sp>
          <p:nvSpPr>
            <p:cNvPr id="176" name="Google Shape;176;p2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2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Aggregated</a:t>
            </a:r>
            <a:r>
              <a:rPr lang="en">
                <a:solidFill>
                  <a:schemeClr val="lt1"/>
                </a:solidFill>
              </a:rPr>
              <a:t>	</a:t>
            </a:r>
            <a:endParaRPr>
              <a:solidFill>
                <a:schemeClr val="lt1"/>
              </a:solidFill>
            </a:endParaRPr>
          </a:p>
        </p:txBody>
      </p:sp>
      <p:sp>
        <p:nvSpPr>
          <p:cNvPr id="179" name="Google Shape;179;p2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Bargrams</a:t>
            </a:r>
            <a:br>
              <a:rPr lang="en" sz="1600"/>
            </a:br>
            <a:endParaRPr sz="1600"/>
          </a:p>
          <a:p>
            <a:pPr indent="-330200" lvl="0" marL="457200" rtl="0" algn="l">
              <a:spcBef>
                <a:spcPts val="0"/>
              </a:spcBef>
              <a:spcAft>
                <a:spcPts val="0"/>
              </a:spcAft>
              <a:buSzPts val="1600"/>
              <a:buChar char="➢"/>
            </a:pPr>
            <a:r>
              <a:rPr lang="en" sz="1600"/>
              <a:t>Helps with scaling issues</a:t>
            </a:r>
            <a:br>
              <a:rPr lang="en" sz="1600"/>
            </a:br>
            <a:endParaRPr sz="1600"/>
          </a:p>
          <a:p>
            <a:pPr indent="-330200" lvl="0" marL="457200" rtl="0" algn="l">
              <a:spcBef>
                <a:spcPts val="0"/>
              </a:spcBef>
              <a:spcAft>
                <a:spcPts val="0"/>
              </a:spcAft>
              <a:buSzPts val="1600"/>
              <a:buChar char="➢"/>
            </a:pPr>
            <a:r>
              <a:rPr lang="en" sz="1600"/>
              <a:t>7 +/- 2 bins per row</a:t>
            </a:r>
            <a:endParaRPr sz="1600"/>
          </a:p>
          <a:p>
            <a:pPr indent="0" lvl="0" marL="914400" rtl="0" algn="l">
              <a:spcBef>
                <a:spcPts val="1600"/>
              </a:spcBef>
              <a:spcAft>
                <a:spcPts val="0"/>
              </a:spcAft>
              <a:buNone/>
            </a:pPr>
            <a:r>
              <a:t/>
            </a:r>
            <a:endParaRPr sz="1600"/>
          </a:p>
          <a:p>
            <a:pPr indent="0" lvl="0" marL="0" rtl="0" algn="l">
              <a:spcBef>
                <a:spcPts val="1600"/>
              </a:spcBef>
              <a:spcAft>
                <a:spcPts val="1600"/>
              </a:spcAft>
              <a:buNone/>
            </a:pPr>
            <a:r>
              <a:t/>
            </a:r>
            <a:endParaRPr sz="1600"/>
          </a:p>
        </p:txBody>
      </p:sp>
      <p:grpSp>
        <p:nvGrpSpPr>
          <p:cNvPr id="180" name="Google Shape;180;p24"/>
          <p:cNvGrpSpPr/>
          <p:nvPr/>
        </p:nvGrpSpPr>
        <p:grpSpPr>
          <a:xfrm>
            <a:off x="6212550" y="1304875"/>
            <a:ext cx="2632500" cy="3416400"/>
            <a:chOff x="6212550" y="1304875"/>
            <a:chExt cx="2632500" cy="3416400"/>
          </a:xfrm>
        </p:grpSpPr>
        <p:sp>
          <p:nvSpPr>
            <p:cNvPr id="181" name="Google Shape;181;p2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2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Filtering</a:t>
            </a:r>
            <a:endParaRPr>
              <a:solidFill>
                <a:srgbClr val="FFFFFF"/>
              </a:solidFill>
            </a:endParaRPr>
          </a:p>
        </p:txBody>
      </p:sp>
      <p:sp>
        <p:nvSpPr>
          <p:cNvPr id="184" name="Google Shape;184;p2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Selects objects that meet criteria</a:t>
            </a:r>
            <a:br>
              <a:rPr lang="en" sz="1600"/>
            </a:br>
            <a:endParaRPr sz="1600"/>
          </a:p>
          <a:p>
            <a:pPr indent="-330200" lvl="0" marL="457200" rtl="0" algn="l">
              <a:spcBef>
                <a:spcPts val="0"/>
              </a:spcBef>
              <a:spcAft>
                <a:spcPts val="0"/>
              </a:spcAft>
              <a:buSzPts val="1600"/>
              <a:buChar char="➢"/>
            </a:pPr>
            <a:r>
              <a:rPr lang="en" sz="1600"/>
              <a:t>Union (OR) horizontally </a:t>
            </a:r>
            <a:br>
              <a:rPr lang="en" sz="1600"/>
            </a:br>
            <a:endParaRPr sz="1600"/>
          </a:p>
          <a:p>
            <a:pPr indent="-330200" lvl="0" marL="457200" rtl="0" algn="l">
              <a:spcBef>
                <a:spcPts val="0"/>
              </a:spcBef>
              <a:spcAft>
                <a:spcPts val="0"/>
              </a:spcAft>
              <a:buSzPts val="1600"/>
              <a:buChar char="➢"/>
            </a:pPr>
            <a:r>
              <a:rPr lang="en" sz="1600"/>
              <a:t>Intersection (AND) vertically </a:t>
            </a:r>
            <a:endParaRPr sz="1600"/>
          </a:p>
          <a:p>
            <a:pPr indent="0" lvl="0" marL="0" rtl="0" algn="l">
              <a:spcBef>
                <a:spcPts val="1600"/>
              </a:spcBef>
              <a:spcAft>
                <a:spcPts val="1600"/>
              </a:spcAft>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EZViz Internals</a:t>
            </a:r>
            <a:endParaRPr/>
          </a:p>
        </p:txBody>
      </p:sp>
      <p:grpSp>
        <p:nvGrpSpPr>
          <p:cNvPr id="190" name="Google Shape;190;p25"/>
          <p:cNvGrpSpPr/>
          <p:nvPr/>
        </p:nvGrpSpPr>
        <p:grpSpPr>
          <a:xfrm>
            <a:off x="431925" y="1304875"/>
            <a:ext cx="2628925" cy="3416400"/>
            <a:chOff x="431925" y="1304875"/>
            <a:chExt cx="2628925" cy="3416400"/>
          </a:xfrm>
        </p:grpSpPr>
        <p:sp>
          <p:nvSpPr>
            <p:cNvPr id="191" name="Google Shape;191;p2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2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Browser-Based</a:t>
            </a:r>
            <a:endParaRPr>
              <a:solidFill>
                <a:schemeClr val="lt1"/>
              </a:solidFill>
            </a:endParaRPr>
          </a:p>
        </p:txBody>
      </p:sp>
      <p:sp>
        <p:nvSpPr>
          <p:cNvPr id="194" name="Google Shape;194;p2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ECMAScript 6</a:t>
            </a:r>
            <a:br>
              <a:rPr lang="en" sz="1600"/>
            </a:br>
            <a:endParaRPr sz="1600"/>
          </a:p>
          <a:p>
            <a:pPr indent="-330200" lvl="0" marL="457200" rtl="0" algn="l">
              <a:spcBef>
                <a:spcPts val="0"/>
              </a:spcBef>
              <a:spcAft>
                <a:spcPts val="1600"/>
              </a:spcAft>
              <a:buSzPts val="1600"/>
              <a:buChar char="➢"/>
            </a:pPr>
            <a:r>
              <a:rPr lang="en" sz="1600"/>
              <a:t>CSS Grid</a:t>
            </a:r>
            <a:endParaRPr sz="1600"/>
          </a:p>
        </p:txBody>
      </p:sp>
      <p:grpSp>
        <p:nvGrpSpPr>
          <p:cNvPr id="195" name="Google Shape;195;p25"/>
          <p:cNvGrpSpPr/>
          <p:nvPr/>
        </p:nvGrpSpPr>
        <p:grpSpPr>
          <a:xfrm>
            <a:off x="3320450" y="1304875"/>
            <a:ext cx="2632500" cy="3416400"/>
            <a:chOff x="3320450" y="1304875"/>
            <a:chExt cx="2632500" cy="3416400"/>
          </a:xfrm>
        </p:grpSpPr>
        <p:sp>
          <p:nvSpPr>
            <p:cNvPr id="196" name="Google Shape;196;p2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2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 </a:t>
            </a:r>
            <a:r>
              <a:rPr lang="en">
                <a:solidFill>
                  <a:schemeClr val="lt1"/>
                </a:solidFill>
              </a:rPr>
              <a:t>		</a:t>
            </a:r>
            <a:endParaRPr>
              <a:solidFill>
                <a:schemeClr val="lt1"/>
              </a:solidFill>
            </a:endParaRPr>
          </a:p>
        </p:txBody>
      </p:sp>
      <p:sp>
        <p:nvSpPr>
          <p:cNvPr id="199" name="Google Shape;199;p2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Original car data from EZChooser</a:t>
            </a:r>
            <a:br>
              <a:rPr lang="en" sz="1600"/>
            </a:br>
            <a:endParaRPr sz="1600"/>
          </a:p>
          <a:p>
            <a:pPr indent="-330200" lvl="0" marL="457200" rtl="0" algn="l">
              <a:spcBef>
                <a:spcPts val="0"/>
              </a:spcBef>
              <a:spcAft>
                <a:spcPts val="0"/>
              </a:spcAft>
              <a:buSzPts val="1600"/>
              <a:buChar char="➢"/>
            </a:pPr>
            <a:r>
              <a:rPr lang="en" sz="1600"/>
              <a:t>14 attributes</a:t>
            </a:r>
            <a:br>
              <a:rPr lang="en" sz="1600"/>
            </a:br>
            <a:endParaRPr sz="1600"/>
          </a:p>
          <a:p>
            <a:pPr indent="-330200" lvl="0" marL="457200" rtl="0" algn="l">
              <a:spcBef>
                <a:spcPts val="0"/>
              </a:spcBef>
              <a:spcAft>
                <a:spcPts val="0"/>
              </a:spcAft>
              <a:buSzPts val="1600"/>
              <a:buChar char="➢"/>
            </a:pPr>
            <a:r>
              <a:rPr lang="en" sz="1600"/>
              <a:t>Categorical &amp; numerical</a:t>
            </a:r>
            <a:endParaRPr sz="1600"/>
          </a:p>
          <a:p>
            <a:pPr indent="0" lvl="0" marL="914400" rtl="0" algn="l">
              <a:spcBef>
                <a:spcPts val="1600"/>
              </a:spcBef>
              <a:spcAft>
                <a:spcPts val="0"/>
              </a:spcAft>
              <a:buNone/>
            </a:pPr>
            <a:r>
              <a:t/>
            </a:r>
            <a:endParaRPr sz="1600"/>
          </a:p>
          <a:p>
            <a:pPr indent="0" lvl="0" marL="0" rtl="0" algn="l">
              <a:spcBef>
                <a:spcPts val="1600"/>
              </a:spcBef>
              <a:spcAft>
                <a:spcPts val="1600"/>
              </a:spcAft>
              <a:buNone/>
            </a:pPr>
            <a:r>
              <a:t/>
            </a:r>
            <a:endParaRPr sz="1600"/>
          </a:p>
        </p:txBody>
      </p:sp>
      <p:grpSp>
        <p:nvGrpSpPr>
          <p:cNvPr id="200" name="Google Shape;200;p25"/>
          <p:cNvGrpSpPr/>
          <p:nvPr/>
        </p:nvGrpSpPr>
        <p:grpSpPr>
          <a:xfrm>
            <a:off x="6212550" y="1304875"/>
            <a:ext cx="2632500" cy="3416400"/>
            <a:chOff x="6212550" y="1304875"/>
            <a:chExt cx="2632500" cy="3416400"/>
          </a:xfrm>
        </p:grpSpPr>
        <p:sp>
          <p:nvSpPr>
            <p:cNvPr id="201" name="Google Shape;201;p2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2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rPr>
              <a:t>Binning </a:t>
            </a:r>
            <a:endParaRPr>
              <a:solidFill>
                <a:srgbClr val="FFFFFF"/>
              </a:solidFill>
            </a:endParaRPr>
          </a:p>
        </p:txBody>
      </p:sp>
      <p:sp>
        <p:nvSpPr>
          <p:cNvPr id="204" name="Google Shape;204;p2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Button length ≈ </a:t>
            </a:r>
            <a:br>
              <a:rPr lang="en" sz="1600"/>
            </a:br>
            <a:r>
              <a:rPr lang="en" sz="1600"/>
              <a:t># of items that share value of button label</a:t>
            </a:r>
            <a:br>
              <a:rPr lang="en" sz="1600"/>
            </a:br>
            <a:br>
              <a:rPr lang="en" sz="1600"/>
            </a:b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See-As-You-Go</a:t>
            </a:r>
            <a:endParaRPr/>
          </a:p>
        </p:txBody>
      </p:sp>
      <p:sp>
        <p:nvSpPr>
          <p:cNvPr id="210" name="Google Shape;210;p26"/>
          <p:cNvSpPr/>
          <p:nvPr/>
        </p:nvSpPr>
        <p:spPr>
          <a:xfrm>
            <a:off x="460200" y="1673150"/>
            <a:ext cx="2255100" cy="607800"/>
          </a:xfrm>
          <a:prstGeom prst="chevron">
            <a:avLst>
              <a:gd fmla="val 50000" name="adj"/>
            </a:avLst>
          </a:prstGeom>
          <a:solidFill>
            <a:srgbClr val="2A3990"/>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solidFill>
                <a:srgbClr val="FFFFFF"/>
              </a:solidFill>
            </a:endParaRPr>
          </a:p>
        </p:txBody>
      </p:sp>
      <p:sp>
        <p:nvSpPr>
          <p:cNvPr id="211" name="Google Shape;211;p26"/>
          <p:cNvSpPr txBox="1"/>
          <p:nvPr/>
        </p:nvSpPr>
        <p:spPr>
          <a:xfrm>
            <a:off x="947375" y="1779050"/>
            <a:ext cx="1707600" cy="5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Roboto"/>
                <a:ea typeface="Roboto"/>
                <a:cs typeface="Roboto"/>
                <a:sym typeface="Roboto"/>
              </a:rPr>
              <a:t>  Click </a:t>
            </a:r>
            <a:endParaRPr sz="2400">
              <a:solidFill>
                <a:srgbClr val="FFFFFF"/>
              </a:solidFill>
              <a:latin typeface="Roboto"/>
              <a:ea typeface="Roboto"/>
              <a:cs typeface="Roboto"/>
              <a:sym typeface="Roboto"/>
            </a:endParaRPr>
          </a:p>
        </p:txBody>
      </p:sp>
      <p:sp>
        <p:nvSpPr>
          <p:cNvPr id="212" name="Google Shape;212;p26"/>
          <p:cNvSpPr/>
          <p:nvPr/>
        </p:nvSpPr>
        <p:spPr>
          <a:xfrm>
            <a:off x="3444453" y="1673150"/>
            <a:ext cx="2255100" cy="607800"/>
          </a:xfrm>
          <a:prstGeom prst="chevron">
            <a:avLst>
              <a:gd fmla="val 50000" name="adj"/>
            </a:avLst>
          </a:prstGeom>
          <a:solidFill>
            <a:srgbClr val="2A3990"/>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rPr lang="en" sz="2400">
                <a:solidFill>
                  <a:srgbClr val="FFFFFF"/>
                </a:solidFill>
                <a:latin typeface="Roboto"/>
                <a:ea typeface="Roboto"/>
                <a:cs typeface="Roboto"/>
                <a:sym typeface="Roboto"/>
              </a:rPr>
              <a:t>    See </a:t>
            </a:r>
            <a:endParaRPr>
              <a:solidFill>
                <a:srgbClr val="FFFFFF"/>
              </a:solidFill>
            </a:endParaRPr>
          </a:p>
        </p:txBody>
      </p:sp>
      <p:sp>
        <p:nvSpPr>
          <p:cNvPr id="213" name="Google Shape;213;p26"/>
          <p:cNvSpPr/>
          <p:nvPr/>
        </p:nvSpPr>
        <p:spPr>
          <a:xfrm>
            <a:off x="6224278" y="1673150"/>
            <a:ext cx="2255100" cy="607800"/>
          </a:xfrm>
          <a:prstGeom prst="chevron">
            <a:avLst>
              <a:gd fmla="val 50000" name="adj"/>
            </a:avLst>
          </a:prstGeom>
          <a:solidFill>
            <a:srgbClr val="2A3990"/>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rPr lang="en">
                <a:solidFill>
                  <a:srgbClr val="FFFFFF"/>
                </a:solidFill>
              </a:rPr>
              <a:t>  </a:t>
            </a:r>
            <a:r>
              <a:rPr lang="en" sz="2400">
                <a:solidFill>
                  <a:srgbClr val="FFFFFF"/>
                </a:solidFill>
                <a:latin typeface="Roboto"/>
                <a:ea typeface="Roboto"/>
                <a:cs typeface="Roboto"/>
                <a:sym typeface="Roboto"/>
              </a:rPr>
              <a:t>Click </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Recommended Future Features</a:t>
            </a:r>
            <a:endParaRPr/>
          </a:p>
        </p:txBody>
      </p:sp>
      <p:grpSp>
        <p:nvGrpSpPr>
          <p:cNvPr id="219" name="Google Shape;219;p27"/>
          <p:cNvGrpSpPr/>
          <p:nvPr/>
        </p:nvGrpSpPr>
        <p:grpSpPr>
          <a:xfrm>
            <a:off x="431925" y="1304875"/>
            <a:ext cx="2628925" cy="3416400"/>
            <a:chOff x="431925" y="1304875"/>
            <a:chExt cx="2628925" cy="3416400"/>
          </a:xfrm>
        </p:grpSpPr>
        <p:sp>
          <p:nvSpPr>
            <p:cNvPr id="220" name="Google Shape;220;p2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 name="Google Shape;222;p27"/>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Color Schemes</a:t>
            </a:r>
            <a:endParaRPr>
              <a:solidFill>
                <a:schemeClr val="lt1"/>
              </a:solidFill>
            </a:endParaRPr>
          </a:p>
        </p:txBody>
      </p:sp>
      <p:sp>
        <p:nvSpPr>
          <p:cNvPr id="223" name="Google Shape;223;p27"/>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Bars</a:t>
            </a:r>
            <a:br>
              <a:rPr lang="en" sz="1600"/>
            </a:br>
            <a:endParaRPr sz="1600"/>
          </a:p>
          <a:p>
            <a:pPr indent="-330200" lvl="0" marL="457200" rtl="0" algn="l">
              <a:spcBef>
                <a:spcPts val="0"/>
              </a:spcBef>
              <a:spcAft>
                <a:spcPts val="0"/>
              </a:spcAft>
              <a:buSzPts val="1600"/>
              <a:buChar char="➢"/>
            </a:pPr>
            <a:r>
              <a:rPr lang="en" sz="1600"/>
              <a:t>Glyphs</a:t>
            </a:r>
            <a:br>
              <a:rPr lang="en" sz="1600"/>
            </a:br>
            <a:endParaRPr sz="1600"/>
          </a:p>
          <a:p>
            <a:pPr indent="-330200" lvl="0" marL="457200" rtl="0" algn="l">
              <a:spcBef>
                <a:spcPts val="0"/>
              </a:spcBef>
              <a:spcAft>
                <a:spcPts val="0"/>
              </a:spcAft>
              <a:buSzPts val="1600"/>
              <a:buChar char="➢"/>
            </a:pPr>
            <a:r>
              <a:rPr lang="en" sz="1600"/>
              <a:t>Links</a:t>
            </a:r>
            <a:endParaRPr sz="1600"/>
          </a:p>
          <a:p>
            <a:pPr indent="0" lvl="0" marL="457200" rtl="0" algn="l">
              <a:spcBef>
                <a:spcPts val="1600"/>
              </a:spcBef>
              <a:spcAft>
                <a:spcPts val="0"/>
              </a:spcAft>
              <a:buNone/>
            </a:pPr>
            <a:br>
              <a:rPr lang="en" sz="1600"/>
            </a:br>
            <a:endParaRPr sz="1600"/>
          </a:p>
          <a:p>
            <a:pPr indent="0" lvl="0" marL="457200" rtl="0" algn="l">
              <a:spcBef>
                <a:spcPts val="1600"/>
              </a:spcBef>
              <a:spcAft>
                <a:spcPts val="1600"/>
              </a:spcAft>
              <a:buNone/>
            </a:pPr>
            <a:r>
              <a:t/>
            </a:r>
            <a:endParaRPr sz="1600"/>
          </a:p>
        </p:txBody>
      </p:sp>
      <p:grpSp>
        <p:nvGrpSpPr>
          <p:cNvPr id="224" name="Google Shape;224;p27"/>
          <p:cNvGrpSpPr/>
          <p:nvPr/>
        </p:nvGrpSpPr>
        <p:grpSpPr>
          <a:xfrm>
            <a:off x="3320450" y="1304875"/>
            <a:ext cx="2632500" cy="3416400"/>
            <a:chOff x="3320450" y="1304875"/>
            <a:chExt cx="2632500" cy="3416400"/>
          </a:xfrm>
        </p:grpSpPr>
        <p:sp>
          <p:nvSpPr>
            <p:cNvPr id="225" name="Google Shape;225;p27"/>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27"/>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Swarming Glyphs</a:t>
            </a:r>
            <a:endParaRPr>
              <a:solidFill>
                <a:schemeClr val="lt1"/>
              </a:solidFill>
            </a:endParaRPr>
          </a:p>
        </p:txBody>
      </p:sp>
      <p:sp>
        <p:nvSpPr>
          <p:cNvPr id="228" name="Google Shape;228;p27"/>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Good for larger data sets </a:t>
            </a:r>
            <a:br>
              <a:rPr lang="en" sz="1600"/>
            </a:br>
            <a:endParaRPr sz="1600"/>
          </a:p>
          <a:p>
            <a:pPr indent="-330200" lvl="0" marL="457200" rtl="0" algn="l">
              <a:spcBef>
                <a:spcPts val="0"/>
              </a:spcBef>
              <a:spcAft>
                <a:spcPts val="0"/>
              </a:spcAft>
              <a:buSzPts val="1600"/>
              <a:buChar char="➢"/>
            </a:pPr>
            <a:r>
              <a:rPr lang="en" sz="1600"/>
              <a:t>Overcomes limits of horizontal resolution</a:t>
            </a:r>
            <a:endParaRPr sz="1600"/>
          </a:p>
          <a:p>
            <a:pPr indent="0" lvl="0" marL="914400" rtl="0" algn="l">
              <a:spcBef>
                <a:spcPts val="1600"/>
              </a:spcBef>
              <a:spcAft>
                <a:spcPts val="0"/>
              </a:spcAft>
              <a:buNone/>
            </a:pPr>
            <a:r>
              <a:t/>
            </a:r>
            <a:endParaRPr sz="1600"/>
          </a:p>
          <a:p>
            <a:pPr indent="0" lvl="0" marL="0" rtl="0" algn="l">
              <a:spcBef>
                <a:spcPts val="1600"/>
              </a:spcBef>
              <a:spcAft>
                <a:spcPts val="1600"/>
              </a:spcAft>
              <a:buNone/>
            </a:pPr>
            <a:r>
              <a:t/>
            </a:r>
            <a:endParaRPr sz="1600"/>
          </a:p>
        </p:txBody>
      </p:sp>
      <p:grpSp>
        <p:nvGrpSpPr>
          <p:cNvPr id="229" name="Google Shape;229;p27"/>
          <p:cNvGrpSpPr/>
          <p:nvPr/>
        </p:nvGrpSpPr>
        <p:grpSpPr>
          <a:xfrm>
            <a:off x="6212550" y="1304875"/>
            <a:ext cx="2632500" cy="3416400"/>
            <a:chOff x="6212550" y="1304875"/>
            <a:chExt cx="2632500" cy="3416400"/>
          </a:xfrm>
        </p:grpSpPr>
        <p:sp>
          <p:nvSpPr>
            <p:cNvPr id="230" name="Google Shape;230;p27"/>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27"/>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“Back to the Future”</a:t>
            </a:r>
            <a:endParaRPr>
              <a:solidFill>
                <a:srgbClr val="FFFFFF"/>
              </a:solidFill>
            </a:endParaRPr>
          </a:p>
        </p:txBody>
      </p:sp>
      <p:sp>
        <p:nvSpPr>
          <p:cNvPr id="233" name="Google Shape;233;p27"/>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Bottom-Up Selection</a:t>
            </a:r>
            <a:endParaRPr sz="1600"/>
          </a:p>
          <a:p>
            <a:pPr indent="0" lvl="0" marL="0" rtl="0" algn="l">
              <a:spcBef>
                <a:spcPts val="1600"/>
              </a:spcBef>
              <a:spcAft>
                <a:spcPts val="1600"/>
              </a:spcAft>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372675" y="3184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Related Work</a:t>
            </a:r>
            <a:endParaRPr sz="2400"/>
          </a:p>
        </p:txBody>
      </p:sp>
      <p:pic>
        <p:nvPicPr>
          <p:cNvPr id="239" name="Google Shape;239;p28"/>
          <p:cNvPicPr preferRelativeResize="0"/>
          <p:nvPr/>
        </p:nvPicPr>
        <p:blipFill rotWithShape="1">
          <a:blip r:embed="rId3">
            <a:alphaModFix/>
          </a:blip>
          <a:srcRect b="0" l="1350" r="-1349" t="0"/>
          <a:stretch/>
        </p:blipFill>
        <p:spPr>
          <a:xfrm>
            <a:off x="494675" y="926275"/>
            <a:ext cx="8249276" cy="3856599"/>
          </a:xfrm>
          <a:prstGeom prst="rect">
            <a:avLst/>
          </a:prstGeom>
          <a:noFill/>
          <a:ln>
            <a:noFill/>
          </a:ln>
        </p:spPr>
      </p:pic>
      <p:sp>
        <p:nvSpPr>
          <p:cNvPr id="240" name="Google Shape;240;p28"/>
          <p:cNvSpPr txBox="1"/>
          <p:nvPr/>
        </p:nvSpPr>
        <p:spPr>
          <a:xfrm>
            <a:off x="0" y="4847350"/>
            <a:ext cx="5206500" cy="2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Source: </a:t>
            </a:r>
            <a:r>
              <a:rPr lang="en">
                <a:solidFill>
                  <a:srgbClr val="FFFFFF"/>
                </a:solidFill>
              </a:rPr>
              <a:t>cloudred.com/lab/nyctrees</a:t>
            </a:r>
            <a:endParaRPr>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372675" y="3184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Related Work:  Item Vectors as Beeswarms</a:t>
            </a:r>
            <a:endParaRPr sz="2300">
              <a:latin typeface="Arial"/>
              <a:ea typeface="Arial"/>
              <a:cs typeface="Arial"/>
              <a:sym typeface="Arial"/>
            </a:endParaRPr>
          </a:p>
          <a:p>
            <a:pPr indent="0" lvl="0" marL="0" rtl="0" algn="l">
              <a:spcBef>
                <a:spcPts val="0"/>
              </a:spcBef>
              <a:spcAft>
                <a:spcPts val="0"/>
              </a:spcAft>
              <a:buNone/>
            </a:pPr>
            <a:r>
              <a:t/>
            </a:r>
            <a:endParaRPr sz="2400"/>
          </a:p>
        </p:txBody>
      </p:sp>
      <p:sp>
        <p:nvSpPr>
          <p:cNvPr id="246" name="Google Shape;246;p29"/>
          <p:cNvSpPr txBox="1"/>
          <p:nvPr/>
        </p:nvSpPr>
        <p:spPr>
          <a:xfrm>
            <a:off x="111825" y="4821900"/>
            <a:ext cx="62331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Source:  </a:t>
            </a:r>
            <a:r>
              <a:rPr lang="en">
                <a:solidFill>
                  <a:srgbClr val="F3F3F3"/>
                </a:solidFill>
              </a:rPr>
              <a:t>observablehq.com/@maritrinez/d3-brushable-timeline-beeswarm</a:t>
            </a:r>
            <a:endParaRPr>
              <a:solidFill>
                <a:srgbClr val="F3F3F3"/>
              </a:solidFill>
            </a:endParaRPr>
          </a:p>
        </p:txBody>
      </p:sp>
      <p:pic>
        <p:nvPicPr>
          <p:cNvPr id="247" name="Google Shape;247;p29"/>
          <p:cNvPicPr preferRelativeResize="0"/>
          <p:nvPr/>
        </p:nvPicPr>
        <p:blipFill>
          <a:blip r:embed="rId3">
            <a:alphaModFix/>
          </a:blip>
          <a:stretch>
            <a:fillRect/>
          </a:stretch>
        </p:blipFill>
        <p:spPr>
          <a:xfrm>
            <a:off x="152400" y="1078675"/>
            <a:ext cx="8839200" cy="1756642"/>
          </a:xfrm>
          <a:prstGeom prst="rect">
            <a:avLst/>
          </a:prstGeom>
          <a:noFill/>
          <a:ln>
            <a:noFill/>
          </a:ln>
        </p:spPr>
      </p:pic>
      <p:sp>
        <p:nvSpPr>
          <p:cNvPr id="248" name="Google Shape;248;p29"/>
          <p:cNvSpPr txBox="1"/>
          <p:nvPr/>
        </p:nvSpPr>
        <p:spPr>
          <a:xfrm>
            <a:off x="652600" y="3182000"/>
            <a:ext cx="3699900" cy="11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Participation</a:t>
            </a:r>
            <a:endParaRPr/>
          </a:p>
        </p:txBody>
      </p:sp>
      <p:grpSp>
        <p:nvGrpSpPr>
          <p:cNvPr id="254" name="Google Shape;254;p30"/>
          <p:cNvGrpSpPr/>
          <p:nvPr/>
        </p:nvGrpSpPr>
        <p:grpSpPr>
          <a:xfrm>
            <a:off x="431925" y="1304875"/>
            <a:ext cx="2628925" cy="3416400"/>
            <a:chOff x="431925" y="1304875"/>
            <a:chExt cx="2628925" cy="3416400"/>
          </a:xfrm>
        </p:grpSpPr>
        <p:sp>
          <p:nvSpPr>
            <p:cNvPr id="255" name="Google Shape;255;p30"/>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30"/>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Mike</a:t>
            </a:r>
            <a:endParaRPr>
              <a:solidFill>
                <a:schemeClr val="lt1"/>
              </a:solidFill>
            </a:endParaRPr>
          </a:p>
        </p:txBody>
      </p:sp>
      <p:sp>
        <p:nvSpPr>
          <p:cNvPr id="258" name="Google Shape;258;p30"/>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Most of the coding</a:t>
            </a:r>
            <a:br>
              <a:rPr lang="en" sz="1600"/>
            </a:br>
            <a:endParaRPr sz="1600"/>
          </a:p>
          <a:p>
            <a:pPr indent="-330200" lvl="0" marL="457200" rtl="0" algn="l">
              <a:spcBef>
                <a:spcPts val="0"/>
              </a:spcBef>
              <a:spcAft>
                <a:spcPts val="0"/>
              </a:spcAft>
              <a:buSzPts val="1600"/>
              <a:buChar char="➢"/>
            </a:pPr>
            <a:r>
              <a:rPr lang="en" sz="1600"/>
              <a:t>Gave informal </a:t>
            </a:r>
            <a:r>
              <a:rPr lang="en" sz="1600"/>
              <a:t>presentation</a:t>
            </a:r>
            <a:endParaRPr sz="1600"/>
          </a:p>
          <a:p>
            <a:pPr indent="-330200" lvl="0" marL="457200" rtl="0" algn="l">
              <a:spcBef>
                <a:spcPts val="1600"/>
              </a:spcBef>
              <a:spcAft>
                <a:spcPts val="1600"/>
              </a:spcAft>
              <a:buSzPts val="1600"/>
              <a:buChar char="➢"/>
            </a:pPr>
            <a:r>
              <a:rPr lang="en" sz="1600"/>
              <a:t>Group discussions</a:t>
            </a:r>
            <a:endParaRPr sz="1600"/>
          </a:p>
        </p:txBody>
      </p:sp>
      <p:grpSp>
        <p:nvGrpSpPr>
          <p:cNvPr id="259" name="Google Shape;259;p30"/>
          <p:cNvGrpSpPr/>
          <p:nvPr/>
        </p:nvGrpSpPr>
        <p:grpSpPr>
          <a:xfrm>
            <a:off x="3320450" y="1304875"/>
            <a:ext cx="2632500" cy="3416400"/>
            <a:chOff x="3320450" y="1304875"/>
            <a:chExt cx="2632500" cy="3416400"/>
          </a:xfrm>
        </p:grpSpPr>
        <p:sp>
          <p:nvSpPr>
            <p:cNvPr id="260" name="Google Shape;260;p30"/>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 name="Google Shape;262;p30"/>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Abdullah	</a:t>
            </a:r>
            <a:r>
              <a:rPr lang="en">
                <a:solidFill>
                  <a:schemeClr val="lt1"/>
                </a:solidFill>
              </a:rPr>
              <a:t>	</a:t>
            </a:r>
            <a:endParaRPr>
              <a:solidFill>
                <a:schemeClr val="lt1"/>
              </a:solidFill>
            </a:endParaRPr>
          </a:p>
        </p:txBody>
      </p:sp>
      <p:sp>
        <p:nvSpPr>
          <p:cNvPr id="263" name="Google Shape;263;p30"/>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Worked on code</a:t>
            </a:r>
            <a:br>
              <a:rPr lang="en" sz="1600"/>
            </a:br>
            <a:endParaRPr sz="1600"/>
          </a:p>
          <a:p>
            <a:pPr indent="-330200" lvl="0" marL="457200" rtl="0" algn="l">
              <a:spcBef>
                <a:spcPts val="0"/>
              </a:spcBef>
              <a:spcAft>
                <a:spcPts val="0"/>
              </a:spcAft>
              <a:buSzPts val="1600"/>
              <a:buChar char="➢"/>
            </a:pPr>
            <a:r>
              <a:rPr lang="en" sz="1600"/>
              <a:t>Gave informal </a:t>
            </a:r>
            <a:r>
              <a:rPr lang="en" sz="1600"/>
              <a:t>presentation</a:t>
            </a:r>
            <a:br>
              <a:rPr lang="en" sz="1600"/>
            </a:br>
            <a:endParaRPr sz="1600"/>
          </a:p>
          <a:p>
            <a:pPr indent="-330200" lvl="0" marL="457200" rtl="0" algn="l">
              <a:spcBef>
                <a:spcPts val="0"/>
              </a:spcBef>
              <a:spcAft>
                <a:spcPts val="0"/>
              </a:spcAft>
              <a:buSzPts val="1600"/>
              <a:buChar char="➢"/>
            </a:pPr>
            <a:r>
              <a:rPr lang="en" sz="1600"/>
              <a:t>Group discussions</a:t>
            </a:r>
            <a:br>
              <a:rPr lang="en" sz="1600"/>
            </a:br>
            <a:endParaRPr sz="1600"/>
          </a:p>
          <a:p>
            <a:pPr indent="0" lvl="0" marL="0" rtl="0" algn="l">
              <a:spcBef>
                <a:spcPts val="1600"/>
              </a:spcBef>
              <a:spcAft>
                <a:spcPts val="1600"/>
              </a:spcAft>
              <a:buNone/>
            </a:pPr>
            <a:r>
              <a:t/>
            </a:r>
            <a:endParaRPr sz="1600"/>
          </a:p>
        </p:txBody>
      </p:sp>
      <p:grpSp>
        <p:nvGrpSpPr>
          <p:cNvPr id="264" name="Google Shape;264;p30"/>
          <p:cNvGrpSpPr/>
          <p:nvPr/>
        </p:nvGrpSpPr>
        <p:grpSpPr>
          <a:xfrm>
            <a:off x="6212550" y="1304875"/>
            <a:ext cx="2632500" cy="3416400"/>
            <a:chOff x="6212550" y="1304875"/>
            <a:chExt cx="2632500" cy="3416400"/>
          </a:xfrm>
        </p:grpSpPr>
        <p:sp>
          <p:nvSpPr>
            <p:cNvPr id="265" name="Google Shape;265;p30"/>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0"/>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30"/>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Daniel</a:t>
            </a:r>
            <a:endParaRPr>
              <a:solidFill>
                <a:schemeClr val="lt1"/>
              </a:solidFill>
            </a:endParaRPr>
          </a:p>
        </p:txBody>
      </p:sp>
      <p:sp>
        <p:nvSpPr>
          <p:cNvPr id="268" name="Google Shape;268;p30"/>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Wrote proposal &amp; slides </a:t>
            </a:r>
            <a:br>
              <a:rPr lang="en" sz="1600"/>
            </a:br>
            <a:endParaRPr sz="1600"/>
          </a:p>
          <a:p>
            <a:pPr indent="-330200" lvl="0" marL="457200" rtl="0" algn="l">
              <a:spcBef>
                <a:spcPts val="0"/>
              </a:spcBef>
              <a:spcAft>
                <a:spcPts val="0"/>
              </a:spcAft>
              <a:buSzPts val="1600"/>
              <a:buChar char="➢"/>
            </a:pPr>
            <a:r>
              <a:rPr lang="en" sz="1600"/>
              <a:t>Research &amp; getting original EZChooser to work </a:t>
            </a:r>
            <a:br>
              <a:rPr lang="en" sz="1600"/>
            </a:br>
            <a:endParaRPr sz="1600"/>
          </a:p>
          <a:p>
            <a:pPr indent="-330200" lvl="0" marL="457200" rtl="0" algn="l">
              <a:spcBef>
                <a:spcPts val="0"/>
              </a:spcBef>
              <a:spcAft>
                <a:spcPts val="0"/>
              </a:spcAft>
              <a:buSzPts val="1600"/>
              <a:buChar char="➢"/>
            </a:pPr>
            <a:r>
              <a:rPr lang="en" sz="1600"/>
              <a:t>Group discussions</a:t>
            </a:r>
            <a:br>
              <a:rPr lang="en" sz="1600"/>
            </a:br>
            <a:br>
              <a:rPr lang="en" sz="1600"/>
            </a:br>
            <a:br>
              <a:rPr lang="en" sz="1600"/>
            </a:br>
            <a:br>
              <a:rPr lang="en" sz="1600"/>
            </a:br>
            <a:br>
              <a:rPr lang="en" sz="1600"/>
            </a:br>
            <a:endParaRPr sz="1600"/>
          </a:p>
          <a:p>
            <a:pPr indent="0" lvl="0" marL="0" rtl="0" algn="l">
              <a:spcBef>
                <a:spcPts val="1600"/>
              </a:spcBef>
              <a:spcAft>
                <a:spcPts val="160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181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Not EZ</a:t>
            </a:r>
            <a:endParaRPr sz="3600"/>
          </a:p>
        </p:txBody>
      </p:sp>
      <p:pic>
        <p:nvPicPr>
          <p:cNvPr id="92" name="Google Shape;92;p14"/>
          <p:cNvPicPr preferRelativeResize="0"/>
          <p:nvPr/>
        </p:nvPicPr>
        <p:blipFill>
          <a:blip r:embed="rId3">
            <a:alphaModFix/>
          </a:blip>
          <a:stretch>
            <a:fillRect/>
          </a:stretch>
        </p:blipFill>
        <p:spPr>
          <a:xfrm>
            <a:off x="1043575" y="814563"/>
            <a:ext cx="6931351" cy="4086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29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Not EZ</a:t>
            </a:r>
            <a:endParaRPr sz="3600"/>
          </a:p>
        </p:txBody>
      </p:sp>
      <p:pic>
        <p:nvPicPr>
          <p:cNvPr id="98" name="Google Shape;98;p15"/>
          <p:cNvPicPr preferRelativeResize="0"/>
          <p:nvPr/>
        </p:nvPicPr>
        <p:blipFill>
          <a:blip r:embed="rId3">
            <a:alphaModFix/>
          </a:blip>
          <a:stretch>
            <a:fillRect/>
          </a:stretch>
        </p:blipFill>
        <p:spPr>
          <a:xfrm>
            <a:off x="754250" y="703875"/>
            <a:ext cx="7908400" cy="4025250"/>
          </a:xfrm>
          <a:prstGeom prst="rect">
            <a:avLst/>
          </a:prstGeom>
          <a:noFill/>
          <a:ln>
            <a:noFill/>
          </a:ln>
        </p:spPr>
      </p:pic>
      <p:sp>
        <p:nvSpPr>
          <p:cNvPr id="99" name="Google Shape;99;p15"/>
          <p:cNvSpPr txBox="1"/>
          <p:nvPr/>
        </p:nvSpPr>
        <p:spPr>
          <a:xfrm>
            <a:off x="124025" y="4796200"/>
            <a:ext cx="94839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Jiang &amp; Zhang, </a:t>
            </a:r>
            <a:r>
              <a:rPr i="1" lang="en">
                <a:solidFill>
                  <a:srgbClr val="FFFFFF"/>
                </a:solidFill>
                <a:latin typeface="Roboto"/>
                <a:ea typeface="Roboto"/>
                <a:cs typeface="Roboto"/>
                <a:sym typeface="Roboto"/>
              </a:rPr>
              <a:t>A text visualization method for cross-domain research topic mining</a:t>
            </a:r>
            <a:r>
              <a:rPr lang="en">
                <a:solidFill>
                  <a:srgbClr val="FFFFFF"/>
                </a:solidFill>
                <a:latin typeface="Roboto"/>
                <a:ea typeface="Roboto"/>
                <a:cs typeface="Roboto"/>
                <a:sym typeface="Roboto"/>
              </a:rPr>
              <a:t>, 2016</a:t>
            </a:r>
            <a:endParaRPr>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16"/>
          <p:cNvPicPr preferRelativeResize="0"/>
          <p:nvPr/>
        </p:nvPicPr>
        <p:blipFill>
          <a:blip r:embed="rId3">
            <a:alphaModFix/>
          </a:blip>
          <a:stretch>
            <a:fillRect/>
          </a:stretch>
        </p:blipFill>
        <p:spPr>
          <a:xfrm>
            <a:off x="152400" y="152400"/>
            <a:ext cx="8839200" cy="3534680"/>
          </a:xfrm>
          <a:prstGeom prst="rect">
            <a:avLst/>
          </a:prstGeom>
          <a:noFill/>
          <a:ln>
            <a:noFill/>
          </a:ln>
        </p:spPr>
      </p:pic>
      <p:sp>
        <p:nvSpPr>
          <p:cNvPr id="105" name="Google Shape;105;p16"/>
          <p:cNvSpPr txBox="1"/>
          <p:nvPr/>
        </p:nvSpPr>
        <p:spPr>
          <a:xfrm>
            <a:off x="41075" y="4841400"/>
            <a:ext cx="6497100" cy="2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EZChooser </a:t>
            </a:r>
            <a:r>
              <a:rPr lang="en">
                <a:solidFill>
                  <a:srgbClr val="FFFFFF"/>
                </a:solidFill>
                <a:latin typeface="Roboto"/>
                <a:ea typeface="Roboto"/>
                <a:cs typeface="Roboto"/>
                <a:sym typeface="Roboto"/>
              </a:rPr>
              <a:t>    “Copyright © 2000 Verizon Laboratories Inc. All rights reserved.”</a:t>
            </a:r>
            <a:endParaRPr>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nvSpPr>
        <p:spPr>
          <a:xfrm>
            <a:off x="41075" y="4841400"/>
            <a:ext cx="6497100" cy="2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pic>
        <p:nvPicPr>
          <p:cNvPr id="111" name="Google Shape;111;p17"/>
          <p:cNvPicPr preferRelativeResize="0"/>
          <p:nvPr/>
        </p:nvPicPr>
        <p:blipFill>
          <a:blip r:embed="rId3">
            <a:alphaModFix/>
          </a:blip>
          <a:stretch>
            <a:fillRect/>
          </a:stretch>
        </p:blipFill>
        <p:spPr>
          <a:xfrm>
            <a:off x="152400" y="152400"/>
            <a:ext cx="8839204" cy="33622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nvSpPr>
        <p:spPr>
          <a:xfrm>
            <a:off x="41075" y="4841400"/>
            <a:ext cx="6497100" cy="2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pic>
        <p:nvPicPr>
          <p:cNvPr id="117" name="Google Shape;117;p18"/>
          <p:cNvPicPr preferRelativeResize="0"/>
          <p:nvPr/>
        </p:nvPicPr>
        <p:blipFill>
          <a:blip r:embed="rId3">
            <a:alphaModFix/>
          </a:blip>
          <a:stretch>
            <a:fillRect/>
          </a:stretch>
        </p:blipFill>
        <p:spPr>
          <a:xfrm>
            <a:off x="152400" y="152400"/>
            <a:ext cx="8799800" cy="4536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Problem to Solve</a:t>
            </a:r>
            <a:endParaRPr sz="3600"/>
          </a:p>
        </p:txBody>
      </p:sp>
      <p:sp>
        <p:nvSpPr>
          <p:cNvPr id="123" name="Google Shape;123;p19"/>
          <p:cNvSpPr txBox="1"/>
          <p:nvPr>
            <p:ph idx="1" type="body"/>
          </p:nvPr>
        </p:nvSpPr>
        <p:spPr>
          <a:xfrm>
            <a:off x="382150" y="1280200"/>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Selecting among 10+ attributes  </a:t>
            </a:r>
            <a:br>
              <a:rPr lang="en"/>
            </a:br>
            <a:endParaRPr/>
          </a:p>
          <a:p>
            <a:pPr indent="-342900" lvl="0" marL="457200" rtl="0" algn="l">
              <a:spcBef>
                <a:spcPts val="0"/>
              </a:spcBef>
              <a:spcAft>
                <a:spcPts val="0"/>
              </a:spcAft>
              <a:buSzPts val="1800"/>
              <a:buChar char="➢"/>
            </a:pPr>
            <a:r>
              <a:rPr lang="en"/>
              <a:t>Showing </a:t>
            </a:r>
            <a:r>
              <a:rPr b="1" lang="en"/>
              <a:t>variety</a:t>
            </a:r>
            <a:r>
              <a:rPr lang="en"/>
              <a:t> while mitigating </a:t>
            </a:r>
            <a:r>
              <a:rPr b="1" lang="en"/>
              <a:t>complexity</a:t>
            </a:r>
            <a:br>
              <a:rPr b="1" lang="en"/>
            </a:br>
            <a:br>
              <a:rPr lang="en"/>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Cognitive Economy</a:t>
            </a:r>
            <a:endParaRPr sz="3600"/>
          </a:p>
        </p:txBody>
      </p:sp>
      <p:sp>
        <p:nvSpPr>
          <p:cNvPr id="129" name="Google Shape;129;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br>
              <a:rPr i="1" lang="en" sz="2400">
                <a:solidFill>
                  <a:srgbClr val="000000"/>
                </a:solidFill>
                <a:latin typeface="Arial"/>
                <a:ea typeface="Arial"/>
                <a:cs typeface="Arial"/>
                <a:sym typeface="Arial"/>
              </a:rPr>
            </a:br>
            <a:r>
              <a:rPr i="1" lang="en" sz="2400">
                <a:solidFill>
                  <a:srgbClr val="000000"/>
                </a:solidFill>
                <a:latin typeface="Arial"/>
                <a:ea typeface="Arial"/>
                <a:cs typeface="Arial"/>
                <a:sym typeface="Arial"/>
              </a:rPr>
              <a:t>Cognitive economy seeks to reduce both the amount of "extraneous" information that the user must manipulate and store in the working memory, and the number and complexity of tasks related solely to the animation.</a:t>
            </a:r>
            <a:r>
              <a:rPr lang="en" sz="2400">
                <a:solidFill>
                  <a:srgbClr val="000000"/>
                </a:solidFill>
                <a:latin typeface="Arial"/>
                <a:ea typeface="Arial"/>
                <a:cs typeface="Arial"/>
                <a:sym typeface="Arial"/>
              </a:rPr>
              <a:t>          </a:t>
            </a:r>
            <a:endParaRPr sz="2400">
              <a:solidFill>
                <a:srgbClr val="000000"/>
              </a:solidFill>
              <a:latin typeface="Arial"/>
              <a:ea typeface="Arial"/>
              <a:cs typeface="Arial"/>
              <a:sym typeface="Arial"/>
            </a:endParaRPr>
          </a:p>
          <a:p>
            <a:pPr indent="0" lvl="0" marL="457200" rtl="0" algn="l">
              <a:spcBef>
                <a:spcPts val="1600"/>
              </a:spcBef>
              <a:spcAft>
                <a:spcPts val="0"/>
              </a:spcAft>
              <a:buNone/>
            </a:pPr>
            <a:r>
              <a:t/>
            </a:r>
            <a:endParaRPr sz="1000">
              <a:solidFill>
                <a:srgbClr val="000000"/>
              </a:solidFill>
              <a:highlight>
                <a:srgbClr val="FFFFFF"/>
              </a:highlight>
              <a:latin typeface="Arial"/>
              <a:ea typeface="Arial"/>
              <a:cs typeface="Arial"/>
              <a:sym typeface="Arial"/>
            </a:endParaRPr>
          </a:p>
          <a:p>
            <a:pPr indent="0" lvl="0" marL="457200" rtl="0" algn="l">
              <a:spcBef>
                <a:spcPts val="1600"/>
              </a:spcBef>
              <a:spcAft>
                <a:spcPts val="0"/>
              </a:spcAft>
              <a:buNone/>
            </a:pPr>
            <a:r>
              <a:rPr lang="en" sz="1000">
                <a:solidFill>
                  <a:srgbClr val="000000"/>
                </a:solidFill>
                <a:highlight>
                  <a:srgbClr val="FFFFFF"/>
                </a:highlight>
                <a:latin typeface="Arial"/>
                <a:ea typeface="Arial"/>
                <a:cs typeface="Arial"/>
                <a:sym typeface="Arial"/>
              </a:rPr>
              <a:t>                                       </a:t>
            </a:r>
            <a:r>
              <a:rPr lang="en" sz="1000">
                <a:solidFill>
                  <a:srgbClr val="000000"/>
                </a:solidFill>
                <a:highlight>
                  <a:srgbClr val="FFFFFF"/>
                </a:highlight>
                <a:latin typeface="Arial"/>
                <a:ea typeface="Arial"/>
                <a:cs typeface="Arial"/>
                <a:sym typeface="Arial"/>
              </a:rPr>
              <a:t>ME Tudoreanu. (2002)  </a:t>
            </a:r>
            <a:r>
              <a:rPr i="1" lang="en" sz="1000">
                <a:solidFill>
                  <a:srgbClr val="000000"/>
                </a:solidFill>
                <a:highlight>
                  <a:srgbClr val="FFFFFF"/>
                </a:highlight>
                <a:latin typeface="Arial"/>
                <a:ea typeface="Arial"/>
                <a:cs typeface="Arial"/>
                <a:sym typeface="Arial"/>
              </a:rPr>
              <a:t>Economy of Interaction in Program Visualization: </a:t>
            </a:r>
            <a:br>
              <a:rPr i="1" lang="en" sz="1000">
                <a:solidFill>
                  <a:srgbClr val="000000"/>
                </a:solidFill>
                <a:highlight>
                  <a:srgbClr val="FFFFFF"/>
                </a:highlight>
                <a:latin typeface="Arial"/>
                <a:ea typeface="Arial"/>
                <a:cs typeface="Arial"/>
                <a:sym typeface="Arial"/>
              </a:rPr>
            </a:br>
            <a:r>
              <a:rPr i="1" lang="en" sz="1000">
                <a:solidFill>
                  <a:srgbClr val="000000"/>
                </a:solidFill>
                <a:highlight>
                  <a:srgbClr val="FFFFFF"/>
                </a:highlight>
                <a:latin typeface="Arial"/>
                <a:ea typeface="Arial"/>
                <a:cs typeface="Arial"/>
                <a:sym typeface="Arial"/>
              </a:rPr>
              <a:t>                                      Designing Effective Visualization Tools for Reducing User's Cognitive Effort</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130" name="Google Shape;130;p20"/>
          <p:cNvSpPr/>
          <p:nvPr/>
        </p:nvSpPr>
        <p:spPr>
          <a:xfrm>
            <a:off x="598625" y="1447800"/>
            <a:ext cx="8045400" cy="2247900"/>
          </a:xfrm>
          <a:prstGeom prst="wedgeRectCallout">
            <a:avLst>
              <a:gd fmla="val -20833" name="adj1"/>
              <a:gd fmla="val 62500" name="adj2"/>
            </a:avLst>
          </a:prstGeom>
          <a:noFill/>
          <a:ln cap="flat" cmpd="sng" w="9525">
            <a:solidFill>
              <a:schemeClr val="dk2"/>
            </a:solidFill>
            <a:prstDash val="solid"/>
            <a:round/>
            <a:headEnd len="sm" w="sm" type="none"/>
            <a:tailEnd len="sm" w="sm" type="none"/>
          </a:ln>
          <a:effectLst>
            <a:outerShdw blurRad="57150" rotWithShape="0" algn="bl" dir="5400000" dist="38100">
              <a:srgbClr val="000000">
                <a:alpha val="4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EZChooser</a:t>
            </a:r>
            <a:endParaRPr sz="3600"/>
          </a:p>
        </p:txBody>
      </p:sp>
      <p:sp>
        <p:nvSpPr>
          <p:cNvPr id="136" name="Google Shape;136;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Easy to c</a:t>
            </a:r>
            <a:r>
              <a:rPr lang="en"/>
              <a:t>ompare objects directly </a:t>
            </a:r>
            <a:br>
              <a:rPr lang="en"/>
            </a:br>
            <a:endParaRPr/>
          </a:p>
          <a:p>
            <a:pPr indent="-342900" lvl="0" marL="457200" rtl="0" algn="l">
              <a:spcBef>
                <a:spcPts val="0"/>
              </a:spcBef>
              <a:spcAft>
                <a:spcPts val="0"/>
              </a:spcAft>
              <a:buSzPts val="1800"/>
              <a:buChar char="➢"/>
            </a:pPr>
            <a:r>
              <a:rPr lang="en"/>
              <a:t>D</a:t>
            </a:r>
            <a:r>
              <a:rPr lang="en"/>
              <a:t>ata-ink ratio is high/good:  </a:t>
            </a:r>
            <a:br>
              <a:rPr lang="en"/>
            </a:br>
            <a:endParaRPr/>
          </a:p>
          <a:p>
            <a:pPr indent="-342900" lvl="0" marL="457200" rtl="0" algn="l">
              <a:spcBef>
                <a:spcPts val="0"/>
              </a:spcBef>
              <a:spcAft>
                <a:spcPts val="0"/>
              </a:spcAft>
              <a:buSzPts val="1800"/>
              <a:buChar char="➢"/>
            </a:pPr>
            <a:r>
              <a:rPr lang="en"/>
              <a:t>Combines unit visualization &amp; aggregated visualization</a:t>
            </a:r>
            <a:br>
              <a:rPr lang="en"/>
            </a:br>
            <a:endParaRPr/>
          </a:p>
          <a:p>
            <a:pPr indent="-342900" lvl="0" marL="457200" rtl="0" algn="l">
              <a:spcBef>
                <a:spcPts val="0"/>
              </a:spcBef>
              <a:spcAft>
                <a:spcPts val="0"/>
              </a:spcAft>
              <a:buSzPts val="1800"/>
              <a:buChar char="➢"/>
            </a:pPr>
            <a:r>
              <a:rPr lang="en"/>
              <a:t>Features Bertin’s visual variables (position, size, shape, etc)</a:t>
            </a:r>
            <a:br>
              <a:rPr lang="en"/>
            </a:br>
            <a:endParaRPr/>
          </a:p>
          <a:p>
            <a:pPr indent="-342900" lvl="0" marL="457200" rtl="0" algn="l">
              <a:spcBef>
                <a:spcPts val="0"/>
              </a:spcBef>
              <a:spcAft>
                <a:spcPts val="0"/>
              </a:spcAft>
              <a:buSzPts val="1800"/>
              <a:buChar char="➢"/>
            </a:pPr>
            <a:r>
              <a:rPr lang="en"/>
              <a:t>Limited to &lt; 2,000 items in data set </a:t>
            </a:r>
            <a:br>
              <a:rPr lang="en"/>
            </a:br>
            <a:r>
              <a:rPr lang="en"/>
              <a:t>(1080p resolution is 1,920 pixels)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