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dwardtufte.com/bboard/q-and-a-fetch-msg?msg_id=000076" TargetMode="External"/><Relationship Id="rId3" Type="http://schemas.openxmlformats.org/officeDocument/2006/relationships/hyperlink" Target="https://www.onepager.com/community/blog/renowned-graphics-expert-tufte-still-thinks-our-project-charts-are-mediocr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dwardtufte.com/bboard/q-and-a-fetch-msg?msg_id=000076" TargetMode="External"/><Relationship Id="rId3" Type="http://schemas.openxmlformats.org/officeDocument/2006/relationships/hyperlink" Target="https://www.onepager.com/community/blog/renowned-graphics-expert-tufte-still-thinks-our-project-charts-are-mediocr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will be available remotely through Blackboard during the presentation for any questions, etc. as per the project requirements.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EZChooser was a product of Verizon Labs.   Not open source:  “All rights reserved.”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3366b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3366b6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c974dc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c974dc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quote from Dr. Edi’s PhD thesis.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63366b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63366b6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per the EZChooser paper, 1 pixel can represent 1 data point. Need additional pixels for labels and gaps.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May have a separate slide to show visual variables in EZViz</a:t>
            </a:r>
            <a:br>
              <a:rPr lang="en"/>
            </a:br>
            <a:br>
              <a:rPr lang="en"/>
            </a:br>
            <a:r>
              <a:rPr lang="en"/>
              <a:t>Potential issues/solutions concerning data-ink ratio (like too much vertical space):</a:t>
            </a:r>
            <a:br>
              <a:rPr lang="en"/>
            </a:br>
            <a:r>
              <a:rPr lang="en" u="sng">
                <a:solidFill>
                  <a:schemeClr val="hlink"/>
                </a:solidFill>
                <a:hlinkClick r:id="rId2"/>
              </a:rPr>
              <a:t>https://www.edwardtufte.com/bboard/q-and-a-fetch-msg?msg_id=000076</a:t>
            </a:r>
            <a:endParaRPr/>
          </a:p>
          <a:p>
            <a:pPr indent="0" lvl="0" marL="0" rtl="0" algn="l">
              <a:spcBef>
                <a:spcPts val="0"/>
              </a:spcBef>
              <a:spcAft>
                <a:spcPts val="0"/>
              </a:spcAft>
              <a:buNone/>
            </a:pPr>
            <a:r>
              <a:rPr lang="en" u="sng">
                <a:solidFill>
                  <a:schemeClr val="hlink"/>
                </a:solidFill>
                <a:hlinkClick r:id="rId3"/>
              </a:rPr>
              <a:t>https://www.onepager.com/community/blog/renowned-graphics-expert-tufte-still-thinks-our-project-charts-are-mediocre/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EZChooser required its own format that was a CSV file with rules at the top of each file.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c974dc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c974dc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 have a separate slide to show visual variables in EZViz</a:t>
            </a:r>
            <a:br>
              <a:rPr lang="en"/>
            </a:br>
            <a:br>
              <a:rPr lang="en"/>
            </a:br>
            <a:r>
              <a:rPr lang="en"/>
              <a:t>Potential issues/solutions concerning data-ink ratio (like too much vertical space):</a:t>
            </a:r>
            <a:br>
              <a:rPr lang="en"/>
            </a:br>
            <a:r>
              <a:rPr lang="en" u="sng">
                <a:solidFill>
                  <a:schemeClr val="hlink"/>
                </a:solidFill>
                <a:hlinkClick r:id="rId2"/>
              </a:rPr>
              <a:t>https://www.edwardtufte.com/bboard/q-and-a-fetch-msg?msg_id=000076</a:t>
            </a:r>
            <a:endParaRPr/>
          </a:p>
          <a:p>
            <a:pPr indent="0" lvl="0" marL="0" rtl="0" algn="l">
              <a:spcBef>
                <a:spcPts val="0"/>
              </a:spcBef>
              <a:spcAft>
                <a:spcPts val="0"/>
              </a:spcAft>
              <a:buNone/>
            </a:pPr>
            <a:r>
              <a:rPr lang="en" u="sng">
                <a:solidFill>
                  <a:schemeClr val="hlink"/>
                </a:solidFill>
                <a:hlinkClick r:id="rId3"/>
              </a:rPr>
              <a:t>https://www.onepager.com/community/blog/renowned-graphics-expert-tufte-still-thinks-our-project-charts-are-mediocre/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comparison slide to show screenshot of EZChooser on left and EZViz on right.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FFFF00"/>
                </a:solidFill>
              </a:rPr>
              <a:t>EZViz	</a:t>
            </a:r>
            <a:endParaRPr b="1">
              <a:solidFill>
                <a:srgbClr val="FFFF00"/>
              </a:solidFill>
            </a:endParaRPr>
          </a:p>
        </p:txBody>
      </p:sp>
      <p:sp>
        <p:nvSpPr>
          <p:cNvPr id="86" name="Google Shape;86;p13"/>
          <p:cNvSpPr txBox="1"/>
          <p:nvPr>
            <p:ph idx="1" type="subTitle"/>
          </p:nvPr>
        </p:nvSpPr>
        <p:spPr>
          <a:xfrm>
            <a:off x="598100" y="2715949"/>
            <a:ext cx="82221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 Bargram Visualization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Team D  </a:t>
            </a:r>
            <a:br>
              <a:rPr lang="en"/>
            </a:br>
            <a:br>
              <a:rPr lang="en"/>
            </a:br>
            <a:r>
              <a:rPr i="1" lang="en" sz="1100">
                <a:solidFill>
                  <a:srgbClr val="FFFF00"/>
                </a:solidFill>
                <a:latin typeface="Arial"/>
                <a:ea typeface="Arial"/>
                <a:cs typeface="Arial"/>
                <a:sym typeface="Arial"/>
              </a:rPr>
              <a:t>Michael DiCicco</a:t>
            </a:r>
            <a:br>
              <a:rPr i="1" lang="en" sz="1100">
                <a:solidFill>
                  <a:srgbClr val="FFFF00"/>
                </a:solidFill>
                <a:latin typeface="Arial"/>
                <a:ea typeface="Arial"/>
                <a:cs typeface="Arial"/>
                <a:sym typeface="Arial"/>
              </a:rPr>
            </a:br>
            <a:r>
              <a:rPr i="1" lang="en" sz="1100">
                <a:solidFill>
                  <a:srgbClr val="FFFF00"/>
                </a:solidFill>
                <a:latin typeface="Arial"/>
                <a:ea typeface="Arial"/>
                <a:cs typeface="Arial"/>
                <a:sym typeface="Arial"/>
              </a:rPr>
              <a:t>Abdullah Al Faysal</a:t>
            </a:r>
            <a:br>
              <a:rPr i="1" lang="en" sz="1100">
                <a:solidFill>
                  <a:srgbClr val="FFFF00"/>
                </a:solidFill>
                <a:latin typeface="Arial"/>
                <a:ea typeface="Arial"/>
                <a:cs typeface="Arial"/>
                <a:sym typeface="Arial"/>
              </a:rPr>
            </a:br>
            <a:r>
              <a:rPr i="1" lang="en" sz="1100">
                <a:solidFill>
                  <a:srgbClr val="FFFF00"/>
                </a:solidFill>
                <a:latin typeface="Arial"/>
                <a:ea typeface="Arial"/>
                <a:cs typeface="Arial"/>
                <a:sym typeface="Arial"/>
              </a:rPr>
              <a:t>Daniel Eddings (remote)</a:t>
            </a:r>
            <a:br>
              <a:rPr i="1" lang="en" sz="1100">
                <a:solidFill>
                  <a:srgbClr val="FFFF00"/>
                </a:solidFill>
                <a:latin typeface="Arial"/>
                <a:ea typeface="Arial"/>
                <a:cs typeface="Arial"/>
                <a:sym typeface="Arial"/>
              </a:rPr>
            </a:br>
            <a:endParaRPr>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152400" y="152400"/>
            <a:ext cx="8839200" cy="3534680"/>
          </a:xfrm>
          <a:prstGeom prst="rect">
            <a:avLst/>
          </a:prstGeom>
          <a:noFill/>
          <a:ln>
            <a:noFill/>
          </a:ln>
        </p:spPr>
      </p:pic>
      <p:sp>
        <p:nvSpPr>
          <p:cNvPr id="92" name="Google Shape;92;p14"/>
          <p:cNvSpPr txBox="1"/>
          <p:nvPr/>
        </p:nvSpPr>
        <p:spPr>
          <a:xfrm>
            <a:off x="41075" y="4841400"/>
            <a:ext cx="6497100" cy="2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EZChooser </a:t>
            </a:r>
            <a:r>
              <a:rPr lang="en">
                <a:solidFill>
                  <a:srgbClr val="FFFFFF"/>
                </a:solidFill>
                <a:latin typeface="Roboto"/>
                <a:ea typeface="Roboto"/>
                <a:cs typeface="Roboto"/>
                <a:sym typeface="Roboto"/>
              </a:rPr>
              <a:t>    “Copyright © 2000 Verizon Laboratories Inc. All rights reserved.”</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Why Parallel Bargrams?</a:t>
            </a:r>
            <a:endParaRPr sz="3600"/>
          </a:p>
        </p:txBody>
      </p:sp>
      <p:sp>
        <p:nvSpPr>
          <p:cNvPr id="98" name="Google Shape;98;p15"/>
          <p:cNvSpPr txBox="1"/>
          <p:nvPr>
            <p:ph idx="1" type="body"/>
          </p:nvPr>
        </p:nvSpPr>
        <p:spPr>
          <a:xfrm>
            <a:off x="382150" y="12802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Simple, easy to use</a:t>
            </a:r>
            <a:br>
              <a:rPr lang="en"/>
            </a:br>
            <a:endParaRPr/>
          </a:p>
          <a:p>
            <a:pPr indent="-342900" lvl="0" marL="457200" rtl="0" algn="l">
              <a:spcBef>
                <a:spcPts val="0"/>
              </a:spcBef>
              <a:spcAft>
                <a:spcPts val="0"/>
              </a:spcAft>
              <a:buSzPts val="1800"/>
              <a:buChar char="➢"/>
            </a:pPr>
            <a:r>
              <a:rPr lang="en"/>
              <a:t>Lots of data has attributes</a:t>
            </a:r>
            <a:br>
              <a:rPr lang="en"/>
            </a:br>
            <a:endParaRPr/>
          </a:p>
          <a:p>
            <a:pPr indent="-342900" lvl="0" marL="457200" rtl="0" algn="l">
              <a:spcBef>
                <a:spcPts val="0"/>
              </a:spcBef>
              <a:spcAft>
                <a:spcPts val="0"/>
              </a:spcAft>
              <a:buSzPts val="1800"/>
              <a:buChar char="➢"/>
            </a:pPr>
            <a:r>
              <a:rPr lang="en"/>
              <a:t>Used by 100,000 users in the commercial product InfoZoom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Cognitive Economy</a:t>
            </a:r>
            <a:endParaRPr sz="3600"/>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br>
              <a:rPr i="1" lang="en" sz="2400">
                <a:solidFill>
                  <a:srgbClr val="000000"/>
                </a:solidFill>
                <a:latin typeface="Arial"/>
                <a:ea typeface="Arial"/>
                <a:cs typeface="Arial"/>
                <a:sym typeface="Arial"/>
              </a:rPr>
            </a:br>
            <a:r>
              <a:rPr i="1" lang="en" sz="2400">
                <a:solidFill>
                  <a:srgbClr val="000000"/>
                </a:solidFill>
                <a:latin typeface="Arial"/>
                <a:ea typeface="Arial"/>
                <a:cs typeface="Arial"/>
                <a:sym typeface="Arial"/>
              </a:rPr>
              <a:t>Cognitive economy seeks to reduce both the amount of "extraneous" information that the user must manipulate and store in the working memory, and the number and complexity of tasks related solely to the animation.</a:t>
            </a:r>
            <a:r>
              <a:rPr lang="en"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indent="0" lvl="0" marL="457200" rtl="0" algn="l">
              <a:spcBef>
                <a:spcPts val="1600"/>
              </a:spcBef>
              <a:spcAft>
                <a:spcPts val="0"/>
              </a:spcAft>
              <a:buNone/>
            </a:pPr>
            <a:r>
              <a:t/>
            </a:r>
            <a:endParaRPr sz="1000">
              <a:solidFill>
                <a:srgbClr val="000000"/>
              </a:solidFill>
              <a:highlight>
                <a:srgbClr val="FFFFFF"/>
              </a:highlight>
              <a:latin typeface="Arial"/>
              <a:ea typeface="Arial"/>
              <a:cs typeface="Arial"/>
              <a:sym typeface="Arial"/>
            </a:endParaRPr>
          </a:p>
          <a:p>
            <a:pPr indent="0" lvl="0" marL="457200" rtl="0" algn="l">
              <a:spcBef>
                <a:spcPts val="1600"/>
              </a:spcBef>
              <a:spcAft>
                <a:spcPts val="0"/>
              </a:spcAft>
              <a:buNone/>
            </a:pPr>
            <a:r>
              <a:rPr lang="en" sz="1000">
                <a:solidFill>
                  <a:srgbClr val="000000"/>
                </a:solidFill>
                <a:highlight>
                  <a:srgbClr val="FFFFFF"/>
                </a:highlight>
                <a:latin typeface="Arial"/>
                <a:ea typeface="Arial"/>
                <a:cs typeface="Arial"/>
                <a:sym typeface="Arial"/>
              </a:rPr>
              <a:t>                                       </a:t>
            </a:r>
            <a:r>
              <a:rPr lang="en" sz="1000">
                <a:solidFill>
                  <a:srgbClr val="000000"/>
                </a:solidFill>
                <a:highlight>
                  <a:srgbClr val="FFFFFF"/>
                </a:highlight>
                <a:latin typeface="Arial"/>
                <a:ea typeface="Arial"/>
                <a:cs typeface="Arial"/>
                <a:sym typeface="Arial"/>
              </a:rPr>
              <a:t>ME Tudoreanu. </a:t>
            </a:r>
            <a:r>
              <a:rPr i="1" lang="en" sz="1000">
                <a:solidFill>
                  <a:srgbClr val="000000"/>
                </a:solidFill>
                <a:highlight>
                  <a:srgbClr val="FFFFFF"/>
                </a:highlight>
                <a:latin typeface="Arial"/>
                <a:ea typeface="Arial"/>
                <a:cs typeface="Arial"/>
                <a:sym typeface="Arial"/>
              </a:rPr>
              <a:t>Economy of Interaction in Program Visualization: </a:t>
            </a:r>
            <a:br>
              <a:rPr i="1" lang="en" sz="1000">
                <a:solidFill>
                  <a:srgbClr val="000000"/>
                </a:solidFill>
                <a:highlight>
                  <a:srgbClr val="FFFFFF"/>
                </a:highlight>
                <a:latin typeface="Arial"/>
                <a:ea typeface="Arial"/>
                <a:cs typeface="Arial"/>
                <a:sym typeface="Arial"/>
              </a:rPr>
            </a:br>
            <a:r>
              <a:rPr i="1" lang="en" sz="1000">
                <a:solidFill>
                  <a:srgbClr val="000000"/>
                </a:solidFill>
                <a:highlight>
                  <a:srgbClr val="FFFFFF"/>
                </a:highlight>
                <a:latin typeface="Arial"/>
                <a:ea typeface="Arial"/>
                <a:cs typeface="Arial"/>
                <a:sym typeface="Arial"/>
              </a:rPr>
              <a:t>                                      Designing Effective Visualization Tools for Reducing User's Cognitive Effort</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105" name="Google Shape;105;p16"/>
          <p:cNvSpPr/>
          <p:nvPr/>
        </p:nvSpPr>
        <p:spPr>
          <a:xfrm>
            <a:off x="598625" y="1447800"/>
            <a:ext cx="8045400" cy="2247900"/>
          </a:xfrm>
          <a:prstGeom prst="wedgeRectCallout">
            <a:avLst>
              <a:gd fmla="val -20833" name="adj1"/>
              <a:gd fmla="val 62500" name="adj2"/>
            </a:avLst>
          </a:prstGeom>
          <a:noFill/>
          <a:ln cap="flat" cmpd="sng" w="9525">
            <a:solidFill>
              <a:schemeClr val="dk2"/>
            </a:solidFill>
            <a:prstDash val="solid"/>
            <a:round/>
            <a:headEnd len="sm" w="sm" type="none"/>
            <a:tailEnd len="sm" w="sm" type="none"/>
          </a:ln>
          <a:effectLst>
            <a:outerShdw blurRad="57150" rotWithShape="0" algn="bl" dir="5400000" dist="38100">
              <a:srgbClr val="000000">
                <a:alpha val="4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EZChooser</a:t>
            </a:r>
            <a:endParaRPr sz="3600"/>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Easy to c</a:t>
            </a:r>
            <a:r>
              <a:rPr lang="en"/>
              <a:t>ompare objects directly (at least 3 or 4)</a:t>
            </a:r>
            <a:br>
              <a:rPr lang="en"/>
            </a:br>
            <a:endParaRPr/>
          </a:p>
          <a:p>
            <a:pPr indent="-342900" lvl="0" marL="457200" rtl="0" algn="l">
              <a:spcBef>
                <a:spcPts val="0"/>
              </a:spcBef>
              <a:spcAft>
                <a:spcPts val="0"/>
              </a:spcAft>
              <a:buSzPts val="1800"/>
              <a:buChar char="➢"/>
            </a:pPr>
            <a:r>
              <a:rPr lang="en"/>
              <a:t>D</a:t>
            </a:r>
            <a:r>
              <a:rPr lang="en"/>
              <a:t>ata-ink ratio is high/good:  </a:t>
            </a:r>
            <a:br>
              <a:rPr lang="en"/>
            </a:br>
            <a:r>
              <a:rPr lang="en"/>
              <a:t>actual data points above equal-height histograms</a:t>
            </a:r>
            <a:br>
              <a:rPr lang="en"/>
            </a:br>
            <a:endParaRPr/>
          </a:p>
          <a:p>
            <a:pPr indent="-342900" lvl="0" marL="457200" rtl="0" algn="l">
              <a:spcBef>
                <a:spcPts val="0"/>
              </a:spcBef>
              <a:spcAft>
                <a:spcPts val="0"/>
              </a:spcAft>
              <a:buSzPts val="1800"/>
              <a:buChar char="➢"/>
            </a:pPr>
            <a:r>
              <a:rPr lang="en"/>
              <a:t>Features Bertin’s visual variables (position, size, shape, etc)</a:t>
            </a:r>
            <a:br>
              <a:rPr lang="en"/>
            </a:br>
            <a:endParaRPr/>
          </a:p>
          <a:p>
            <a:pPr indent="-342900" lvl="0" marL="457200" rtl="0" algn="l">
              <a:spcBef>
                <a:spcPts val="0"/>
              </a:spcBef>
              <a:spcAft>
                <a:spcPts val="0"/>
              </a:spcAft>
              <a:buSzPts val="1800"/>
              <a:buChar char="➢"/>
            </a:pPr>
            <a:r>
              <a:rPr lang="en"/>
              <a:t>Limited to &lt; 2,000 items in data set </a:t>
            </a:r>
            <a:br>
              <a:rPr lang="en"/>
            </a:br>
            <a:r>
              <a:rPr lang="en"/>
              <a:t>(1080p resolution is 1,920 pixels)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EZChooser</a:t>
            </a:r>
            <a:endParaRPr/>
          </a:p>
        </p:txBody>
      </p:sp>
      <p:grpSp>
        <p:nvGrpSpPr>
          <p:cNvPr id="117" name="Google Shape;117;p18"/>
          <p:cNvGrpSpPr/>
          <p:nvPr/>
        </p:nvGrpSpPr>
        <p:grpSpPr>
          <a:xfrm>
            <a:off x="431925" y="1304875"/>
            <a:ext cx="2628925" cy="3416400"/>
            <a:chOff x="431925" y="1304875"/>
            <a:chExt cx="2628925" cy="3416400"/>
          </a:xfrm>
        </p:grpSpPr>
        <p:sp>
          <p:nvSpPr>
            <p:cNvPr id="118" name="Google Shape;118;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Works Great</a:t>
            </a:r>
            <a:endParaRPr>
              <a:solidFill>
                <a:schemeClr val="lt1"/>
              </a:solidFill>
            </a:endParaRPr>
          </a:p>
        </p:txBody>
      </p:sp>
      <p:sp>
        <p:nvSpPr>
          <p:cNvPr id="121" name="Google Shape;121;p18"/>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Simple, intuitive interface</a:t>
            </a:r>
            <a:br>
              <a:rPr lang="en" sz="1600"/>
            </a:br>
            <a:endParaRPr sz="1600"/>
          </a:p>
          <a:p>
            <a:pPr indent="-330200" lvl="0" marL="457200" rtl="0" algn="l">
              <a:spcBef>
                <a:spcPts val="0"/>
              </a:spcBef>
              <a:spcAft>
                <a:spcPts val="1600"/>
              </a:spcAft>
              <a:buSzPts val="1600"/>
              <a:buChar char="➢"/>
            </a:pPr>
            <a:r>
              <a:rPr lang="en" sz="1600"/>
              <a:t>See-as-you-go visualization</a:t>
            </a:r>
            <a:endParaRPr sz="1600"/>
          </a:p>
        </p:txBody>
      </p:sp>
      <p:grpSp>
        <p:nvGrpSpPr>
          <p:cNvPr id="122" name="Google Shape;122;p18"/>
          <p:cNvGrpSpPr/>
          <p:nvPr/>
        </p:nvGrpSpPr>
        <p:grpSpPr>
          <a:xfrm>
            <a:off x="3320450" y="1304875"/>
            <a:ext cx="2632500" cy="3416400"/>
            <a:chOff x="3320450" y="1304875"/>
            <a:chExt cx="2632500" cy="3416400"/>
          </a:xfrm>
        </p:grpSpPr>
        <p:sp>
          <p:nvSpPr>
            <p:cNvPr id="123" name="Google Shape;123;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8"/>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Not Widely Available		</a:t>
            </a:r>
            <a:endParaRPr>
              <a:solidFill>
                <a:schemeClr val="lt1"/>
              </a:solidFill>
            </a:endParaRPr>
          </a:p>
        </p:txBody>
      </p:sp>
      <p:sp>
        <p:nvSpPr>
          <p:cNvPr id="126" name="Google Shape;126;p18"/>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Released in 2000</a:t>
            </a:r>
            <a:br>
              <a:rPr lang="en" sz="1600"/>
            </a:br>
            <a:endParaRPr sz="1600"/>
          </a:p>
          <a:p>
            <a:pPr indent="-330200" lvl="0" marL="457200" rtl="0" algn="l">
              <a:spcBef>
                <a:spcPts val="0"/>
              </a:spcBef>
              <a:spcAft>
                <a:spcPts val="0"/>
              </a:spcAft>
              <a:buSzPts val="1600"/>
              <a:buChar char="➢"/>
            </a:pPr>
            <a:r>
              <a:rPr lang="en" sz="1600"/>
              <a:t>Needs an old browser like Opera 8 installed along with JDK 2</a:t>
            </a:r>
            <a:br>
              <a:rPr lang="en" sz="1600"/>
            </a:br>
            <a:endParaRPr sz="1600"/>
          </a:p>
          <a:p>
            <a:pPr indent="-330200" lvl="0" marL="457200" rtl="0" algn="l">
              <a:spcBef>
                <a:spcPts val="0"/>
              </a:spcBef>
              <a:spcAft>
                <a:spcPts val="0"/>
              </a:spcAft>
              <a:buSzPts val="1600"/>
              <a:buChar char="➢"/>
            </a:pPr>
            <a:r>
              <a:rPr lang="en" sz="1600"/>
              <a:t>Java applet with outdated look</a:t>
            </a:r>
            <a:endParaRPr sz="1600"/>
          </a:p>
          <a:p>
            <a:pPr indent="0" lvl="0" marL="914400" rtl="0" algn="l">
              <a:spcBef>
                <a:spcPts val="1600"/>
              </a:spcBef>
              <a:spcAft>
                <a:spcPts val="0"/>
              </a:spcAft>
              <a:buNone/>
            </a:pPr>
            <a:r>
              <a:t/>
            </a:r>
            <a:endParaRPr sz="1600"/>
          </a:p>
          <a:p>
            <a:pPr indent="0" lvl="0" marL="0" rtl="0" algn="l">
              <a:spcBef>
                <a:spcPts val="1600"/>
              </a:spcBef>
              <a:spcAft>
                <a:spcPts val="1600"/>
              </a:spcAft>
              <a:buNone/>
            </a:pPr>
            <a:r>
              <a:t/>
            </a:r>
            <a:endParaRPr sz="1600"/>
          </a:p>
        </p:txBody>
      </p:sp>
      <p:grpSp>
        <p:nvGrpSpPr>
          <p:cNvPr id="127" name="Google Shape;127;p18"/>
          <p:cNvGrpSpPr/>
          <p:nvPr/>
        </p:nvGrpSpPr>
        <p:grpSpPr>
          <a:xfrm>
            <a:off x="6212550" y="1304875"/>
            <a:ext cx="2632500" cy="3416400"/>
            <a:chOff x="6212550" y="1304875"/>
            <a:chExt cx="2632500" cy="3416400"/>
          </a:xfrm>
        </p:grpSpPr>
        <p:sp>
          <p:nvSpPr>
            <p:cNvPr id="128" name="Google Shape;128;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8"/>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t>
            </a:r>
            <a:endParaRPr>
              <a:solidFill>
                <a:schemeClr val="lt1"/>
              </a:solidFill>
            </a:endParaRPr>
          </a:p>
        </p:txBody>
      </p:sp>
      <p:sp>
        <p:nvSpPr>
          <p:cNvPr id="131" name="Google Shape;131;p18"/>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similar commercial product, InfoZoom, is expensive</a:t>
            </a:r>
            <a:endParaRPr sz="1600"/>
          </a:p>
          <a:p>
            <a:pPr indent="0" lvl="0" marL="0" rtl="0" algn="l">
              <a:spcBef>
                <a:spcPts val="1600"/>
              </a:spcBef>
              <a:spcAft>
                <a:spcPts val="16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EZViz</a:t>
            </a:r>
            <a:endParaRPr/>
          </a:p>
        </p:txBody>
      </p:sp>
      <p:sp>
        <p:nvSpPr>
          <p:cNvPr id="137" name="Google Shape;137;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8" name="Google Shape;138;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Runs Anywhere	</a:t>
            </a:r>
            <a:endParaRPr>
              <a:solidFill>
                <a:schemeClr val="lt1"/>
              </a:solidFill>
            </a:endParaRPr>
          </a:p>
        </p:txBody>
      </p:sp>
      <p:sp>
        <p:nvSpPr>
          <p:cNvPr id="139" name="Google Shape;139;p19"/>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Browser-based like EZChooser (sans applets)</a:t>
            </a:r>
            <a:endParaRPr sz="1600"/>
          </a:p>
          <a:p>
            <a:pPr indent="0" lvl="0" marL="0" rtl="0" algn="l">
              <a:spcBef>
                <a:spcPts val="800"/>
              </a:spcBef>
              <a:spcAft>
                <a:spcPts val="800"/>
              </a:spcAft>
              <a:buNone/>
            </a:pPr>
            <a:br>
              <a:rPr lang="en" sz="1600"/>
            </a:br>
            <a:endParaRPr sz="1600"/>
          </a:p>
        </p:txBody>
      </p:sp>
      <p:sp>
        <p:nvSpPr>
          <p:cNvPr id="140" name="Google Shape;140;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1" name="Google Shape;141;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Open Source</a:t>
            </a:r>
            <a:endParaRPr>
              <a:solidFill>
                <a:schemeClr val="lt1"/>
              </a:solidFill>
            </a:endParaRPr>
          </a:p>
        </p:txBody>
      </p:sp>
      <p:sp>
        <p:nvSpPr>
          <p:cNvPr id="142" name="Google Shape;142;p1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Github project	</a:t>
            </a:r>
            <a:br>
              <a:rPr lang="en" sz="1600"/>
            </a:br>
            <a:br>
              <a:rPr lang="en" sz="1600"/>
            </a:br>
            <a:endParaRPr sz="1600"/>
          </a:p>
        </p:txBody>
      </p:sp>
      <p:sp>
        <p:nvSpPr>
          <p:cNvPr id="143" name="Google Shape;143;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4" name="Google Shape;144;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Solid Foundation</a:t>
            </a:r>
            <a:endParaRPr>
              <a:solidFill>
                <a:schemeClr val="lt1"/>
              </a:solidFill>
            </a:endParaRPr>
          </a:p>
        </p:txBody>
      </p:sp>
      <p:sp>
        <p:nvSpPr>
          <p:cNvPr id="145" name="Google Shape;145;p1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1600"/>
            </a:br>
            <a:r>
              <a:rPr lang="en" sz="1600"/>
              <a:t>ECMAScript 6</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rPr lang="en" sz="1600"/>
              <a:t>Papa Parse JS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Sample Data</a:t>
            </a:r>
            <a:endParaRPr sz="3600"/>
          </a:p>
        </p:txBody>
      </p:sp>
      <p:sp>
        <p:nvSpPr>
          <p:cNvPr id="151" name="Google Shape;15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Academic Data:  Articles, authors, conferences</a:t>
            </a:r>
            <a:br>
              <a:rPr lang="en"/>
            </a:br>
            <a:endParaRPr/>
          </a:p>
          <a:p>
            <a:pPr indent="-342900" lvl="0" marL="457200" rtl="0" algn="l">
              <a:spcBef>
                <a:spcPts val="0"/>
              </a:spcBef>
              <a:spcAft>
                <a:spcPts val="0"/>
              </a:spcAft>
              <a:buSzPts val="1800"/>
              <a:buChar char="➢"/>
            </a:pPr>
            <a:r>
              <a:rPr lang="en"/>
              <a:t>Data from original EZChooser</a:t>
            </a:r>
            <a:br>
              <a:rPr lang="en"/>
            </a:br>
            <a:endParaRPr/>
          </a:p>
          <a:p>
            <a:pPr indent="-342900" lvl="0" marL="457200" rtl="0" algn="l">
              <a:spcBef>
                <a:spcPts val="0"/>
              </a:spcBef>
              <a:spcAft>
                <a:spcPts val="0"/>
              </a:spcAft>
              <a:buSzPts val="1800"/>
              <a:buChar char="➢"/>
            </a:pPr>
            <a:r>
              <a:rPr lang="en"/>
              <a:t>Flights from Little Rock airport</a:t>
            </a:r>
            <a:br>
              <a:rPr lang="en"/>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Concept</a:t>
            </a:r>
            <a:endParaRPr/>
          </a:p>
        </p:txBody>
      </p:sp>
      <p:sp>
        <p:nvSpPr>
          <p:cNvPr id="157" name="Google Shape;15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1"/>
          <p:cNvPicPr preferRelativeResize="0"/>
          <p:nvPr/>
        </p:nvPicPr>
        <p:blipFill>
          <a:blip r:embed="rId3">
            <a:alphaModFix/>
          </a:blip>
          <a:stretch>
            <a:fillRect/>
          </a:stretch>
        </p:blipFill>
        <p:spPr>
          <a:xfrm>
            <a:off x="311700" y="1229875"/>
            <a:ext cx="8701950" cy="257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