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8" r:id="rId3"/>
    <p:sldId id="289" r:id="rId4"/>
    <p:sldId id="284" r:id="rId5"/>
    <p:sldId id="271" r:id="rId6"/>
    <p:sldId id="273" r:id="rId7"/>
    <p:sldId id="279" r:id="rId8"/>
    <p:sldId id="286" r:id="rId9"/>
    <p:sldId id="287" r:id="rId10"/>
    <p:sldId id="26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1BD"/>
    <a:srgbClr val="8064A2"/>
    <a:srgbClr val="C0504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Jud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CA4D3-184E-4EDD-B31B-19FEE23B6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0200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Judul </a:t>
            </a:r>
            <a:r>
              <a:rPr lang="en-US" dirty="0"/>
              <a:t>M</a:t>
            </a:r>
            <a:r>
              <a:rPr lang="id-ID" dirty="0"/>
              <a:t>ateri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2F27948-F0E4-47BE-AA5C-36A2A6B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61A2-ABB1-488A-BDE3-DB0E5401D16B}" type="datetimeFigureOut">
              <a:rPr lang="id-ID" smtClean="0"/>
              <a:t>13/02/2024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0141476-84CC-4991-800F-02991B5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Nama Dosen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8400579-7398-4838-A137-99104F3F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FEED-30FB-427F-B3A4-4037810967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21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F6829B-307A-4C64-9EAB-CD6E87684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062288"/>
            <a:ext cx="10515600" cy="150018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PAGE BREAK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C523679-F19F-4F0E-90E0-6CD23797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873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CC50DA2-515B-4829-BA53-0DEC30E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13/02/2024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ADAF2A-B631-4DEC-9CDE-506FBFAB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4BCE1B7-350B-48DF-A2CE-F9B9717E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7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D74FF7-F449-459D-846F-F48CA016F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3100" y="365125"/>
            <a:ext cx="7705724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id-ID" dirty="0"/>
              <a:t>Klik untuk mengedit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2DB327F-C537-43F1-BBA6-B2184435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125" cy="466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0E49098-8DAB-491F-9568-2951506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61A2-ABB1-488A-BDE3-DB0E5401D16B}" type="datetimeFigureOut">
              <a:rPr lang="id-ID" smtClean="0"/>
              <a:t>13/02/2024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024554B-9881-452E-8410-A981370E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7EA75EA-2D7D-441A-A9FC-BC958C4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FEED-30FB-427F-B3A4-4037810967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3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15E9DFE-DA45-4BB7-A46F-C69442B4D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805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TERIMA KASIH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9850481-62F4-4D9D-A596-DB920DE2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13/02/2024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AAD8BE9-8071-41E3-A3C6-81274CB4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id-ID"/>
              <a:t>Nama Dosen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91A99E7-AE92-4D10-A839-2E669C9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3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6D1F-CB3A-479E-98B0-0F9C1D05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2" y="6454776"/>
            <a:ext cx="16192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A96CAAD-B32A-4362-AD55-10E47CC1AA5D}" type="datetimeFigureOut">
              <a:rPr lang="id-ID" smtClean="0"/>
              <a:t>13/02/2024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522-C6CD-4291-A38D-D074415C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325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26B00-EC74-4D16-895A-9B202E92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325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348E239-D5B3-4F50-8B38-7E0113E016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8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010402F-130C-4392-B163-0BF3FF3D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5A4A799-C1E2-4EA2-BF87-B3A428C1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F1F74F0-3E98-4944-A985-69931E47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13/02/2024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E82031D-8585-44C4-A70D-41EBEBA4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74474A6-1514-412F-87F4-79A549ACD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1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F25-CB25-4DAB-B972-F7AE2DAF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2810311"/>
            <a:ext cx="10225548" cy="10046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ALGORITMA DAN STRUKTUR DATA 1</a:t>
            </a:r>
            <a:endParaRPr lang="id-ID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D2907-16A0-46C5-B125-8950BE8062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28800" y="4205748"/>
            <a:ext cx="8534400" cy="621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b="1" dirty="0">
                <a:latin typeface="Cambria" panose="02040503050406030204" pitchFamily="18" charset="0"/>
                <a:ea typeface="Cambria" panose="02040503050406030204" pitchFamily="18" charset="0"/>
              </a:rPr>
              <a:t>PROGRAM STUDI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b="1" dirty="0">
                <a:latin typeface="Cambria" panose="02040503050406030204" pitchFamily="18" charset="0"/>
                <a:ea typeface="Cambria" panose="02040503050406030204" pitchFamily="18" charset="0"/>
              </a:rPr>
              <a:t>INFORMATIKA</a:t>
            </a:r>
          </a:p>
        </p:txBody>
      </p:sp>
    </p:spTree>
    <p:extLst>
      <p:ext uri="{BB962C8B-B14F-4D97-AF65-F5344CB8AC3E}">
        <p14:creationId xmlns:p14="http://schemas.microsoft.com/office/powerpoint/2010/main" val="403923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9E28-5B8A-42CB-889C-F8391BC5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34662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A8318-9F59-EE43-413E-BC86E52594E3}"/>
              </a:ext>
            </a:extLst>
          </p:cNvPr>
          <p:cNvSpPr txBox="1"/>
          <p:nvPr/>
        </p:nvSpPr>
        <p:spPr>
          <a:xfrm>
            <a:off x="1612835" y="1313653"/>
            <a:ext cx="8966329" cy="437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ID" sz="1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VISI PROGRAM STUDI INFORMATIKA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Studi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Informatika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tingkat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nasional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bidang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programming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artificial intelligence 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2040.</a:t>
            </a:r>
          </a:p>
          <a:p>
            <a:pPr marL="0" indent="0" algn="just"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endParaRPr lang="en-ID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ID" sz="1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MISI PROGRAM STUDI INFORMATIKA</a:t>
            </a:r>
          </a:p>
          <a:p>
            <a:pPr marL="342900" indent="-342900" algn="just" eaLnBrk="1" hangingPunct="1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Menyelenggarakan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pembelajaran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berkualitas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melalui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pengembangan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kurikulum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dinamis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adaptif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serta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fasilitas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pendidikan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memadai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pengembangan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keilmuan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bidang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mobile programming dan artificial intelligence</a:t>
            </a:r>
          </a:p>
          <a:p>
            <a:pPr marL="342900" indent="-342900" algn="just" eaLnBrk="1" hangingPunct="1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riset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berskala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nasional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bidang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6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artificial intelligence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 eaLnBrk="1" hangingPunct="1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Melaksanakan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pengabdian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masyarakat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komputer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bermanfaat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bagi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masyarakat</a:t>
            </a:r>
            <a:r>
              <a:rPr lang="en-ID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39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A88FE-09AA-5D84-EAC6-BF4C165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02" y="1256457"/>
            <a:ext cx="9444135" cy="466725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  <a:tabLst>
                <a:tab pos="1530350" algn="l"/>
                <a:tab pos="1620520" algn="l"/>
                <a:tab pos="2971800" algn="ctr"/>
                <a:tab pos="5943600" algn="r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CPMK-1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1530350" algn="l"/>
                <a:tab pos="1620520" algn="l"/>
                <a:tab pos="2971800" algn="ctr"/>
                <a:tab pos="5943600" algn="r"/>
              </a:tabLs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berkomunikasi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memecahkan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persoalan</a:t>
            </a:r>
            <a:endParaRPr lang="en-ID" sz="1800" b="1" u="sng" dirty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  <a:tabLst>
                <a:tab pos="1530350" algn="l"/>
                <a:tab pos="1620520" algn="l"/>
                <a:tab pos="2971800" algn="ctr"/>
                <a:tab pos="5943600" algn="r"/>
              </a:tabLst>
            </a:pPr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CPMK-2 : 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1530350" algn="l"/>
                <a:tab pos="1620520" algn="l"/>
                <a:tab pos="2971800" algn="ctr"/>
                <a:tab pos="5943600" algn="r"/>
              </a:tabLst>
            </a:pP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Mahasiswa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mampu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menguasai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konsep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analisis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dasar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algoritma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struktur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</a:p>
          <a:p>
            <a:pPr marL="25400" indent="0" algn="just">
              <a:lnSpc>
                <a:spcPct val="150000"/>
              </a:lnSpc>
              <a:buNone/>
            </a:pP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400" indent="0" algn="just">
              <a:lnSpc>
                <a:spcPct val="150000"/>
              </a:lnSpc>
              <a:buNone/>
            </a:pPr>
            <a:r>
              <a:rPr lang="en-ID" sz="1800" b="1" dirty="0">
                <a:latin typeface="Cambria" panose="02040503050406030204" pitchFamily="18" charset="0"/>
                <a:ea typeface="Cambria" panose="02040503050406030204" pitchFamily="18" charset="0"/>
              </a:rPr>
              <a:t>[Sub-CPMK-1]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Mahasiswa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mampu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menunjukkan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kemampuan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berkomunikasi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memecahkan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masalah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persoalan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(AF5) – Problem Solver</a:t>
            </a:r>
          </a:p>
          <a:p>
            <a:pPr marL="25400" indent="0" algn="just">
              <a:lnSpc>
                <a:spcPct val="150000"/>
              </a:lnSpc>
              <a:buNone/>
            </a:pPr>
            <a:r>
              <a:rPr lang="en-ID" sz="1800" b="1" dirty="0">
                <a:latin typeface="Cambria" panose="02040503050406030204" pitchFamily="18" charset="0"/>
                <a:ea typeface="Cambria" panose="02040503050406030204" pitchFamily="18" charset="0"/>
              </a:rPr>
              <a:t>[Sub-CPMK-3]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Mahasiswa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mampu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menjelaskan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 dan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menerapkan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dan Divide &amp; Conquer (C3)</a:t>
            </a:r>
          </a:p>
        </p:txBody>
      </p:sp>
    </p:spTree>
    <p:extLst>
      <p:ext uri="{BB962C8B-B14F-4D97-AF65-F5344CB8AC3E}">
        <p14:creationId xmlns:p14="http://schemas.microsoft.com/office/powerpoint/2010/main" val="37183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BC35-D729-41A8-B69D-4D346818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647"/>
            <a:ext cx="9144000" cy="14536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d-ID" sz="4000" b="1" dirty="0">
                <a:latin typeface="Cambria" panose="02040503050406030204" pitchFamily="18" charset="0"/>
                <a:ea typeface="Cambria" panose="02040503050406030204" pitchFamily="18" charset="0"/>
              </a:rPr>
              <a:t>POKOK BAHASAN</a:t>
            </a:r>
            <a:br>
              <a:rPr lang="id-ID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endParaRPr lang="id-ID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8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67DD9A-9DFE-46FE-9FA6-6DD6548FF460}"/>
              </a:ext>
            </a:extLst>
          </p:cNvPr>
          <p:cNvSpPr/>
          <p:nvPr/>
        </p:nvSpPr>
        <p:spPr>
          <a:xfrm>
            <a:off x="6748885" y="2222326"/>
            <a:ext cx="1840353" cy="18406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CD1A42-709E-44C7-BFE7-17C4CD7B3D97}"/>
              </a:ext>
            </a:extLst>
          </p:cNvPr>
          <p:cNvGrpSpPr/>
          <p:nvPr/>
        </p:nvGrpSpPr>
        <p:grpSpPr>
          <a:xfrm>
            <a:off x="6809989" y="2283694"/>
            <a:ext cx="1718142" cy="1717959"/>
            <a:chOff x="4279994" y="1173181"/>
            <a:chExt cx="1718142" cy="17179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0D5856-7AC6-4D23-831D-4D400B7077C1}"/>
                </a:ext>
              </a:extLst>
            </p:cNvPr>
            <p:cNvSpPr/>
            <p:nvPr/>
          </p:nvSpPr>
          <p:spPr>
            <a:xfrm>
              <a:off x="4279994" y="1173181"/>
              <a:ext cx="1718142" cy="1717959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6C52579-7582-49AF-A57C-C0A8AD670067}"/>
                </a:ext>
              </a:extLst>
            </p:cNvPr>
            <p:cNvSpPr txBox="1"/>
            <p:nvPr/>
          </p:nvSpPr>
          <p:spPr>
            <a:xfrm>
              <a:off x="4525614" y="1418650"/>
              <a:ext cx="1226902" cy="122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Contoh</a:t>
              </a:r>
              <a:endParaRPr lang="en-ID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CF393661-24B5-4468-92C1-C6C3603C4109}"/>
              </a:ext>
            </a:extLst>
          </p:cNvPr>
          <p:cNvSpPr/>
          <p:nvPr/>
        </p:nvSpPr>
        <p:spPr>
          <a:xfrm rot="2700000">
            <a:off x="4849043" y="2224552"/>
            <a:ext cx="1835921" cy="1835921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35E3C5-4A2A-493D-ABBB-193AA152743F}"/>
              </a:ext>
            </a:extLst>
          </p:cNvPr>
          <p:cNvGrpSpPr/>
          <p:nvPr/>
        </p:nvGrpSpPr>
        <p:grpSpPr>
          <a:xfrm>
            <a:off x="4907931" y="2283694"/>
            <a:ext cx="1718142" cy="1717959"/>
            <a:chOff x="2377936" y="1173181"/>
            <a:chExt cx="1718142" cy="171795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24B-CCF8-469B-84C4-60A2852981FE}"/>
                </a:ext>
              </a:extLst>
            </p:cNvPr>
            <p:cNvSpPr/>
            <p:nvPr/>
          </p:nvSpPr>
          <p:spPr>
            <a:xfrm>
              <a:off x="2377936" y="1173181"/>
              <a:ext cx="1718142" cy="1717959"/>
            </a:xfrm>
            <a:prstGeom prst="ellips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C73574C9-CDA8-46CC-BDFF-E6AFBA3DC1D7}"/>
                </a:ext>
              </a:extLst>
            </p:cNvPr>
            <p:cNvSpPr txBox="1"/>
            <p:nvPr/>
          </p:nvSpPr>
          <p:spPr>
            <a:xfrm>
              <a:off x="2623556" y="1418650"/>
              <a:ext cx="1226902" cy="122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Fungsi</a:t>
              </a:r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b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Rekursif</a:t>
              </a:r>
              <a:endParaRPr lang="en-ID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9" name="Teardrop 8">
            <a:extLst>
              <a:ext uri="{FF2B5EF4-FFF2-40B4-BE49-F238E27FC236}">
                <a16:creationId xmlns:a16="http://schemas.microsoft.com/office/drawing/2014/main" id="{C2919893-7747-4718-86E7-BABF2E0C82D8}"/>
              </a:ext>
            </a:extLst>
          </p:cNvPr>
          <p:cNvSpPr/>
          <p:nvPr/>
        </p:nvSpPr>
        <p:spPr>
          <a:xfrm rot="2700000">
            <a:off x="2946984" y="2224552"/>
            <a:ext cx="1835921" cy="1835921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53B11F-62F3-4416-B6AA-49250B4A7BD3}"/>
              </a:ext>
            </a:extLst>
          </p:cNvPr>
          <p:cNvGrpSpPr/>
          <p:nvPr/>
        </p:nvGrpSpPr>
        <p:grpSpPr>
          <a:xfrm>
            <a:off x="3005872" y="2283694"/>
            <a:ext cx="1718142" cy="1717959"/>
            <a:chOff x="475877" y="1173181"/>
            <a:chExt cx="1718142" cy="171795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995FDD-960C-431B-95B5-B8900120B033}"/>
                </a:ext>
              </a:extLst>
            </p:cNvPr>
            <p:cNvSpPr/>
            <p:nvPr/>
          </p:nvSpPr>
          <p:spPr>
            <a:xfrm>
              <a:off x="475877" y="1173181"/>
              <a:ext cx="1718142" cy="1717959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D2419E-C7DA-4968-A22E-E30CDB18B494}"/>
                </a:ext>
              </a:extLst>
            </p:cNvPr>
            <p:cNvSpPr txBox="1"/>
            <p:nvPr/>
          </p:nvSpPr>
          <p:spPr>
            <a:xfrm>
              <a:off x="721498" y="1418650"/>
              <a:ext cx="1226902" cy="122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Definisi</a:t>
              </a:r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en-ID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CFF450-1418-41FC-BF25-D734FC48184B}"/>
              </a:ext>
            </a:extLst>
          </p:cNvPr>
          <p:cNvSpPr txBox="1"/>
          <p:nvPr/>
        </p:nvSpPr>
        <p:spPr>
          <a:xfrm>
            <a:off x="1543737" y="1022751"/>
            <a:ext cx="8347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salah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dunia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matematika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definisi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mengandung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sendiri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dunia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pemrograman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diimplementasikan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fungsi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memanggil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dirinya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sendiri</a:t>
            </a:r>
            <a:endParaRPr lang="en-ID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AF4CA-12E4-476B-A136-4CD597DD7E94}"/>
              </a:ext>
            </a:extLst>
          </p:cNvPr>
          <p:cNvSpPr txBox="1"/>
          <p:nvPr/>
        </p:nvSpPr>
        <p:spPr>
          <a:xfrm>
            <a:off x="1543737" y="4440704"/>
            <a:ext cx="52662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 2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macam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kasusu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342900">
              <a:buClr>
                <a:srgbClr val="9BBB59"/>
              </a:buClr>
              <a:buFont typeface="+mj-lt"/>
              <a:buAutoNum type="arabicPeriod"/>
            </a:pP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Kasus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dasar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kasus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penyetop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kasusu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sederhana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pemecahan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masalahnya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perlu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lagi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recursive-calls.</a:t>
            </a:r>
          </a:p>
          <a:p>
            <a:pPr marL="342900" indent="-342900">
              <a:buClr>
                <a:srgbClr val="9BBB59"/>
              </a:buClr>
              <a:buFont typeface="+mj-lt"/>
              <a:buAutoNum type="arabicPeriod"/>
            </a:pP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Kasus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Induksi</a:t>
            </a:r>
            <a:r>
              <a:rPr lang="en-ID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satau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kasusu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pemecahan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masalahnya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menyelesaikan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masalah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serupa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sederhana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 recursive-calls)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B0CB5-2118-495C-82E9-550F653E638D}"/>
              </a:ext>
            </a:extLst>
          </p:cNvPr>
          <p:cNvSpPr txBox="1"/>
          <p:nvPr/>
        </p:nvSpPr>
        <p:spPr>
          <a:xfrm>
            <a:off x="8122236" y="4438797"/>
            <a:ext cx="1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Perpangkatan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Bilangan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Fibonaci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Faktorial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lang="en-ID" sz="1400" dirty="0">
                <a:latin typeface="Cambria" panose="02040503050406030204" pitchFamily="18" charset="0"/>
                <a:ea typeface="Cambria" panose="02040503050406030204" pitchFamily="18" charset="0"/>
              </a:rPr>
              <a:t>Dan lain - lain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AEA6C9-9C30-4908-8E5E-582B45E84E0E}"/>
              </a:ext>
            </a:extLst>
          </p:cNvPr>
          <p:cNvCxnSpPr>
            <a:cxnSpLocks/>
          </p:cNvCxnSpPr>
          <p:nvPr/>
        </p:nvCxnSpPr>
        <p:spPr>
          <a:xfrm flipV="1">
            <a:off x="1543737" y="1976858"/>
            <a:ext cx="8347147" cy="19665"/>
          </a:xfrm>
          <a:prstGeom prst="line">
            <a:avLst/>
          </a:prstGeom>
          <a:ln w="19050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1C88F-C78E-4917-A394-50DC32B8CCE1}"/>
              </a:ext>
            </a:extLst>
          </p:cNvPr>
          <p:cNvCxnSpPr>
            <a:cxnSpLocks/>
          </p:cNvCxnSpPr>
          <p:nvPr/>
        </p:nvCxnSpPr>
        <p:spPr>
          <a:xfrm>
            <a:off x="1543736" y="4440704"/>
            <a:ext cx="5205148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A987DE-EDDB-48D9-8E12-C93C0450F646}"/>
              </a:ext>
            </a:extLst>
          </p:cNvPr>
          <p:cNvCxnSpPr>
            <a:cxnSpLocks/>
          </p:cNvCxnSpPr>
          <p:nvPr/>
        </p:nvCxnSpPr>
        <p:spPr>
          <a:xfrm>
            <a:off x="8112404" y="4438796"/>
            <a:ext cx="0" cy="1093666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994789-9F36-468E-8549-E26C2F17E1C2}"/>
              </a:ext>
            </a:extLst>
          </p:cNvPr>
          <p:cNvCxnSpPr>
            <a:cxnSpLocks/>
          </p:cNvCxnSpPr>
          <p:nvPr/>
        </p:nvCxnSpPr>
        <p:spPr>
          <a:xfrm>
            <a:off x="8122236" y="4438796"/>
            <a:ext cx="1911432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46DBE3-B404-4862-ABCA-6D1FE61C8E97}"/>
              </a:ext>
            </a:extLst>
          </p:cNvPr>
          <p:cNvCxnSpPr>
            <a:stCxn id="13" idx="3"/>
          </p:cNvCxnSpPr>
          <p:nvPr/>
        </p:nvCxnSpPr>
        <p:spPr>
          <a:xfrm flipH="1">
            <a:off x="4645595" y="3750064"/>
            <a:ext cx="513953" cy="690641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3F3492-CC95-401A-A473-F9A774C90CD2}"/>
              </a:ext>
            </a:extLst>
          </p:cNvPr>
          <p:cNvCxnSpPr>
            <a:stCxn id="5" idx="4"/>
          </p:cNvCxnSpPr>
          <p:nvPr/>
        </p:nvCxnSpPr>
        <p:spPr>
          <a:xfrm flipH="1">
            <a:off x="7656947" y="4063021"/>
            <a:ext cx="12115" cy="950017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479D2-1B9E-4FEF-BD35-1FFBB035E953}"/>
              </a:ext>
            </a:extLst>
          </p:cNvPr>
          <p:cNvCxnSpPr>
            <a:cxnSpLocks/>
          </p:cNvCxnSpPr>
          <p:nvPr/>
        </p:nvCxnSpPr>
        <p:spPr>
          <a:xfrm>
            <a:off x="7656946" y="5013037"/>
            <a:ext cx="465290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DA2AE9-7133-41C4-9887-03F95ABBD4A3}"/>
              </a:ext>
            </a:extLst>
          </p:cNvPr>
          <p:cNvCxnSpPr>
            <a:cxnSpLocks/>
            <a:stCxn id="9" idx="5"/>
          </p:cNvCxnSpPr>
          <p:nvPr/>
        </p:nvCxnSpPr>
        <p:spPr>
          <a:xfrm flipH="1" flipV="1">
            <a:off x="3665998" y="2004942"/>
            <a:ext cx="198946" cy="219608"/>
          </a:xfrm>
          <a:prstGeom prst="line">
            <a:avLst/>
          </a:prstGeom>
          <a:ln w="19050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D65108-5B88-4411-8C27-A6BDA0D4B656}"/>
              </a:ext>
            </a:extLst>
          </p:cNvPr>
          <p:cNvSpPr/>
          <p:nvPr/>
        </p:nvSpPr>
        <p:spPr>
          <a:xfrm>
            <a:off x="2923818" y="319150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ED122E2-24E2-47B4-A84D-9B4EB93FE9D8}"/>
              </a:ext>
            </a:extLst>
          </p:cNvPr>
          <p:cNvSpPr/>
          <p:nvPr/>
        </p:nvSpPr>
        <p:spPr>
          <a:xfrm>
            <a:off x="4332940" y="3553380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8ED9FD5-2BC1-4B91-907E-CAD01DBA305E}"/>
              </a:ext>
            </a:extLst>
          </p:cNvPr>
          <p:cNvSpPr/>
          <p:nvPr/>
        </p:nvSpPr>
        <p:spPr>
          <a:xfrm rot="10800000" flipV="1">
            <a:off x="5038888" y="3189618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50D584-A753-4245-874E-267256DABF0D}"/>
              </a:ext>
            </a:extLst>
          </p:cNvPr>
          <p:cNvSpPr/>
          <p:nvPr/>
        </p:nvSpPr>
        <p:spPr>
          <a:xfrm rot="10800000" flipV="1">
            <a:off x="6406195" y="3544443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FBA6E2-F165-4177-B4BC-7EB7E1006F64}"/>
              </a:ext>
            </a:extLst>
          </p:cNvPr>
          <p:cNvSpPr/>
          <p:nvPr/>
        </p:nvSpPr>
        <p:spPr>
          <a:xfrm>
            <a:off x="7110633" y="3166871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4C1B1C53-CAC2-4566-A742-74B1BC3615A0}"/>
              </a:ext>
            </a:extLst>
          </p:cNvPr>
          <p:cNvCxnSpPr>
            <a:cxnSpLocks/>
          </p:cNvCxnSpPr>
          <p:nvPr/>
        </p:nvCxnSpPr>
        <p:spPr>
          <a:xfrm flipV="1">
            <a:off x="2338856" y="5121197"/>
            <a:ext cx="1534151" cy="745537"/>
          </a:xfrm>
          <a:prstGeom prst="bentConnector3">
            <a:avLst>
              <a:gd name="adj1" fmla="val -34438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0">
            <a:extLst>
              <a:ext uri="{FF2B5EF4-FFF2-40B4-BE49-F238E27FC236}">
                <a16:creationId xmlns:a16="http://schemas.microsoft.com/office/drawing/2014/main" id="{E8463381-BDB3-4851-8C5D-5D77411DE7F9}"/>
              </a:ext>
            </a:extLst>
          </p:cNvPr>
          <p:cNvCxnSpPr>
            <a:cxnSpLocks/>
            <a:endCxn id="62" idx="2"/>
          </p:cNvCxnSpPr>
          <p:nvPr/>
        </p:nvCxnSpPr>
        <p:spPr>
          <a:xfrm rot="16200000" flipV="1">
            <a:off x="5115077" y="2125407"/>
            <a:ext cx="1610072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3">
            <a:extLst>
              <a:ext uri="{FF2B5EF4-FFF2-40B4-BE49-F238E27FC236}">
                <a16:creationId xmlns:a16="http://schemas.microsoft.com/office/drawing/2014/main" id="{DE48C2CC-D153-4681-89DC-2A1336049ABC}"/>
              </a:ext>
            </a:extLst>
          </p:cNvPr>
          <p:cNvCxnSpPr>
            <a:cxnSpLocks/>
          </p:cNvCxnSpPr>
          <p:nvPr/>
        </p:nvCxnSpPr>
        <p:spPr>
          <a:xfrm rot="10800000">
            <a:off x="7998069" y="5087040"/>
            <a:ext cx="1774867" cy="779693"/>
          </a:xfrm>
          <a:prstGeom prst="bentConnector3">
            <a:avLst>
              <a:gd name="adj1" fmla="val -22270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3">
            <a:extLst>
              <a:ext uri="{FF2B5EF4-FFF2-40B4-BE49-F238E27FC236}">
                <a16:creationId xmlns:a16="http://schemas.microsoft.com/office/drawing/2014/main" id="{F39E82FA-0070-4B64-8A7F-23DA72B0BAB1}"/>
              </a:ext>
            </a:extLst>
          </p:cNvPr>
          <p:cNvCxnSpPr>
            <a:cxnSpLocks/>
          </p:cNvCxnSpPr>
          <p:nvPr/>
        </p:nvCxnSpPr>
        <p:spPr>
          <a:xfrm>
            <a:off x="2343925" y="1730908"/>
            <a:ext cx="2370998" cy="1217834"/>
          </a:xfrm>
          <a:prstGeom prst="bentConnector3">
            <a:avLst>
              <a:gd name="adj1" fmla="val -22311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5">
            <a:extLst>
              <a:ext uri="{FF2B5EF4-FFF2-40B4-BE49-F238E27FC236}">
                <a16:creationId xmlns:a16="http://schemas.microsoft.com/office/drawing/2014/main" id="{3055F4C2-4126-4D42-843B-84FFD9482B8B}"/>
              </a:ext>
            </a:extLst>
          </p:cNvPr>
          <p:cNvCxnSpPr>
            <a:cxnSpLocks/>
          </p:cNvCxnSpPr>
          <p:nvPr/>
        </p:nvCxnSpPr>
        <p:spPr>
          <a:xfrm flipV="1">
            <a:off x="6938654" y="2070777"/>
            <a:ext cx="2755744" cy="926235"/>
          </a:xfrm>
          <a:prstGeom prst="bentConnector3">
            <a:avLst>
              <a:gd name="adj1" fmla="val 116661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21F0E4-B1EE-40E7-98A7-61311BFF05C1}"/>
              </a:ext>
            </a:extLst>
          </p:cNvPr>
          <p:cNvSpPr txBox="1"/>
          <p:nvPr/>
        </p:nvSpPr>
        <p:spPr>
          <a:xfrm>
            <a:off x="3210673" y="4610449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F81BD"/>
                </a:solidFill>
              </a:rPr>
              <a:t>3</a:t>
            </a:r>
            <a:endParaRPr lang="ko-KR" altLang="en-US" sz="2800" b="1" dirty="0">
              <a:solidFill>
                <a:srgbClr val="4F81B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06351-AB87-4269-81B1-2C99268DA4AE}"/>
              </a:ext>
            </a:extLst>
          </p:cNvPr>
          <p:cNvSpPr txBox="1"/>
          <p:nvPr/>
        </p:nvSpPr>
        <p:spPr>
          <a:xfrm>
            <a:off x="7397488" y="4565614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</a:rPr>
              <a:t>4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848D2F-9BC3-458B-BBD9-C2DE02E1BA9E}"/>
              </a:ext>
            </a:extLst>
          </p:cNvPr>
          <p:cNvSpPr txBox="1"/>
          <p:nvPr/>
        </p:nvSpPr>
        <p:spPr>
          <a:xfrm>
            <a:off x="4268209" y="301550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1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D0C44B-7201-4CB9-8FC1-BD4437513EF7}"/>
              </a:ext>
            </a:extLst>
          </p:cNvPr>
          <p:cNvSpPr txBox="1"/>
          <p:nvPr/>
        </p:nvSpPr>
        <p:spPr>
          <a:xfrm>
            <a:off x="6338077" y="30050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</a:rPr>
              <a:t>2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0C002F6-BC54-4113-A049-FBC0C6EC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627" y="777448"/>
            <a:ext cx="2582968" cy="54292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ATURAN REKURSIF</a:t>
            </a:r>
            <a:endParaRPr lang="id-ID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33C8E4-B99F-4583-9E04-E0656190B8E3}"/>
              </a:ext>
            </a:extLst>
          </p:cNvPr>
          <p:cNvSpPr txBox="1"/>
          <p:nvPr/>
        </p:nvSpPr>
        <p:spPr>
          <a:xfrm>
            <a:off x="1848291" y="5107554"/>
            <a:ext cx="202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Mempunyai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kasus dasar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F3664B-2EF1-481E-87E1-B0E6239DE7DE}"/>
              </a:ext>
            </a:extLst>
          </p:cNvPr>
          <p:cNvSpPr txBox="1"/>
          <p:nvPr/>
        </p:nvSpPr>
        <p:spPr>
          <a:xfrm>
            <a:off x="7362188" y="2163262"/>
            <a:ext cx="27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harus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mengarah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kasus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dasar</a:t>
            </a:r>
            <a:endParaRPr lang="id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57B786-E196-4CCC-8500-63B14A99F29B}"/>
              </a:ext>
            </a:extLst>
          </p:cNvPr>
          <p:cNvSpPr txBox="1"/>
          <p:nvPr/>
        </p:nvSpPr>
        <p:spPr>
          <a:xfrm>
            <a:off x="7789198" y="5087039"/>
            <a:ext cx="229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bekerja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benar</a:t>
            </a:r>
            <a:endParaRPr lang="id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08B28C-25E9-4C75-B7C8-ABE39D914369}"/>
              </a:ext>
            </a:extLst>
          </p:cNvPr>
          <p:cNvSpPr txBox="1"/>
          <p:nvPr/>
        </p:nvSpPr>
        <p:spPr>
          <a:xfrm>
            <a:off x="1915301" y="1745562"/>
            <a:ext cx="271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Hindari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duplikasi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pemanggilan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subprogram yang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endParaRPr lang="id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0B25-3811-42CB-89ED-BEE25AF5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40" y="618964"/>
            <a:ext cx="8875320" cy="401654"/>
          </a:xfrm>
        </p:spPr>
        <p:txBody>
          <a:bodyPr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Latihan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endParaRPr lang="id-ID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30FE-1F4A-47C0-B124-6156206F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348" y="1159164"/>
            <a:ext cx="8858312" cy="5241948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+mj-lt"/>
              <a:buAutoNum type="arabicPeriod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Diberikan non negatif integer, hitunglah kemunculan angka 9.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isalkan :</a:t>
            </a:r>
          </a:p>
          <a:p>
            <a:pPr marL="622300" lvl="1" indent="-2667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9, maka output adalah 1</a:t>
            </a:r>
          </a:p>
          <a:p>
            <a:pPr marL="622300" lvl="1" indent="-2667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909, maka output adalah 2</a:t>
            </a:r>
          </a:p>
          <a:p>
            <a:pPr marL="622300" lvl="1" indent="-2667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99899, maka output adalah 4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22300" lvl="1" indent="-2667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d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rgbClr val="C00000"/>
              </a:buClr>
              <a:buFont typeface="+mj-lt"/>
              <a:buAutoNum type="arabicPeriod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Pak Banu memiliki sejumlah Angsa dan masing-masing Angsa memiliki dua kaki.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Hitunglah jumlah total kaki di semua Angsa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M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isal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kan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jumlah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angsa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0 maka output adalah 0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1 maka output adalah 2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2 maka output adalah 4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d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rgbClr val="C00000"/>
              </a:buClr>
              <a:buFont typeface="+mj-lt"/>
              <a:buAutoNum type="arabicPeriod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Diberikan non negatif integer, hitunglah penjumlahan digit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</a:t>
            </a: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isalkan :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12, maka output adalah 3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46, maka output adalah 10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1800" dirty="0">
                <a:latin typeface="Cambria" panose="02040503050406030204" pitchFamily="18" charset="0"/>
                <a:ea typeface="Cambria" panose="02040503050406030204" pitchFamily="18" charset="0"/>
              </a:rPr>
              <a:t>   n = 125, maka output adalah 8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id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0B25-3811-42CB-89ED-BEE25AF5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40" y="646674"/>
            <a:ext cx="8875320" cy="401654"/>
          </a:xfrm>
        </p:spPr>
        <p:txBody>
          <a:bodyPr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Latihan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endParaRPr lang="id-ID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30FE-1F4A-47C0-B124-6156206F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348" y="1159164"/>
            <a:ext cx="8858312" cy="524194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 startAt="4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Diberikan string, hitung secara rekursif jumlah huruf 'x' dalam sebuah string.</a:t>
            </a:r>
          </a:p>
          <a:p>
            <a:pPr marL="352425" lvl="1" indent="0" algn="just">
              <a:lnSpc>
                <a:spcPct val="100000"/>
              </a:lnSpc>
              <a:buClr>
                <a:srgbClr val="C00000"/>
              </a:buClr>
              <a:buNone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misalkan :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"xxhixx" maka output adalah 4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"xhixhix" maka output adalah 3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"hi" maka output adalah 0</a:t>
            </a:r>
          </a:p>
          <a:p>
            <a:pPr marL="622300" lvl="1" indent="-2667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d-ID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52425" indent="-352425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 startAt="4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Diberikan string, hitung string baru secara rekursif di mana semua huruf 'a' telah dipindahkan ke akhir string.</a:t>
            </a:r>
          </a:p>
          <a:p>
            <a:pPr marL="352425" lvl="1" indent="0" algn="just">
              <a:lnSpc>
                <a:spcPct val="100000"/>
              </a:lnSpc>
              <a:buClr>
                <a:srgbClr val="C00000"/>
              </a:buClr>
              <a:buNone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Misalkan :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"aare" maka output adalah "reaa"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"aahiaa" maka output adalah "hiaaaa"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100" dirty="0">
                <a:latin typeface="Cambria" panose="02040503050406030204" pitchFamily="18" charset="0"/>
                <a:ea typeface="Cambria" panose="02040503050406030204" pitchFamily="18" charset="0"/>
              </a:rPr>
              <a:t>"ahiahia" maka output adalah "hihiaaa“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id-ID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0B25-3811-42CB-89ED-BEE25AF5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40" y="582020"/>
            <a:ext cx="8875320" cy="401654"/>
          </a:xfrm>
        </p:spPr>
        <p:txBody>
          <a:bodyPr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Latihan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Rekursif</a:t>
            </a:r>
            <a:endParaRPr lang="id-ID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30FE-1F4A-47C0-B124-6156206F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348" y="1159164"/>
            <a:ext cx="8858312" cy="524194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 startAt="6"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Diberikan string, hitung secara berulang (tanpa loop) jumlah "22" substring dalam string. </a:t>
            </a:r>
          </a:p>
          <a:p>
            <a:pPr marL="352425" lvl="1" indent="0" algn="just">
              <a:lnSpc>
                <a:spcPct val="100000"/>
              </a:lnSpc>
              <a:buClr>
                <a:srgbClr val="C00000"/>
              </a:buClr>
              <a:buNone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Substring "22" tidak boleh tumpang tindih.</a:t>
            </a:r>
          </a:p>
          <a:p>
            <a:pPr marL="352425" lvl="1" indent="0" algn="just">
              <a:lnSpc>
                <a:spcPct val="100000"/>
              </a:lnSpc>
              <a:buClr>
                <a:srgbClr val="C00000"/>
              </a:buClr>
              <a:buNone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Misalkan :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"22abc22" maka output adalah 2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"abc22x22x22" maka output adalah 3</a:t>
            </a:r>
          </a:p>
          <a:p>
            <a:pPr marL="695325" lvl="1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"222" maka output adalah 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52425" lvl="1" indent="0" algn="just">
              <a:lnSpc>
                <a:spcPct val="100000"/>
              </a:lnSpc>
              <a:buClr>
                <a:srgbClr val="C00000"/>
              </a:buClr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1" indent="-3429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id-ID" sz="2000" dirty="0">
                <a:latin typeface="Cambria" panose="02040503050406030204" pitchFamily="18" charset="0"/>
                <a:ea typeface="Cambria" panose="02040503050406030204" pitchFamily="18" charset="0"/>
              </a:rPr>
              <a:t>Diberikan string, hitung string baru secara rekursif di mana semua karakter 'z' telah dihapus.</a:t>
            </a:r>
          </a:p>
          <a:p>
            <a:pPr marL="360363" lvl="2" indent="0" algn="just">
              <a:lnSpc>
                <a:spcPct val="100000"/>
              </a:lnSpc>
              <a:buClr>
                <a:srgbClr val="C00000"/>
              </a:buClr>
              <a:buNone/>
            </a:pP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Misalkan : </a:t>
            </a:r>
          </a:p>
          <a:p>
            <a:pPr marL="703263" lvl="2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"zazb" maka output adalah "ab"</a:t>
            </a:r>
          </a:p>
          <a:p>
            <a:pPr marL="703263" lvl="2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"abc" maka output adalah "abc"</a:t>
            </a:r>
          </a:p>
          <a:p>
            <a:pPr marL="703263" lvl="2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"zz" maka output adalah ""</a:t>
            </a:r>
          </a:p>
          <a:p>
            <a:pPr marL="342900" lvl="1" indent="-3429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 startAt="7"/>
            </a:pPr>
            <a:endParaRPr lang="id-ID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C00000"/>
              </a:buClr>
              <a:buNone/>
            </a:pPr>
            <a:endParaRPr lang="id-ID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5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i2" id="{DA702178-1D17-4301-B433-25F507032DE5}" vid="{942C347E-8254-424B-9942-39C725FADC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Perkuliahan Universitas MDP</Template>
  <TotalTime>3234</TotalTime>
  <Words>594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Cambria</vt:lpstr>
      <vt:lpstr>Wingdings</vt:lpstr>
      <vt:lpstr>Tema Office</vt:lpstr>
      <vt:lpstr>ALGORITMA DAN STRUKTUR DATA 1</vt:lpstr>
      <vt:lpstr>PowerPoint Presentation</vt:lpstr>
      <vt:lpstr>PowerPoint Presentation</vt:lpstr>
      <vt:lpstr>POKOK BAHASAN Fungsi Rekursif</vt:lpstr>
      <vt:lpstr>PowerPoint Presentation</vt:lpstr>
      <vt:lpstr>PowerPoint Presentation</vt:lpstr>
      <vt:lpstr>Latihan Rekursif</vt:lpstr>
      <vt:lpstr>Latihan Rekursif</vt:lpstr>
      <vt:lpstr>Latihan Rekursif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 1</dc:title>
  <dc:creator>Siska Devella</dc:creator>
  <cp:lastModifiedBy>Siska Devella</cp:lastModifiedBy>
  <cp:revision>96</cp:revision>
  <dcterms:created xsi:type="dcterms:W3CDTF">2018-02-19T02:01:36Z</dcterms:created>
  <dcterms:modified xsi:type="dcterms:W3CDTF">2024-02-13T03:33:39Z</dcterms:modified>
</cp:coreProperties>
</file>