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  <p:sldMasterId id="2147483675" r:id="rId2"/>
    <p:sldMasterId id="2147483704" r:id="rId3"/>
  </p:sld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6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E8B"/>
    <a:srgbClr val="6CABE9"/>
    <a:srgbClr val="D15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77" autoAdjust="0"/>
    <p:restoredTop sz="82302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102" y="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1B969C-E8EC-4DFF-9E10-3BF926A9497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1DFB4E-A602-4415-A34A-89B6E34B2A6A}">
      <dgm:prSet phldrT="[Text]"/>
      <dgm:spPr/>
      <dgm:t>
        <a:bodyPr/>
        <a:lstStyle/>
        <a:p>
          <a:r>
            <a:rPr lang="en-US" dirty="0" smtClean="0"/>
            <a:t>Undulator Motion</a:t>
          </a:r>
          <a:endParaRPr lang="en-US" dirty="0"/>
        </a:p>
      </dgm:t>
    </dgm:pt>
    <dgm:pt modelId="{584C64C3-1E06-42DF-BF9E-820B47C39F44}" type="parTrans" cxnId="{A3864F86-6DAE-4196-A462-4070A287DEFB}">
      <dgm:prSet/>
      <dgm:spPr/>
      <dgm:t>
        <a:bodyPr/>
        <a:lstStyle/>
        <a:p>
          <a:endParaRPr lang="en-US"/>
        </a:p>
      </dgm:t>
    </dgm:pt>
    <dgm:pt modelId="{C46B0368-4E47-4597-B2E1-306191BAD988}" type="sibTrans" cxnId="{A3864F86-6DAE-4196-A462-4070A287DEFB}">
      <dgm:prSet/>
      <dgm:spPr/>
      <dgm:t>
        <a:bodyPr/>
        <a:lstStyle/>
        <a:p>
          <a:endParaRPr lang="en-US"/>
        </a:p>
      </dgm:t>
    </dgm:pt>
    <dgm:pt modelId="{CEB487F5-6315-4B67-A24C-574F4A62E545}">
      <dgm:prSet phldrT="[Text]"/>
      <dgm:spPr/>
      <dgm:t>
        <a:bodyPr/>
        <a:lstStyle/>
        <a:p>
          <a:r>
            <a:rPr lang="en-US" dirty="0" err="1" smtClean="0"/>
            <a:t>GapShiftEnergyPoln</a:t>
          </a:r>
          <a:endParaRPr lang="en-US" dirty="0"/>
        </a:p>
      </dgm:t>
    </dgm:pt>
    <dgm:pt modelId="{4A414C7B-0AAF-4B80-A48D-FAC1482DA0C6}" type="parTrans" cxnId="{62500EAC-2117-478B-BC83-95885B329F19}">
      <dgm:prSet/>
      <dgm:spPr/>
      <dgm:t>
        <a:bodyPr/>
        <a:lstStyle/>
        <a:p>
          <a:endParaRPr lang="en-US"/>
        </a:p>
      </dgm:t>
    </dgm:pt>
    <dgm:pt modelId="{9296E04B-D423-45F0-B750-EA7FFCFD212D}" type="sibTrans" cxnId="{62500EAC-2117-478B-BC83-95885B329F19}">
      <dgm:prSet/>
      <dgm:spPr/>
      <dgm:t>
        <a:bodyPr/>
        <a:lstStyle/>
        <a:p>
          <a:endParaRPr lang="en-US"/>
        </a:p>
      </dgm:t>
    </dgm:pt>
    <dgm:pt modelId="{F94AEDE4-0673-4370-8E7C-8F14904BC31B}">
      <dgm:prSet/>
      <dgm:spPr/>
      <dgm:t>
        <a:bodyPr/>
        <a:lstStyle/>
        <a:p>
          <a:r>
            <a:rPr lang="en-US" dirty="0" smtClean="0"/>
            <a:t>__</a:t>
          </a:r>
          <a:r>
            <a:rPr lang="en-US" dirty="0" err="1" smtClean="0"/>
            <a:t>init</a:t>
          </a:r>
          <a:r>
            <a:rPr lang="en-US" dirty="0" smtClean="0"/>
            <a:t>__</a:t>
          </a:r>
          <a:endParaRPr lang="en-US" dirty="0"/>
        </a:p>
      </dgm:t>
    </dgm:pt>
    <dgm:pt modelId="{3843EC0A-C6D7-4437-B8B2-8449917394C7}" type="parTrans" cxnId="{AA8BFFFE-59D1-4D41-99EC-73BCDEA9BD09}">
      <dgm:prSet/>
      <dgm:spPr/>
      <dgm:t>
        <a:bodyPr/>
        <a:lstStyle/>
        <a:p>
          <a:endParaRPr lang="en-US"/>
        </a:p>
      </dgm:t>
    </dgm:pt>
    <dgm:pt modelId="{EB48FD80-31CA-4CB1-A0FC-5021B4AA9F45}" type="sibTrans" cxnId="{AA8BFFFE-59D1-4D41-99EC-73BCDEA9BD09}">
      <dgm:prSet/>
      <dgm:spPr/>
      <dgm:t>
        <a:bodyPr/>
        <a:lstStyle/>
        <a:p>
          <a:endParaRPr lang="en-US"/>
        </a:p>
      </dgm:t>
    </dgm:pt>
    <dgm:pt modelId="{EFBB4E04-5C00-4314-9D31-571B51498EBE}">
      <dgm:prSet phldrT="[Text]"/>
      <dgm:spPr/>
      <dgm:t>
        <a:bodyPr/>
        <a:lstStyle/>
        <a:p>
          <a:r>
            <a:rPr lang="en-US" dirty="0" smtClean="0"/>
            <a:t>__</a:t>
          </a:r>
          <a:r>
            <a:rPr lang="en-US" dirty="0" err="1" smtClean="0"/>
            <a:t>init</a:t>
          </a:r>
          <a:r>
            <a:rPr lang="en-US" dirty="0" smtClean="0"/>
            <a:t>__</a:t>
          </a:r>
          <a:endParaRPr lang="en-US" dirty="0"/>
        </a:p>
      </dgm:t>
    </dgm:pt>
    <dgm:pt modelId="{45E72F65-D6C2-4ABE-AA09-FF1CEC4A9234}" type="parTrans" cxnId="{3D5AACBC-093E-45C8-9097-38394185D8A2}">
      <dgm:prSet/>
      <dgm:spPr/>
      <dgm:t>
        <a:bodyPr/>
        <a:lstStyle/>
        <a:p>
          <a:endParaRPr lang="en-US"/>
        </a:p>
      </dgm:t>
    </dgm:pt>
    <dgm:pt modelId="{1E8FEC62-7EED-40E2-AB83-8D79D81A10A8}" type="sibTrans" cxnId="{3D5AACBC-093E-45C8-9097-38394185D8A2}">
      <dgm:prSet/>
      <dgm:spPr/>
      <dgm:t>
        <a:bodyPr/>
        <a:lstStyle/>
        <a:p>
          <a:endParaRPr lang="en-US"/>
        </a:p>
      </dgm:t>
    </dgm:pt>
    <dgm:pt modelId="{4881F39E-5C7F-43E6-863B-83D429C44348}">
      <dgm:prSet/>
      <dgm:spPr/>
      <dgm:t>
        <a:bodyPr/>
        <a:lstStyle/>
        <a:p>
          <a:r>
            <a:rPr lang="en-US" dirty="0" err="1" smtClean="0"/>
            <a:t>create_motion_trajectory</a:t>
          </a:r>
          <a:endParaRPr lang="en-US" dirty="0"/>
        </a:p>
      </dgm:t>
    </dgm:pt>
    <dgm:pt modelId="{871536A9-A3AA-450B-A42F-0BCBEA3FAB83}" type="parTrans" cxnId="{54ED4581-E423-40CE-A937-2FC995DBEA2D}">
      <dgm:prSet/>
      <dgm:spPr/>
      <dgm:t>
        <a:bodyPr/>
        <a:lstStyle/>
        <a:p>
          <a:endParaRPr lang="en-US"/>
        </a:p>
      </dgm:t>
    </dgm:pt>
    <dgm:pt modelId="{5358A2E3-9DB7-4E10-8189-EA3A5B8B5B2D}" type="sibTrans" cxnId="{54ED4581-E423-40CE-A937-2FC995DBEA2D}">
      <dgm:prSet/>
      <dgm:spPr/>
      <dgm:t>
        <a:bodyPr/>
        <a:lstStyle/>
        <a:p>
          <a:endParaRPr lang="en-US"/>
        </a:p>
      </dgm:t>
    </dgm:pt>
    <dgm:pt modelId="{2C130980-978E-462A-AB47-671D117A512B}">
      <dgm:prSet/>
      <dgm:spPr/>
      <dgm:t>
        <a:bodyPr/>
        <a:lstStyle/>
        <a:p>
          <a:r>
            <a:rPr lang="en-US" dirty="0" err="1" smtClean="0"/>
            <a:t>check_valid_motion</a:t>
          </a:r>
          <a:endParaRPr lang="en-US" dirty="0"/>
        </a:p>
      </dgm:t>
    </dgm:pt>
    <dgm:pt modelId="{C7B220FE-0894-4730-99E9-4B7715CB562C}" type="parTrans" cxnId="{9B1969C3-3180-47C3-AF89-0D654CDD18C2}">
      <dgm:prSet/>
      <dgm:spPr/>
      <dgm:t>
        <a:bodyPr/>
        <a:lstStyle/>
        <a:p>
          <a:endParaRPr lang="en-US"/>
        </a:p>
      </dgm:t>
    </dgm:pt>
    <dgm:pt modelId="{71E8481F-EADD-4DA4-827F-253123E99944}" type="sibTrans" cxnId="{9B1969C3-3180-47C3-AF89-0D654CDD18C2}">
      <dgm:prSet/>
      <dgm:spPr/>
      <dgm:t>
        <a:bodyPr/>
        <a:lstStyle/>
        <a:p>
          <a:endParaRPr lang="en-US"/>
        </a:p>
      </dgm:t>
    </dgm:pt>
    <dgm:pt modelId="{6D7FDEFC-FD67-4877-B505-1D4DE97E2948}">
      <dgm:prSet/>
      <dgm:spPr/>
      <dgm:t>
        <a:bodyPr/>
        <a:lstStyle/>
        <a:p>
          <a:r>
            <a:rPr lang="en-US" dirty="0" err="1" smtClean="0"/>
            <a:t>save_motion_txt</a:t>
          </a:r>
          <a:endParaRPr lang="en-US" dirty="0"/>
        </a:p>
      </dgm:t>
    </dgm:pt>
    <dgm:pt modelId="{72F90640-6ACB-41AA-AC60-66FA8379C2CD}" type="parTrans" cxnId="{345EFCC8-6C5F-4827-B6E5-A5CEF4A1F9DF}">
      <dgm:prSet/>
      <dgm:spPr/>
      <dgm:t>
        <a:bodyPr/>
        <a:lstStyle/>
        <a:p>
          <a:endParaRPr lang="en-US"/>
        </a:p>
      </dgm:t>
    </dgm:pt>
    <dgm:pt modelId="{9467BAED-400D-4463-9A53-835F756976BB}" type="sibTrans" cxnId="{345EFCC8-6C5F-4827-B6E5-A5CEF4A1F9DF}">
      <dgm:prSet/>
      <dgm:spPr/>
      <dgm:t>
        <a:bodyPr/>
        <a:lstStyle/>
        <a:p>
          <a:endParaRPr lang="en-US"/>
        </a:p>
      </dgm:t>
    </dgm:pt>
    <dgm:pt modelId="{1B4F93D2-C2EF-4927-BF06-986CEB8A280D}">
      <dgm:prSet/>
      <dgm:spPr/>
      <dgm:t>
        <a:bodyPr/>
        <a:lstStyle/>
        <a:p>
          <a:r>
            <a:rPr lang="en-US" dirty="0" err="1" smtClean="0"/>
            <a:t>save_lookup_json</a:t>
          </a:r>
          <a:endParaRPr lang="en-US" dirty="0"/>
        </a:p>
      </dgm:t>
    </dgm:pt>
    <dgm:pt modelId="{5D26D486-D003-4C16-9EB9-2B2694E53D79}" type="parTrans" cxnId="{447AE43F-91F4-4BE5-B9C5-3F7173007F6F}">
      <dgm:prSet/>
      <dgm:spPr/>
      <dgm:t>
        <a:bodyPr/>
        <a:lstStyle/>
        <a:p>
          <a:endParaRPr lang="en-US"/>
        </a:p>
      </dgm:t>
    </dgm:pt>
    <dgm:pt modelId="{D0A13723-3634-4DE7-8773-CB634A577CA9}" type="sibTrans" cxnId="{447AE43F-91F4-4BE5-B9C5-3F7173007F6F}">
      <dgm:prSet/>
      <dgm:spPr/>
      <dgm:t>
        <a:bodyPr/>
        <a:lstStyle/>
        <a:p>
          <a:endParaRPr lang="en-US"/>
        </a:p>
      </dgm:t>
    </dgm:pt>
    <dgm:pt modelId="{FA99751F-0BD1-4D1C-9CAA-715B33E15760}">
      <dgm:prSet/>
      <dgm:spPr/>
      <dgm:t>
        <a:bodyPr/>
        <a:lstStyle/>
        <a:p>
          <a:r>
            <a:rPr lang="en-US" dirty="0" smtClean="0"/>
            <a:t>save_lookup_h5</a:t>
          </a:r>
          <a:endParaRPr lang="en-US" dirty="0"/>
        </a:p>
      </dgm:t>
    </dgm:pt>
    <dgm:pt modelId="{9240B30A-D026-427B-B2EC-F9F2899ABB77}" type="parTrans" cxnId="{B67FCFD9-7CA6-4FDE-8C9F-33F4631EE9AC}">
      <dgm:prSet/>
      <dgm:spPr/>
      <dgm:t>
        <a:bodyPr/>
        <a:lstStyle/>
        <a:p>
          <a:endParaRPr lang="en-US"/>
        </a:p>
      </dgm:t>
    </dgm:pt>
    <dgm:pt modelId="{55E14C41-5DD2-4C15-8C26-95DD14C85126}" type="sibTrans" cxnId="{B67FCFD9-7CA6-4FDE-8C9F-33F4631EE9AC}">
      <dgm:prSet/>
      <dgm:spPr/>
      <dgm:t>
        <a:bodyPr/>
        <a:lstStyle/>
        <a:p>
          <a:endParaRPr lang="en-US"/>
        </a:p>
      </dgm:t>
    </dgm:pt>
    <dgm:pt modelId="{93D01070-E435-4BDD-AD76-4B4689D81855}">
      <dgm:prSet phldrT="[Text]"/>
      <dgm:spPr/>
      <dgm:t>
        <a:bodyPr/>
        <a:lstStyle/>
        <a:p>
          <a:r>
            <a:rPr lang="en-US" dirty="0" err="1" smtClean="0"/>
            <a:t>create_inverse_lookups</a:t>
          </a:r>
          <a:endParaRPr lang="en-US" dirty="0"/>
        </a:p>
      </dgm:t>
    </dgm:pt>
    <dgm:pt modelId="{382187D3-0AC5-4D92-88A7-9021752CAADC}" type="parTrans" cxnId="{0A005EF9-F3B7-413B-AA13-033A8F0BC4E2}">
      <dgm:prSet/>
      <dgm:spPr/>
      <dgm:t>
        <a:bodyPr/>
        <a:lstStyle/>
        <a:p>
          <a:endParaRPr lang="en-US"/>
        </a:p>
      </dgm:t>
    </dgm:pt>
    <dgm:pt modelId="{DE121A62-4B79-4088-A421-E822C005292E}" type="sibTrans" cxnId="{0A005EF9-F3B7-413B-AA13-033A8F0BC4E2}">
      <dgm:prSet/>
      <dgm:spPr/>
      <dgm:t>
        <a:bodyPr/>
        <a:lstStyle/>
        <a:p>
          <a:endParaRPr lang="en-US"/>
        </a:p>
      </dgm:t>
    </dgm:pt>
    <dgm:pt modelId="{D17A4B06-4A49-4156-8B64-9D94D45AF972}">
      <dgm:prSet/>
      <dgm:spPr/>
      <dgm:t>
        <a:bodyPr/>
        <a:lstStyle/>
        <a:p>
          <a:r>
            <a:rPr lang="en-US" dirty="0" err="1" smtClean="0"/>
            <a:t>save_lookup_txt</a:t>
          </a:r>
          <a:endParaRPr lang="en-US" dirty="0"/>
        </a:p>
      </dgm:t>
    </dgm:pt>
    <dgm:pt modelId="{A2086A7B-DAC2-4C3D-BDA1-D0813099D0EC}" type="parTrans" cxnId="{DA9CFB4C-45A1-481C-89EA-386169504CDE}">
      <dgm:prSet/>
      <dgm:spPr/>
    </dgm:pt>
    <dgm:pt modelId="{BB4346D0-C7E6-451A-B60E-36794627FED2}" type="sibTrans" cxnId="{DA9CFB4C-45A1-481C-89EA-386169504CDE}">
      <dgm:prSet/>
      <dgm:spPr/>
    </dgm:pt>
    <dgm:pt modelId="{DDAB9A3B-B48D-4EB5-8359-1C962E5E2366}">
      <dgm:prSet/>
      <dgm:spPr/>
      <dgm:t>
        <a:bodyPr/>
        <a:lstStyle/>
        <a:p>
          <a:r>
            <a:rPr lang="en-US" dirty="0" err="1" smtClean="0"/>
            <a:t>save_lookup_pickle</a:t>
          </a:r>
          <a:endParaRPr lang="en-US" dirty="0"/>
        </a:p>
      </dgm:t>
    </dgm:pt>
    <dgm:pt modelId="{16CD15B5-8066-4F36-A2AB-888599F7F8AF}" type="parTrans" cxnId="{B4D9AADD-2435-4D6D-B5CC-A44071F4821A}">
      <dgm:prSet/>
      <dgm:spPr/>
    </dgm:pt>
    <dgm:pt modelId="{DBEFFCB2-CDFA-472E-8D3D-68B62D62C6CB}" type="sibTrans" cxnId="{B4D9AADD-2435-4D6D-B5CC-A44071F4821A}">
      <dgm:prSet/>
      <dgm:spPr/>
    </dgm:pt>
    <dgm:pt modelId="{03A7A7EA-1048-428B-B42B-9A5BC6E17A97}" type="pres">
      <dgm:prSet presAssocID="{7C1B969C-E8EC-4DFF-9E10-3BF926A9497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BEE5B8-895D-4417-9106-1D2E13A8063C}" type="pres">
      <dgm:prSet presAssocID="{AB1DFB4E-A602-4415-A34A-89B6E34B2A6A}" presName="parentLin" presStyleCnt="0"/>
      <dgm:spPr/>
    </dgm:pt>
    <dgm:pt modelId="{AEE52976-26F5-44AE-8131-0B10B0E3CBDA}" type="pres">
      <dgm:prSet presAssocID="{AB1DFB4E-A602-4415-A34A-89B6E34B2A6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E39A5B9-69C6-4212-A4CD-8AD42A281FEB}" type="pres">
      <dgm:prSet presAssocID="{AB1DFB4E-A602-4415-A34A-89B6E34B2A6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56097-76FE-44BB-A9F6-C359A3995C24}" type="pres">
      <dgm:prSet presAssocID="{AB1DFB4E-A602-4415-A34A-89B6E34B2A6A}" presName="negativeSpace" presStyleCnt="0"/>
      <dgm:spPr/>
    </dgm:pt>
    <dgm:pt modelId="{B0D163F6-84F9-438E-8F91-56D4BFC1C239}" type="pres">
      <dgm:prSet presAssocID="{AB1DFB4E-A602-4415-A34A-89B6E34B2A6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2E346-755C-446B-A85D-B4D4BDAC5B49}" type="pres">
      <dgm:prSet presAssocID="{C46B0368-4E47-4597-B2E1-306191BAD988}" presName="spaceBetweenRectangles" presStyleCnt="0"/>
      <dgm:spPr/>
    </dgm:pt>
    <dgm:pt modelId="{AE83EA47-10CB-4F9F-AF59-AFF557FD0175}" type="pres">
      <dgm:prSet presAssocID="{CEB487F5-6315-4B67-A24C-574F4A62E545}" presName="parentLin" presStyleCnt="0"/>
      <dgm:spPr/>
    </dgm:pt>
    <dgm:pt modelId="{9076D411-BC8F-4453-AE45-8DABB66918EB}" type="pres">
      <dgm:prSet presAssocID="{CEB487F5-6315-4B67-A24C-574F4A62E545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F4D8C6C2-8B6C-4D30-8994-A799C1C6E700}" type="pres">
      <dgm:prSet presAssocID="{CEB487F5-6315-4B67-A24C-574F4A62E54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0CD25-DB8D-47C2-A04E-85FCFEB59DB9}" type="pres">
      <dgm:prSet presAssocID="{CEB487F5-6315-4B67-A24C-574F4A62E545}" presName="negativeSpace" presStyleCnt="0"/>
      <dgm:spPr/>
    </dgm:pt>
    <dgm:pt modelId="{33946F99-A588-4B12-9F2E-5857209A3C8A}" type="pres">
      <dgm:prSet presAssocID="{CEB487F5-6315-4B67-A24C-574F4A62E545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5EFCC8-6C5F-4827-B6E5-A5CEF4A1F9DF}" srcId="{AB1DFB4E-A602-4415-A34A-89B6E34B2A6A}" destId="{6D7FDEFC-FD67-4877-B505-1D4DE97E2948}" srcOrd="3" destOrd="0" parTransId="{72F90640-6ACB-41AA-AC60-66FA8379C2CD}" sibTransId="{9467BAED-400D-4463-9A53-835F756976BB}"/>
    <dgm:cxn modelId="{99D32CD4-2747-487D-9566-A3DD3DB2BB5C}" type="presOf" srcId="{1B4F93D2-C2EF-4927-BF06-986CEB8A280D}" destId="{B0D163F6-84F9-438E-8F91-56D4BFC1C239}" srcOrd="0" destOrd="5" presId="urn:microsoft.com/office/officeart/2005/8/layout/list1"/>
    <dgm:cxn modelId="{DA9CFB4C-45A1-481C-89EA-386169504CDE}" srcId="{AB1DFB4E-A602-4415-A34A-89B6E34B2A6A}" destId="{D17A4B06-4A49-4156-8B64-9D94D45AF972}" srcOrd="4" destOrd="0" parTransId="{A2086A7B-DAC2-4C3D-BDA1-D0813099D0EC}" sibTransId="{BB4346D0-C7E6-451A-B60E-36794627FED2}"/>
    <dgm:cxn modelId="{3F8EB2A6-36A6-49FC-A240-CB2EF51FA56A}" type="presOf" srcId="{AB1DFB4E-A602-4415-A34A-89B6E34B2A6A}" destId="{8E39A5B9-69C6-4212-A4CD-8AD42A281FEB}" srcOrd="1" destOrd="0" presId="urn:microsoft.com/office/officeart/2005/8/layout/list1"/>
    <dgm:cxn modelId="{7E468DF0-9E25-4F2A-8BA2-D2A13A740092}" type="presOf" srcId="{CEB487F5-6315-4B67-A24C-574F4A62E545}" destId="{9076D411-BC8F-4453-AE45-8DABB66918EB}" srcOrd="0" destOrd="0" presId="urn:microsoft.com/office/officeart/2005/8/layout/list1"/>
    <dgm:cxn modelId="{9B1969C3-3180-47C3-AF89-0D654CDD18C2}" srcId="{AB1DFB4E-A602-4415-A34A-89B6E34B2A6A}" destId="{2C130980-978E-462A-AB47-671D117A512B}" srcOrd="2" destOrd="0" parTransId="{C7B220FE-0894-4730-99E9-4B7715CB562C}" sibTransId="{71E8481F-EADD-4DA4-827F-253123E99944}"/>
    <dgm:cxn modelId="{E7923AB6-651E-4028-A58B-68B884FF6D2F}" type="presOf" srcId="{93D01070-E435-4BDD-AD76-4B4689D81855}" destId="{33946F99-A588-4B12-9F2E-5857209A3C8A}" srcOrd="0" destOrd="1" presId="urn:microsoft.com/office/officeart/2005/8/layout/list1"/>
    <dgm:cxn modelId="{EB25E255-15E1-41F4-A3B0-8DEE29910E1F}" type="presOf" srcId="{F94AEDE4-0673-4370-8E7C-8F14904BC31B}" destId="{B0D163F6-84F9-438E-8F91-56D4BFC1C239}" srcOrd="0" destOrd="0" presId="urn:microsoft.com/office/officeart/2005/8/layout/list1"/>
    <dgm:cxn modelId="{54ED4581-E423-40CE-A937-2FC995DBEA2D}" srcId="{AB1DFB4E-A602-4415-A34A-89B6E34B2A6A}" destId="{4881F39E-5C7F-43E6-863B-83D429C44348}" srcOrd="1" destOrd="0" parTransId="{871536A9-A3AA-450B-A42F-0BCBEA3FAB83}" sibTransId="{5358A2E3-9DB7-4E10-8189-EA3A5B8B5B2D}"/>
    <dgm:cxn modelId="{FF2FAC0D-760A-4982-9A93-C4D1B91D4678}" type="presOf" srcId="{4881F39E-5C7F-43E6-863B-83D429C44348}" destId="{B0D163F6-84F9-438E-8F91-56D4BFC1C239}" srcOrd="0" destOrd="1" presId="urn:microsoft.com/office/officeart/2005/8/layout/list1"/>
    <dgm:cxn modelId="{98094D61-1D15-4ED6-A42B-7F5DB55FD3AF}" type="presOf" srcId="{7C1B969C-E8EC-4DFF-9E10-3BF926A9497E}" destId="{03A7A7EA-1048-428B-B42B-9A5BC6E17A97}" srcOrd="0" destOrd="0" presId="urn:microsoft.com/office/officeart/2005/8/layout/list1"/>
    <dgm:cxn modelId="{AA8BFFFE-59D1-4D41-99EC-73BCDEA9BD09}" srcId="{AB1DFB4E-A602-4415-A34A-89B6E34B2A6A}" destId="{F94AEDE4-0673-4370-8E7C-8F14904BC31B}" srcOrd="0" destOrd="0" parTransId="{3843EC0A-C6D7-4437-B8B2-8449917394C7}" sibTransId="{EB48FD80-31CA-4CB1-A0FC-5021B4AA9F45}"/>
    <dgm:cxn modelId="{B67FCFD9-7CA6-4FDE-8C9F-33F4631EE9AC}" srcId="{AB1DFB4E-A602-4415-A34A-89B6E34B2A6A}" destId="{FA99751F-0BD1-4D1C-9CAA-715B33E15760}" srcOrd="7" destOrd="0" parTransId="{9240B30A-D026-427B-B2EC-F9F2899ABB77}" sibTransId="{55E14C41-5DD2-4C15-8C26-95DD14C85126}"/>
    <dgm:cxn modelId="{3D5AACBC-093E-45C8-9097-38394185D8A2}" srcId="{CEB487F5-6315-4B67-A24C-574F4A62E545}" destId="{EFBB4E04-5C00-4314-9D31-571B51498EBE}" srcOrd="0" destOrd="0" parTransId="{45E72F65-D6C2-4ABE-AA09-FF1CEC4A9234}" sibTransId="{1E8FEC62-7EED-40E2-AB83-8D79D81A10A8}"/>
    <dgm:cxn modelId="{E8C922EB-DE15-4E55-B9B4-451F9C2BEDD5}" type="presOf" srcId="{EFBB4E04-5C00-4314-9D31-571B51498EBE}" destId="{33946F99-A588-4B12-9F2E-5857209A3C8A}" srcOrd="0" destOrd="0" presId="urn:microsoft.com/office/officeart/2005/8/layout/list1"/>
    <dgm:cxn modelId="{12BAE255-807E-4565-B804-2F4AB0DA6252}" type="presOf" srcId="{6D7FDEFC-FD67-4877-B505-1D4DE97E2948}" destId="{B0D163F6-84F9-438E-8F91-56D4BFC1C239}" srcOrd="0" destOrd="3" presId="urn:microsoft.com/office/officeart/2005/8/layout/list1"/>
    <dgm:cxn modelId="{62500EAC-2117-478B-BC83-95885B329F19}" srcId="{7C1B969C-E8EC-4DFF-9E10-3BF926A9497E}" destId="{CEB487F5-6315-4B67-A24C-574F4A62E545}" srcOrd="1" destOrd="0" parTransId="{4A414C7B-0AAF-4B80-A48D-FAC1482DA0C6}" sibTransId="{9296E04B-D423-45F0-B750-EA7FFCFD212D}"/>
    <dgm:cxn modelId="{447AE43F-91F4-4BE5-B9C5-3F7173007F6F}" srcId="{AB1DFB4E-A602-4415-A34A-89B6E34B2A6A}" destId="{1B4F93D2-C2EF-4927-BF06-986CEB8A280D}" srcOrd="5" destOrd="0" parTransId="{5D26D486-D003-4C16-9EB9-2B2694E53D79}" sibTransId="{D0A13723-3634-4DE7-8773-CB634A577CA9}"/>
    <dgm:cxn modelId="{0A005EF9-F3B7-413B-AA13-033A8F0BC4E2}" srcId="{CEB487F5-6315-4B67-A24C-574F4A62E545}" destId="{93D01070-E435-4BDD-AD76-4B4689D81855}" srcOrd="1" destOrd="0" parTransId="{382187D3-0AC5-4D92-88A7-9021752CAADC}" sibTransId="{DE121A62-4B79-4088-A421-E822C005292E}"/>
    <dgm:cxn modelId="{7FE675B7-0083-4E43-9684-1C4704F9897C}" type="presOf" srcId="{AB1DFB4E-A602-4415-A34A-89B6E34B2A6A}" destId="{AEE52976-26F5-44AE-8131-0B10B0E3CBDA}" srcOrd="0" destOrd="0" presId="urn:microsoft.com/office/officeart/2005/8/layout/list1"/>
    <dgm:cxn modelId="{A3864F86-6DAE-4196-A462-4070A287DEFB}" srcId="{7C1B969C-E8EC-4DFF-9E10-3BF926A9497E}" destId="{AB1DFB4E-A602-4415-A34A-89B6E34B2A6A}" srcOrd="0" destOrd="0" parTransId="{584C64C3-1E06-42DF-BF9E-820B47C39F44}" sibTransId="{C46B0368-4E47-4597-B2E1-306191BAD988}"/>
    <dgm:cxn modelId="{8B7FA7EB-ED37-40E9-991F-8BA31F25CEED}" type="presOf" srcId="{2C130980-978E-462A-AB47-671D117A512B}" destId="{B0D163F6-84F9-438E-8F91-56D4BFC1C239}" srcOrd="0" destOrd="2" presId="urn:microsoft.com/office/officeart/2005/8/layout/list1"/>
    <dgm:cxn modelId="{7A5CEFAB-C8E5-475D-8B46-4236ECA9043F}" type="presOf" srcId="{CEB487F5-6315-4B67-A24C-574F4A62E545}" destId="{F4D8C6C2-8B6C-4D30-8994-A799C1C6E700}" srcOrd="1" destOrd="0" presId="urn:microsoft.com/office/officeart/2005/8/layout/list1"/>
    <dgm:cxn modelId="{E33C3904-D304-4A54-84F6-32EAB4B473C9}" type="presOf" srcId="{D17A4B06-4A49-4156-8B64-9D94D45AF972}" destId="{B0D163F6-84F9-438E-8F91-56D4BFC1C239}" srcOrd="0" destOrd="4" presId="urn:microsoft.com/office/officeart/2005/8/layout/list1"/>
    <dgm:cxn modelId="{7A47CA91-1C41-4323-868C-D2334A54383F}" type="presOf" srcId="{DDAB9A3B-B48D-4EB5-8359-1C962E5E2366}" destId="{B0D163F6-84F9-438E-8F91-56D4BFC1C239}" srcOrd="0" destOrd="6" presId="urn:microsoft.com/office/officeart/2005/8/layout/list1"/>
    <dgm:cxn modelId="{35A61BF0-FF64-4CC3-AF49-26B8E5107C8F}" type="presOf" srcId="{FA99751F-0BD1-4D1C-9CAA-715B33E15760}" destId="{B0D163F6-84F9-438E-8F91-56D4BFC1C239}" srcOrd="0" destOrd="7" presId="urn:microsoft.com/office/officeart/2005/8/layout/list1"/>
    <dgm:cxn modelId="{B4D9AADD-2435-4D6D-B5CC-A44071F4821A}" srcId="{AB1DFB4E-A602-4415-A34A-89B6E34B2A6A}" destId="{DDAB9A3B-B48D-4EB5-8359-1C962E5E2366}" srcOrd="6" destOrd="0" parTransId="{16CD15B5-8066-4F36-A2AB-888599F7F8AF}" sibTransId="{DBEFFCB2-CDFA-472E-8D3D-68B62D62C6CB}"/>
    <dgm:cxn modelId="{CCFC87A6-BCBD-4911-B076-78829D8319FB}" type="presParOf" srcId="{03A7A7EA-1048-428B-B42B-9A5BC6E17A97}" destId="{DCBEE5B8-895D-4417-9106-1D2E13A8063C}" srcOrd="0" destOrd="0" presId="urn:microsoft.com/office/officeart/2005/8/layout/list1"/>
    <dgm:cxn modelId="{BC1818C8-23BF-4733-97E0-5BA860E830C2}" type="presParOf" srcId="{DCBEE5B8-895D-4417-9106-1D2E13A8063C}" destId="{AEE52976-26F5-44AE-8131-0B10B0E3CBDA}" srcOrd="0" destOrd="0" presId="urn:microsoft.com/office/officeart/2005/8/layout/list1"/>
    <dgm:cxn modelId="{8C8AA9F1-83D3-40C2-B30D-F9E651CEB84D}" type="presParOf" srcId="{DCBEE5B8-895D-4417-9106-1D2E13A8063C}" destId="{8E39A5B9-69C6-4212-A4CD-8AD42A281FEB}" srcOrd="1" destOrd="0" presId="urn:microsoft.com/office/officeart/2005/8/layout/list1"/>
    <dgm:cxn modelId="{66CA2107-220F-4506-A757-86224FDE25CE}" type="presParOf" srcId="{03A7A7EA-1048-428B-B42B-9A5BC6E17A97}" destId="{FCF56097-76FE-44BB-A9F6-C359A3995C24}" srcOrd="1" destOrd="0" presId="urn:microsoft.com/office/officeart/2005/8/layout/list1"/>
    <dgm:cxn modelId="{929472EB-0575-4AC9-8E9D-E441C895C7E9}" type="presParOf" srcId="{03A7A7EA-1048-428B-B42B-9A5BC6E17A97}" destId="{B0D163F6-84F9-438E-8F91-56D4BFC1C239}" srcOrd="2" destOrd="0" presId="urn:microsoft.com/office/officeart/2005/8/layout/list1"/>
    <dgm:cxn modelId="{FEA90C0B-5AC8-49D1-987A-BCFD11E1DB37}" type="presParOf" srcId="{03A7A7EA-1048-428B-B42B-9A5BC6E17A97}" destId="{29F2E346-755C-446B-A85D-B4D4BDAC5B49}" srcOrd="3" destOrd="0" presId="urn:microsoft.com/office/officeart/2005/8/layout/list1"/>
    <dgm:cxn modelId="{0FEA3984-8F5C-4589-A79C-416284DC43FE}" type="presParOf" srcId="{03A7A7EA-1048-428B-B42B-9A5BC6E17A97}" destId="{AE83EA47-10CB-4F9F-AF59-AFF557FD0175}" srcOrd="4" destOrd="0" presId="urn:microsoft.com/office/officeart/2005/8/layout/list1"/>
    <dgm:cxn modelId="{BEDEB323-CEAF-4C53-BE48-9A0281E61705}" type="presParOf" srcId="{AE83EA47-10CB-4F9F-AF59-AFF557FD0175}" destId="{9076D411-BC8F-4453-AE45-8DABB66918EB}" srcOrd="0" destOrd="0" presId="urn:microsoft.com/office/officeart/2005/8/layout/list1"/>
    <dgm:cxn modelId="{3600B9F5-A005-47E2-A549-4771A1645A8E}" type="presParOf" srcId="{AE83EA47-10CB-4F9F-AF59-AFF557FD0175}" destId="{F4D8C6C2-8B6C-4D30-8994-A799C1C6E700}" srcOrd="1" destOrd="0" presId="urn:microsoft.com/office/officeart/2005/8/layout/list1"/>
    <dgm:cxn modelId="{A6672413-3C31-48FC-9F25-39C555D91296}" type="presParOf" srcId="{03A7A7EA-1048-428B-B42B-9A5BC6E17A97}" destId="{BDE0CD25-DB8D-47C2-A04E-85FCFEB59DB9}" srcOrd="5" destOrd="0" presId="urn:microsoft.com/office/officeart/2005/8/layout/list1"/>
    <dgm:cxn modelId="{2C9E2463-9E29-4DC4-A2EC-9736124F5DBC}" type="presParOf" srcId="{03A7A7EA-1048-428B-B42B-9A5BC6E17A97}" destId="{33946F99-A588-4B12-9F2E-5857209A3C8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163F6-84F9-438E-8F91-56D4BFC1C239}">
      <dsp:nvSpPr>
        <dsp:cNvPr id="0" name=""/>
        <dsp:cNvSpPr/>
      </dsp:nvSpPr>
      <dsp:spPr>
        <a:xfrm>
          <a:off x="0" y="319506"/>
          <a:ext cx="9441543" cy="2516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69" tIns="354076" rIns="7327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__</a:t>
          </a:r>
          <a:r>
            <a:rPr lang="en-US" sz="1700" kern="1200" dirty="0" err="1" smtClean="0"/>
            <a:t>init</a:t>
          </a:r>
          <a:r>
            <a:rPr lang="en-US" sz="1700" kern="1200" dirty="0" smtClean="0"/>
            <a:t>__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create_motion_trajectory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check_valid_motion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save_motion_txt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save_lookup_txt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save_lookup_json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save_lookup_pickle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save_lookup_h5</a:t>
          </a:r>
          <a:endParaRPr lang="en-US" sz="1700" kern="1200" dirty="0"/>
        </a:p>
      </dsp:txBody>
      <dsp:txXfrm>
        <a:off x="0" y="319506"/>
        <a:ext cx="9441543" cy="2516849"/>
      </dsp:txXfrm>
    </dsp:sp>
    <dsp:sp modelId="{8E39A5B9-69C6-4212-A4CD-8AD42A281FEB}">
      <dsp:nvSpPr>
        <dsp:cNvPr id="0" name=""/>
        <dsp:cNvSpPr/>
      </dsp:nvSpPr>
      <dsp:spPr>
        <a:xfrm>
          <a:off x="472077" y="68585"/>
          <a:ext cx="660908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07" tIns="0" rIns="24980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Undulator Motion</a:t>
          </a:r>
          <a:endParaRPr lang="en-US" sz="1700" kern="1200" dirty="0"/>
        </a:p>
      </dsp:txBody>
      <dsp:txXfrm>
        <a:off x="496575" y="93083"/>
        <a:ext cx="6560084" cy="452844"/>
      </dsp:txXfrm>
    </dsp:sp>
    <dsp:sp modelId="{33946F99-A588-4B12-9F2E-5857209A3C8A}">
      <dsp:nvSpPr>
        <dsp:cNvPr id="0" name=""/>
        <dsp:cNvSpPr/>
      </dsp:nvSpPr>
      <dsp:spPr>
        <a:xfrm>
          <a:off x="0" y="3179075"/>
          <a:ext cx="944154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69" tIns="354076" rIns="732769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__</a:t>
          </a:r>
          <a:r>
            <a:rPr lang="en-US" sz="1700" kern="1200" dirty="0" err="1" smtClean="0"/>
            <a:t>init</a:t>
          </a:r>
          <a:r>
            <a:rPr lang="en-US" sz="1700" kern="1200" dirty="0" smtClean="0"/>
            <a:t>__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create_inverse_lookups</a:t>
          </a:r>
          <a:endParaRPr lang="en-US" sz="1700" kern="1200" dirty="0"/>
        </a:p>
      </dsp:txBody>
      <dsp:txXfrm>
        <a:off x="0" y="3179075"/>
        <a:ext cx="9441543" cy="963900"/>
      </dsp:txXfrm>
    </dsp:sp>
    <dsp:sp modelId="{F4D8C6C2-8B6C-4D30-8994-A799C1C6E700}">
      <dsp:nvSpPr>
        <dsp:cNvPr id="0" name=""/>
        <dsp:cNvSpPr/>
      </dsp:nvSpPr>
      <dsp:spPr>
        <a:xfrm>
          <a:off x="472077" y="2928155"/>
          <a:ext cx="6609080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07" tIns="0" rIns="249807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GapShiftEnergyPoln</a:t>
          </a:r>
          <a:endParaRPr lang="en-US" sz="1700" kern="1200" dirty="0"/>
        </a:p>
      </dsp:txBody>
      <dsp:txXfrm>
        <a:off x="496575" y="2952653"/>
        <a:ext cx="656008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CE31-4EBD-48F8-BB80-49B42985C8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2F187-371E-4174-A1D5-C0588AD34C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E911E-FB6A-4A41-BA7E-D30C78EB8B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14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7CCD-FD37-43D3-ADFC-DF097D087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BE53E-D8A8-4F7E-A73A-AC5D0CE683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51CB0-77FC-4E83-9261-508420A9BA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C0405B-AFA9-4C93-A75B-ED9AF94FC0B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7850" y="1027113"/>
            <a:ext cx="11036300" cy="514826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52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7CCD-FD37-43D3-ADFC-DF097D087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Mastertitelformat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BE53E-D8A8-4F7E-A73A-AC5D0CE683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51CB0-77FC-4E83-9261-508420A9BA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9DF1E7-7728-684B-896D-8CFDB8DC33E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28337-D01E-43A5-A454-75263B03509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85832" y="1027113"/>
            <a:ext cx="5428318" cy="514826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4"/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AD2EE7-6201-4BE3-88C8-E113A87FC30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77850" y="1027113"/>
            <a:ext cx="5428318" cy="514826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4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7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 01 BESS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33">
            <a:extLst>
              <a:ext uri="{FF2B5EF4-FFF2-40B4-BE49-F238E27FC236}">
                <a16:creationId xmlns:a16="http://schemas.microsoft.com/office/drawing/2014/main" id="{DCA0A193-732C-4BA0-B660-3B6BEC2C3C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2167"/>
            <a:ext cx="12192000" cy="409680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D5CFD05-35E4-BE48-9780-F37E258F70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7850" y="2312989"/>
            <a:ext cx="7925019" cy="909896"/>
          </a:xfrm>
        </p:spPr>
        <p:txBody>
          <a:bodyPr anchor="ctr" anchorCtr="0">
            <a:normAutofit/>
          </a:bodyPr>
          <a:lstStyle>
            <a:lvl1pPr marL="0" indent="0"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Titel &gt;48 PT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E39342A-D696-D848-B695-C854852575E8}"/>
              </a:ext>
            </a:extLst>
          </p:cNvPr>
          <p:cNvSpPr/>
          <p:nvPr userDrawn="1"/>
        </p:nvSpPr>
        <p:spPr>
          <a:xfrm>
            <a:off x="8811428" y="4616450"/>
            <a:ext cx="1656184" cy="1656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4813AE-618C-424D-8D3E-90B8B1A082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850" y="4601460"/>
            <a:ext cx="7925019" cy="696912"/>
          </a:xfrm>
        </p:spPr>
        <p:txBody>
          <a:bodyPr>
            <a:normAutofit/>
          </a:bodyPr>
          <a:lstStyle>
            <a:lvl1pPr>
              <a:defRPr sz="2400" cap="none" baseline="0">
                <a:solidFill>
                  <a:schemeClr val="accent1"/>
                </a:solidFill>
                <a:latin typeface="+mn-lt"/>
              </a:defRPr>
            </a:lvl1pPr>
            <a:lvl2pPr>
              <a:defRPr sz="2400">
                <a:solidFill>
                  <a:schemeClr val="accent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defRPr>
            </a:lvl2pPr>
          </a:lstStyle>
          <a:p>
            <a:pPr lvl="0"/>
            <a:r>
              <a:rPr lang="en-US" dirty="0"/>
              <a:t>Datum </a:t>
            </a:r>
            <a:r>
              <a:rPr lang="en-US" dirty="0" err="1"/>
              <a:t>oder</a:t>
            </a:r>
            <a:r>
              <a:rPr lang="en-US" dirty="0"/>
              <a:t> URL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4AB4D8-A41E-4781-A7E9-FD3F8C8A2C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850" y="3252994"/>
            <a:ext cx="7925019" cy="8243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SUBLINE TITEL &gt;48. PT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946972-0A5B-4488-8FE1-FCE33D6FF2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480000">
            <a:off x="8966683" y="5171486"/>
            <a:ext cx="1386000" cy="324000"/>
          </a:xfrm>
        </p:spPr>
        <p:txBody>
          <a:bodyPr lIns="0" tIns="0" rIns="0" bIns="0"/>
          <a:lstStyle>
            <a:lvl1pPr algn="ctr">
              <a:defRPr sz="2000">
                <a:latin typeface="+mn-lt"/>
              </a:defRPr>
            </a:lvl1pPr>
            <a:lvl3pPr>
              <a:defRPr b="0"/>
            </a:lvl3pPr>
          </a:lstStyle>
          <a:p>
            <a:pPr lvl="0"/>
            <a:r>
              <a:rPr lang="en-US" dirty="0"/>
              <a:t>Teaser</a:t>
            </a:r>
            <a:endParaRPr lang="en-GB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94C6A02-7A5D-45B5-B505-F4C8356C3F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480000">
            <a:off x="8924211" y="5608519"/>
            <a:ext cx="1386000" cy="324000"/>
          </a:xfrm>
        </p:spPr>
        <p:txBody>
          <a:bodyPr lIns="0" tIns="0" rIns="0" bIns="0"/>
          <a:lstStyle>
            <a:lvl1pPr algn="ctr">
              <a:defRPr sz="1400" cap="none" baseline="0"/>
            </a:lvl1pPr>
            <a:lvl4pPr>
              <a:defRPr/>
            </a:lvl4pPr>
          </a:lstStyle>
          <a:p>
            <a:pPr lvl="0"/>
            <a:r>
              <a:rPr lang="en-GB" dirty="0"/>
              <a:t>Subline</a:t>
            </a:r>
          </a:p>
        </p:txBody>
      </p:sp>
      <p:sp>
        <p:nvSpPr>
          <p:cNvPr id="13" name="Rechteck 9">
            <a:extLst>
              <a:ext uri="{FF2B5EF4-FFF2-40B4-BE49-F238E27FC236}">
                <a16:creationId xmlns:a16="http://schemas.microsoft.com/office/drawing/2014/main" id="{D34EC79C-1C3D-4255-AD9F-2C20A5F570FB}"/>
              </a:ext>
            </a:extLst>
          </p:cNvPr>
          <p:cNvSpPr/>
          <p:nvPr userDrawn="1"/>
        </p:nvSpPr>
        <p:spPr>
          <a:xfrm>
            <a:off x="9497961" y="933708"/>
            <a:ext cx="2281082" cy="475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/>
              </a:solidFill>
            </a:endParaRPr>
          </a:p>
        </p:txBody>
      </p:sp>
      <p:pic>
        <p:nvPicPr>
          <p:cNvPr id="14" name="Grafik 6">
            <a:extLst>
              <a:ext uri="{FF2B5EF4-FFF2-40B4-BE49-F238E27FC236}">
                <a16:creationId xmlns:a16="http://schemas.microsoft.com/office/drawing/2014/main" id="{D5721E03-5FC5-4D3B-B11C-750110ADA9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69450" y="1028700"/>
            <a:ext cx="2044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01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 02 BESSY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>
            <a:extLst>
              <a:ext uri="{FF2B5EF4-FFF2-40B4-BE49-F238E27FC236}">
                <a16:creationId xmlns:a16="http://schemas.microsoft.com/office/drawing/2014/main" id="{FB4AF119-5F77-D642-9D24-84E7BE44D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72167"/>
            <a:ext cx="12192000" cy="4096808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EE39342A-D696-D848-B695-C854852575E8}"/>
              </a:ext>
            </a:extLst>
          </p:cNvPr>
          <p:cNvSpPr/>
          <p:nvPr userDrawn="1"/>
        </p:nvSpPr>
        <p:spPr>
          <a:xfrm>
            <a:off x="8811428" y="4616450"/>
            <a:ext cx="1656184" cy="16561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A62D41E-01CF-9143-B59D-F54FCE1AC7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486283">
            <a:off x="8965939" y="5172737"/>
            <a:ext cx="1386591" cy="324584"/>
          </a:xfr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TEASER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A95DE50F-DDE3-4F4D-A7DC-4B39C15135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486283">
            <a:off x="8923467" y="5606684"/>
            <a:ext cx="1386591" cy="324584"/>
          </a:xfrm>
        </p:spPr>
        <p:txBody>
          <a:bodyPr lIns="0" tIns="0" rIns="0" bIns="0">
            <a:normAutofit/>
          </a:bodyPr>
          <a:lstStyle>
            <a:lvl1pPr marL="0" indent="0" algn="ctr">
              <a:buFontTx/>
              <a:buNone/>
              <a:defRPr sz="1400" b="0" i="0" cap="none" baseline="0">
                <a:solidFill>
                  <a:schemeClr val="bg1"/>
                </a:solidFill>
                <a:latin typeface="Source Sans Pro Light" panose="020B0403030403020204" pitchFamily="34" charset="77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CDE9A86-E725-2348-B83A-1CD8711FF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618" y="1034815"/>
            <a:ext cx="1803400" cy="292100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0954DE49-7371-4D4F-B552-07D668AA06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7849" y="1672167"/>
            <a:ext cx="8870951" cy="1896943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Titel &lt;40 PT 2 bis 3-zeilig</a:t>
            </a:r>
            <a:br>
              <a:rPr lang="de-DE" dirty="0"/>
            </a:br>
            <a:r>
              <a:rPr lang="de-DE" dirty="0"/>
              <a:t>in Minuskeln, Größe kann varieren</a:t>
            </a:r>
          </a:p>
        </p:txBody>
      </p:sp>
      <p:sp>
        <p:nvSpPr>
          <p:cNvPr id="14" name="Textplatzhalter 15">
            <a:extLst>
              <a:ext uri="{FF2B5EF4-FFF2-40B4-BE49-F238E27FC236}">
                <a16:creationId xmlns:a16="http://schemas.microsoft.com/office/drawing/2014/main" id="{39251EA5-8489-704C-8235-BF6782A142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850" y="4601460"/>
            <a:ext cx="7923600" cy="696912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 b="1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Datum oder URL</a:t>
            </a:r>
          </a:p>
        </p:txBody>
      </p:sp>
      <p:sp>
        <p:nvSpPr>
          <p:cNvPr id="15" name="Textplatzhalter 22">
            <a:extLst>
              <a:ext uri="{FF2B5EF4-FFF2-40B4-BE49-F238E27FC236}">
                <a16:creationId xmlns:a16="http://schemas.microsoft.com/office/drawing/2014/main" id="{00EDDBB1-3774-E147-A2FE-BF389DE0AF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850" y="3591768"/>
            <a:ext cx="8870950" cy="824328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50% von Headline kann auch </a:t>
            </a:r>
            <a:r>
              <a:rPr lang="de-DE" dirty="0" err="1"/>
              <a:t>mehrzeiligsein</a:t>
            </a:r>
            <a:endParaRPr lang="de-DE" dirty="0"/>
          </a:p>
        </p:txBody>
      </p:sp>
      <p:sp>
        <p:nvSpPr>
          <p:cNvPr id="23" name="Rechteck 9">
            <a:extLst>
              <a:ext uri="{FF2B5EF4-FFF2-40B4-BE49-F238E27FC236}">
                <a16:creationId xmlns:a16="http://schemas.microsoft.com/office/drawing/2014/main" id="{9E7074B3-0ED8-470E-A397-2E31466E8FF4}"/>
              </a:ext>
            </a:extLst>
          </p:cNvPr>
          <p:cNvSpPr/>
          <p:nvPr userDrawn="1"/>
        </p:nvSpPr>
        <p:spPr>
          <a:xfrm>
            <a:off x="9497961" y="933708"/>
            <a:ext cx="2281082" cy="475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/>
              </a:solidFill>
            </a:endParaRPr>
          </a:p>
        </p:txBody>
      </p:sp>
      <p:pic>
        <p:nvPicPr>
          <p:cNvPr id="24" name="Grafik 6">
            <a:extLst>
              <a:ext uri="{FF2B5EF4-FFF2-40B4-BE49-F238E27FC236}">
                <a16:creationId xmlns:a16="http://schemas.microsoft.com/office/drawing/2014/main" id="{E11F5461-B2E0-4690-96E1-374024E97E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69450" y="1028700"/>
            <a:ext cx="20447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4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51980-83CB-1643-BA70-568A7969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104401"/>
            <a:ext cx="11036300" cy="74304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B9FB86-B7F2-0B45-90CD-EF690A68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850" y="1030014"/>
            <a:ext cx="11036300" cy="514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C750C6-0F28-DD4E-ABB0-AE06DA556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7850" y="6356350"/>
            <a:ext cx="1001417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230171-9C22-6342-A988-40172D895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653" y="6356350"/>
            <a:ext cx="885497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59DF1E7-7728-684B-896D-8CFDB8DC33E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3E64365-23B6-AE43-A8B0-AA3407368BBC}"/>
              </a:ext>
            </a:extLst>
          </p:cNvPr>
          <p:cNvSpPr txBox="1"/>
          <p:nvPr userDrawn="1"/>
        </p:nvSpPr>
        <p:spPr>
          <a:xfrm>
            <a:off x="509155" y="18807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D685D58-4DDB-40E9-8262-FCFF532285A1}"/>
              </a:ext>
            </a:extLst>
          </p:cNvPr>
          <p:cNvGrpSpPr/>
          <p:nvPr userDrawn="1"/>
        </p:nvGrpSpPr>
        <p:grpSpPr>
          <a:xfrm>
            <a:off x="577850" y="0"/>
            <a:ext cx="1295400" cy="104400"/>
            <a:chOff x="577850" y="36493"/>
            <a:chExt cx="1227561" cy="10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026630-8A0D-412F-98D4-4EC2DED86C79}"/>
                </a:ext>
              </a:extLst>
            </p:cNvPr>
            <p:cNvSpPr/>
            <p:nvPr userDrawn="1"/>
          </p:nvSpPr>
          <p:spPr>
            <a:xfrm>
              <a:off x="577850" y="36493"/>
              <a:ext cx="409187" cy="104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47CC7A-9DF1-4359-A176-B08DE7B4FFB2}"/>
                </a:ext>
              </a:extLst>
            </p:cNvPr>
            <p:cNvSpPr/>
            <p:nvPr userDrawn="1"/>
          </p:nvSpPr>
          <p:spPr>
            <a:xfrm>
              <a:off x="1396224" y="36493"/>
              <a:ext cx="409187" cy="10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B0FE97-5914-4ABD-A272-B09DF6532D48}"/>
                </a:ext>
              </a:extLst>
            </p:cNvPr>
            <p:cNvSpPr/>
            <p:nvPr userDrawn="1"/>
          </p:nvSpPr>
          <p:spPr>
            <a:xfrm>
              <a:off x="987037" y="36493"/>
              <a:ext cx="409187" cy="10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2" name="Grafik 6">
            <a:extLst>
              <a:ext uri="{FF2B5EF4-FFF2-40B4-BE49-F238E27FC236}">
                <a16:creationId xmlns:a16="http://schemas.microsoft.com/office/drawing/2014/main" id="{96FA181C-6AE6-4D6F-9732-38182649E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t="-82186" b="-74461"/>
          <a:stretch/>
        </p:blipFill>
        <p:spPr>
          <a:xfrm>
            <a:off x="9569450" y="1"/>
            <a:ext cx="2044700" cy="8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none" baseline="0">
          <a:solidFill>
            <a:schemeClr val="accent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i="0" kern="1200" cap="all" baseline="0">
          <a:solidFill>
            <a:schemeClr val="tx2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0" i="0" kern="1200">
          <a:solidFill>
            <a:schemeClr val="accent2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b="0" i="0" kern="1200" cap="all" baseline="0">
          <a:solidFill>
            <a:schemeClr val="tx2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4pPr>
      <a:lvl5pPr marL="179388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5pPr>
      <a:lvl6pPr marL="357188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536575" indent="-1793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33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457">
          <p15:clr>
            <a:srgbClr val="F26B43"/>
          </p15:clr>
        </p15:guide>
        <p15:guide id="4" orient="horz" pos="2183">
          <p15:clr>
            <a:srgbClr val="F26B43"/>
          </p15:clr>
        </p15:guide>
        <p15:guide id="5" orient="horz" pos="2908">
          <p15:clr>
            <a:srgbClr val="F26B43"/>
          </p15:clr>
        </p15:guide>
        <p15:guide id="6" orient="horz" pos="3634">
          <p15:clr>
            <a:srgbClr val="F26B43"/>
          </p15:clr>
        </p15:guide>
        <p15:guide id="7" orient="horz" pos="182">
          <p15:clr>
            <a:srgbClr val="F26B43"/>
          </p15:clr>
        </p15:guide>
        <p15:guide id="8" pos="182">
          <p15:clr>
            <a:srgbClr val="F26B43"/>
          </p15:clr>
        </p15:guide>
        <p15:guide id="9" pos="7498">
          <p15:clr>
            <a:srgbClr val="F26B43"/>
          </p15:clr>
        </p15:guide>
        <p15:guide id="10" pos="7316">
          <p15:clr>
            <a:srgbClr val="F26B43"/>
          </p15:clr>
        </p15:guide>
        <p15:guide id="11" pos="364">
          <p15:clr>
            <a:srgbClr val="F26B43"/>
          </p15:clr>
        </p15:guide>
        <p15:guide id="12" orient="horz" pos="52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B5F97F-B0DF-46AC-95BA-9293F775EF66}"/>
              </a:ext>
            </a:extLst>
          </p:cNvPr>
          <p:cNvGrpSpPr/>
          <p:nvPr userDrawn="1"/>
        </p:nvGrpSpPr>
        <p:grpSpPr>
          <a:xfrm>
            <a:off x="577850" y="5776669"/>
            <a:ext cx="1295400" cy="104400"/>
            <a:chOff x="577850" y="36493"/>
            <a:chExt cx="1227561" cy="104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335E52-6FAD-4E73-BD76-13334FCF562C}"/>
                </a:ext>
              </a:extLst>
            </p:cNvPr>
            <p:cNvSpPr/>
            <p:nvPr userDrawn="1"/>
          </p:nvSpPr>
          <p:spPr>
            <a:xfrm>
              <a:off x="577850" y="36493"/>
              <a:ext cx="409187" cy="104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3D8EE5-3493-448F-AEF4-5A0F3EB61C07}"/>
                </a:ext>
              </a:extLst>
            </p:cNvPr>
            <p:cNvSpPr/>
            <p:nvPr userDrawn="1"/>
          </p:nvSpPr>
          <p:spPr>
            <a:xfrm>
              <a:off x="1396224" y="36493"/>
              <a:ext cx="409187" cy="10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333D3A-A6F0-4795-9937-98627FCFA5B3}"/>
                </a:ext>
              </a:extLst>
            </p:cNvPr>
            <p:cNvSpPr/>
            <p:nvPr userDrawn="1"/>
          </p:nvSpPr>
          <p:spPr>
            <a:xfrm>
              <a:off x="987037" y="36493"/>
              <a:ext cx="409187" cy="10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hteck 9">
            <a:extLst>
              <a:ext uri="{FF2B5EF4-FFF2-40B4-BE49-F238E27FC236}">
                <a16:creationId xmlns:a16="http://schemas.microsoft.com/office/drawing/2014/main" id="{7130DFA5-AFD7-4E13-9166-0E9AFB36DA71}"/>
              </a:ext>
            </a:extLst>
          </p:cNvPr>
          <p:cNvSpPr/>
          <p:nvPr userDrawn="1"/>
        </p:nvSpPr>
        <p:spPr>
          <a:xfrm>
            <a:off x="0" y="1654387"/>
            <a:ext cx="12192000" cy="4114587"/>
          </a:xfrm>
          <a:prstGeom prst="rect">
            <a:avLst/>
          </a:prstGeom>
          <a:solidFill>
            <a:schemeClr val="tx2"/>
          </a:solidFill>
          <a:ln>
            <a:solidFill>
              <a:srgbClr val="184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/>
              </a:solidFill>
            </a:endParaRPr>
          </a:p>
        </p:txBody>
      </p:sp>
      <p:pic>
        <p:nvPicPr>
          <p:cNvPr id="11" name="Grafik 23">
            <a:extLst>
              <a:ext uri="{FF2B5EF4-FFF2-40B4-BE49-F238E27FC236}">
                <a16:creationId xmlns:a16="http://schemas.microsoft.com/office/drawing/2014/main" id="{33DCB354-89FC-46B9-9AA6-C1BA6C338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618" y="1034815"/>
            <a:ext cx="1803400" cy="2921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51980-83CB-1643-BA70-568A7969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2312988"/>
            <a:ext cx="9864008" cy="91080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marL="0" lvl="0"/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B9FB86-B7F2-0B45-90CD-EF690A68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850" y="3252993"/>
            <a:ext cx="9864008" cy="2358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3854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b="0" i="0" kern="1200" cap="all" baseline="0" dirty="0">
          <a:solidFill>
            <a:schemeClr val="bg1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4800" b="0" i="0" kern="1200" cap="all" baseline="0">
          <a:solidFill>
            <a:schemeClr val="bg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1pPr>
      <a:lvl2pPr marL="0" indent="0" algn="l" defTabSz="630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i="0" kern="1200">
          <a:solidFill>
            <a:schemeClr val="accent1"/>
          </a:solidFill>
          <a:latin typeface="+mn-lt"/>
          <a:ea typeface="Source Sans Pro Light" panose="020B0403030403020204" pitchFamily="34" charset="0"/>
          <a:cs typeface="Source Sans Pro Light" panose="020B0403030403020204" pitchFamily="34" charset="0"/>
        </a:defRPr>
      </a:lvl2pPr>
      <a:lvl3pPr marL="0" indent="0" algn="ctr" defTabSz="630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i="0" kern="1200" cap="all" baseline="0">
          <a:solidFill>
            <a:schemeClr val="bg1"/>
          </a:solidFill>
          <a:latin typeface="+mn-lt"/>
          <a:ea typeface="Source Sans Pro Light" panose="020B0403030403020204" pitchFamily="34" charset="0"/>
          <a:cs typeface="Source Sans Pro Light" panose="020B0403030403020204" pitchFamily="34" charset="0"/>
        </a:defRPr>
      </a:lvl3pPr>
      <a:lvl4pPr marL="0" indent="0" algn="ctr" defTabSz="630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tabLst/>
        <a:defRPr sz="1400" b="0" i="0" kern="1200">
          <a:solidFill>
            <a:schemeClr val="bg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4pPr>
      <a:lvl5pPr marL="0" indent="0" algn="l" defTabSz="630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tabLst/>
        <a:defRPr sz="2000" b="0" i="0" kern="1200">
          <a:solidFill>
            <a:schemeClr val="accent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33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57" userDrawn="1">
          <p15:clr>
            <a:srgbClr val="F26B43"/>
          </p15:clr>
        </p15:guide>
        <p15:guide id="4" orient="horz" pos="2183" userDrawn="1">
          <p15:clr>
            <a:srgbClr val="F26B43"/>
          </p15:clr>
        </p15:guide>
        <p15:guide id="5" orient="horz" pos="2908" userDrawn="1">
          <p15:clr>
            <a:srgbClr val="F26B43"/>
          </p15:clr>
        </p15:guide>
        <p15:guide id="6" orient="horz" pos="3634" userDrawn="1">
          <p15:clr>
            <a:srgbClr val="F26B43"/>
          </p15:clr>
        </p15:guide>
        <p15:guide id="7" orient="horz" pos="182" userDrawn="1">
          <p15:clr>
            <a:srgbClr val="F26B43"/>
          </p15:clr>
        </p15:guide>
        <p15:guide id="8" pos="182" userDrawn="1">
          <p15:clr>
            <a:srgbClr val="F26B43"/>
          </p15:clr>
        </p15:guide>
        <p15:guide id="9" pos="7498" userDrawn="1">
          <p15:clr>
            <a:srgbClr val="F26B43"/>
          </p15:clr>
        </p15:guide>
        <p15:guide id="10" pos="7316" userDrawn="1">
          <p15:clr>
            <a:srgbClr val="F26B43"/>
          </p15:clr>
        </p15:guide>
        <p15:guide id="11" pos="364" userDrawn="1">
          <p15:clr>
            <a:srgbClr val="F26B43"/>
          </p15:clr>
        </p15:guide>
        <p15:guide id="12" orient="horz" pos="52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B5F97F-B0DF-46AC-95BA-9293F775EF66}"/>
              </a:ext>
            </a:extLst>
          </p:cNvPr>
          <p:cNvGrpSpPr/>
          <p:nvPr userDrawn="1"/>
        </p:nvGrpSpPr>
        <p:grpSpPr>
          <a:xfrm>
            <a:off x="577850" y="5776669"/>
            <a:ext cx="1295400" cy="104400"/>
            <a:chOff x="577850" y="36493"/>
            <a:chExt cx="1227561" cy="104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335E52-6FAD-4E73-BD76-13334FCF562C}"/>
                </a:ext>
              </a:extLst>
            </p:cNvPr>
            <p:cNvSpPr/>
            <p:nvPr userDrawn="1"/>
          </p:nvSpPr>
          <p:spPr>
            <a:xfrm>
              <a:off x="577850" y="36493"/>
              <a:ext cx="409187" cy="1044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3D8EE5-3493-448F-AEF4-5A0F3EB61C07}"/>
                </a:ext>
              </a:extLst>
            </p:cNvPr>
            <p:cNvSpPr/>
            <p:nvPr userDrawn="1"/>
          </p:nvSpPr>
          <p:spPr>
            <a:xfrm>
              <a:off x="1396224" y="36493"/>
              <a:ext cx="409187" cy="104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333D3A-A6F0-4795-9937-98627FCFA5B3}"/>
                </a:ext>
              </a:extLst>
            </p:cNvPr>
            <p:cNvSpPr/>
            <p:nvPr userDrawn="1"/>
          </p:nvSpPr>
          <p:spPr>
            <a:xfrm>
              <a:off x="987037" y="36493"/>
              <a:ext cx="409187" cy="104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Rechteck 9">
            <a:extLst>
              <a:ext uri="{FF2B5EF4-FFF2-40B4-BE49-F238E27FC236}">
                <a16:creationId xmlns:a16="http://schemas.microsoft.com/office/drawing/2014/main" id="{7130DFA5-AFD7-4E13-9166-0E9AFB36DA71}"/>
              </a:ext>
            </a:extLst>
          </p:cNvPr>
          <p:cNvSpPr/>
          <p:nvPr userDrawn="1"/>
        </p:nvSpPr>
        <p:spPr>
          <a:xfrm>
            <a:off x="0" y="1654387"/>
            <a:ext cx="12192000" cy="4114587"/>
          </a:xfrm>
          <a:prstGeom prst="rect">
            <a:avLst/>
          </a:prstGeom>
          <a:solidFill>
            <a:schemeClr val="tx2"/>
          </a:solidFill>
          <a:ln>
            <a:solidFill>
              <a:srgbClr val="184E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/>
              </a:solidFill>
            </a:endParaRPr>
          </a:p>
        </p:txBody>
      </p:sp>
      <p:pic>
        <p:nvPicPr>
          <p:cNvPr id="11" name="Grafik 23">
            <a:extLst>
              <a:ext uri="{FF2B5EF4-FFF2-40B4-BE49-F238E27FC236}">
                <a16:creationId xmlns:a16="http://schemas.microsoft.com/office/drawing/2014/main" id="{33DCB354-89FC-46B9-9AA6-C1BA6C338D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618" y="1034815"/>
            <a:ext cx="1803400" cy="2921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9751980-83CB-1643-BA70-568A7969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50" y="2312988"/>
            <a:ext cx="9864008" cy="910800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marL="0" lvl="0"/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B9FB86-B7F2-0B45-90CD-EF690A68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850" y="3252993"/>
            <a:ext cx="9864008" cy="2358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7330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000" b="0" i="0" kern="1200" cap="all" baseline="0" dirty="0">
          <a:solidFill>
            <a:schemeClr val="bg1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b="0" i="0" kern="1200" cap="all" baseline="0">
          <a:solidFill>
            <a:schemeClr val="bg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1pPr>
      <a:lvl2pPr marL="0" indent="0" algn="l" defTabSz="630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i="0" kern="1200">
          <a:solidFill>
            <a:schemeClr val="accent1"/>
          </a:solidFill>
          <a:latin typeface="+mn-lt"/>
          <a:ea typeface="Source Sans Pro Light" panose="020B0403030403020204" pitchFamily="34" charset="0"/>
          <a:cs typeface="Source Sans Pro Light" panose="020B0403030403020204" pitchFamily="34" charset="0"/>
        </a:defRPr>
      </a:lvl2pPr>
      <a:lvl3pPr marL="0" indent="0" algn="ctr" defTabSz="630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i="0" kern="1200" cap="all" baseline="0">
          <a:solidFill>
            <a:schemeClr val="bg1"/>
          </a:solidFill>
          <a:latin typeface="+mn-lt"/>
          <a:ea typeface="Source Sans Pro Light" panose="020B0403030403020204" pitchFamily="34" charset="0"/>
          <a:cs typeface="Source Sans Pro Light" panose="020B0403030403020204" pitchFamily="34" charset="0"/>
        </a:defRPr>
      </a:lvl3pPr>
      <a:lvl4pPr marL="0" indent="0" algn="ctr" defTabSz="630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tabLst/>
        <a:defRPr sz="1400" b="0" i="0" kern="1200">
          <a:solidFill>
            <a:schemeClr val="bg1"/>
          </a:solidFill>
          <a:latin typeface="Source Sans Pro Light" panose="020B0403030403020204" pitchFamily="34" charset="0"/>
          <a:ea typeface="Source Sans Pro Light" panose="020B0403030403020204" pitchFamily="34" charset="0"/>
          <a:cs typeface="Source Sans Pro Light" panose="020B0403030403020204" pitchFamily="34" charset="0"/>
        </a:defRPr>
      </a:lvl4pPr>
      <a:lvl5pPr marL="0" indent="0" algn="l" defTabSz="6302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tabLst/>
        <a:defRPr sz="2000" b="0" i="0" kern="1200">
          <a:solidFill>
            <a:schemeClr val="accent1"/>
          </a:solidFill>
          <a:latin typeface="Source Sans Pro" panose="020B0503030403020204" pitchFamily="34" charset="77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33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457">
          <p15:clr>
            <a:srgbClr val="F26B43"/>
          </p15:clr>
        </p15:guide>
        <p15:guide id="4" orient="horz" pos="2183">
          <p15:clr>
            <a:srgbClr val="F26B43"/>
          </p15:clr>
        </p15:guide>
        <p15:guide id="5" orient="horz" pos="2908">
          <p15:clr>
            <a:srgbClr val="F26B43"/>
          </p15:clr>
        </p15:guide>
        <p15:guide id="6" orient="horz" pos="3634">
          <p15:clr>
            <a:srgbClr val="F26B43"/>
          </p15:clr>
        </p15:guide>
        <p15:guide id="7" orient="horz" pos="182">
          <p15:clr>
            <a:srgbClr val="F26B43"/>
          </p15:clr>
        </p15:guide>
        <p15:guide id="8" pos="182">
          <p15:clr>
            <a:srgbClr val="F26B43"/>
          </p15:clr>
        </p15:guide>
        <p15:guide id="9" pos="7498">
          <p15:clr>
            <a:srgbClr val="F26B43"/>
          </p15:clr>
        </p15:guide>
        <p15:guide id="10" pos="7316">
          <p15:clr>
            <a:srgbClr val="F26B43"/>
          </p15:clr>
        </p15:guide>
        <p15:guide id="11" pos="364">
          <p15:clr>
            <a:srgbClr val="F26B43"/>
          </p15:clr>
        </p15:guide>
        <p15:guide id="12" orient="horz" pos="5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Ideal User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User Goal</a:t>
            </a:r>
          </a:p>
          <a:p>
            <a:pPr lvl="4"/>
            <a:r>
              <a:rPr lang="en-GB" dirty="0" smtClean="0"/>
              <a:t>Input</a:t>
            </a:r>
          </a:p>
          <a:p>
            <a:pPr lvl="5"/>
            <a:r>
              <a:rPr lang="en-GB" dirty="0" smtClean="0"/>
              <a:t>Energy Start, (Energy End,) P</a:t>
            </a:r>
            <a:r>
              <a:rPr lang="en-GB" dirty="0"/>
              <a:t>olarisation</a:t>
            </a:r>
            <a:r>
              <a:rPr lang="en-GB" dirty="0" smtClean="0"/>
              <a:t> Start, (P</a:t>
            </a:r>
            <a:r>
              <a:rPr lang="en-GB" dirty="0"/>
              <a:t>olarisation</a:t>
            </a:r>
            <a:r>
              <a:rPr lang="en-GB" dirty="0" smtClean="0"/>
              <a:t> End,) Steps, Polarisation Mode, (Raster/Direct, Harmonic)</a:t>
            </a:r>
          </a:p>
          <a:p>
            <a:pPr lvl="4"/>
            <a:r>
              <a:rPr lang="en-GB" dirty="0" smtClean="0"/>
              <a:t>Output</a:t>
            </a:r>
          </a:p>
          <a:p>
            <a:pPr lvl="5"/>
            <a:r>
              <a:rPr lang="en-GB" dirty="0" smtClean="0"/>
              <a:t>Data correlating Energy and P</a:t>
            </a:r>
            <a:r>
              <a:rPr lang="en-GB" dirty="0"/>
              <a:t>olarisation</a:t>
            </a:r>
            <a:r>
              <a:rPr lang="en-GB" dirty="0" smtClean="0"/>
              <a:t> to Sensor Readout.</a:t>
            </a:r>
          </a:p>
          <a:p>
            <a:pPr lvl="6"/>
            <a:r>
              <a:rPr lang="en-GB" dirty="0" smtClean="0"/>
              <a:t>Pretty Graphics…</a:t>
            </a:r>
          </a:p>
          <a:p>
            <a:pPr lvl="6"/>
            <a:r>
              <a:rPr lang="en-GB" dirty="0" smtClean="0"/>
              <a:t>Peak fitting…</a:t>
            </a:r>
          </a:p>
          <a:p>
            <a:pPr lvl="6"/>
            <a:r>
              <a:rPr lang="en-GB" dirty="0" smtClean="0"/>
              <a:t>Analysis</a:t>
            </a:r>
          </a:p>
          <a:p>
            <a:pPr lvl="6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8524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239" y="621541"/>
            <a:ext cx="3749785" cy="4775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Potential File </a:t>
            </a:r>
            <a:r>
              <a:rPr lang="en-GB" dirty="0" smtClean="0"/>
              <a:t>Formats – JSON</a:t>
            </a:r>
            <a:br>
              <a:rPr lang="en-GB" dirty="0" smtClean="0"/>
            </a:br>
            <a:r>
              <a:rPr lang="en-GB" dirty="0" smtClean="0"/>
              <a:t>1701 x 37 = 62937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7850" y="1027113"/>
            <a:ext cx="6009067" cy="514826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list.json</a:t>
            </a:r>
            <a:endParaRPr lang="en-GB" dirty="0" smtClean="0"/>
          </a:p>
          <a:p>
            <a:pPr lvl="4"/>
            <a:r>
              <a:rPr lang="en-GB" dirty="0" smtClean="0"/>
              <a:t>(</a:t>
            </a:r>
            <a:r>
              <a:rPr lang="en-GB" dirty="0" err="1" smtClean="0"/>
              <a:t>Numpy</a:t>
            </a:r>
            <a:r>
              <a:rPr lang="en-GB" dirty="0" smtClean="0"/>
              <a:t>) arrays are not </a:t>
            </a:r>
            <a:r>
              <a:rPr lang="en-GB" dirty="0" err="1" smtClean="0"/>
              <a:t>json</a:t>
            </a:r>
            <a:r>
              <a:rPr lang="en-GB" dirty="0" smtClean="0"/>
              <a:t> </a:t>
            </a:r>
            <a:r>
              <a:rPr lang="en-GB" dirty="0" err="1" smtClean="0"/>
              <a:t>serialisable</a:t>
            </a:r>
            <a:r>
              <a:rPr lang="en-GB" dirty="0" smtClean="0"/>
              <a:t>, so must be converted to either a list or a </a:t>
            </a:r>
            <a:r>
              <a:rPr lang="en-GB" dirty="0" err="1" smtClean="0"/>
              <a:t>dict</a:t>
            </a:r>
            <a:endParaRPr lang="en-GB" dirty="0" smtClean="0"/>
          </a:p>
          <a:p>
            <a:pPr lvl="1"/>
            <a:r>
              <a:rPr lang="en-GB" dirty="0" err="1" smtClean="0"/>
              <a:t>List.json</a:t>
            </a:r>
            <a:endParaRPr lang="en-GB" dirty="0" smtClean="0"/>
          </a:p>
          <a:p>
            <a:pPr lvl="5"/>
            <a:r>
              <a:rPr lang="en-GB" dirty="0" smtClean="0"/>
              <a:t>must be reconverted to an arrays to be sensibly addressed</a:t>
            </a:r>
          </a:p>
          <a:p>
            <a:pPr lvl="5"/>
            <a:r>
              <a:rPr lang="en-GB" dirty="0" smtClean="0"/>
              <a:t>All data is there, including column headers.</a:t>
            </a:r>
          </a:p>
          <a:p>
            <a:pPr lvl="5"/>
            <a:r>
              <a:rPr lang="en-GB" dirty="0" smtClean="0"/>
              <a:t>Table Shape is retained</a:t>
            </a:r>
          </a:p>
          <a:p>
            <a:pPr lvl="5"/>
            <a:r>
              <a:rPr lang="en-GB" dirty="0" smtClean="0"/>
              <a:t>5M lines</a:t>
            </a:r>
          </a:p>
          <a:p>
            <a:pPr lvl="5"/>
            <a:r>
              <a:rPr lang="en-GB" dirty="0" smtClean="0"/>
              <a:t>48 Mb</a:t>
            </a:r>
          </a:p>
          <a:p>
            <a:pPr lvl="5"/>
            <a:r>
              <a:rPr lang="en-GB" dirty="0" smtClean="0"/>
              <a:t>Metadata needed in comment lines</a:t>
            </a:r>
          </a:p>
          <a:p>
            <a:pPr lvl="5"/>
            <a:r>
              <a:rPr lang="en-GB" dirty="0" smtClean="0"/>
              <a:t>Direct editing practically impossible</a:t>
            </a:r>
          </a:p>
          <a:p>
            <a:pPr lvl="1"/>
            <a:r>
              <a:rPr lang="en-GB" dirty="0" err="1" smtClean="0"/>
              <a:t>Dict.json</a:t>
            </a:r>
            <a:endParaRPr lang="en-GB" dirty="0" smtClean="0"/>
          </a:p>
          <a:p>
            <a:pPr lvl="4"/>
            <a:r>
              <a:rPr lang="en-GB" dirty="0" err="1" smtClean="0"/>
              <a:t>Dict</a:t>
            </a:r>
            <a:r>
              <a:rPr lang="en-GB" dirty="0" smtClean="0"/>
              <a:t> can be directly addressed once loaded</a:t>
            </a:r>
            <a:endParaRPr lang="en-GB" dirty="0" smtClean="0"/>
          </a:p>
          <a:p>
            <a:pPr lvl="5"/>
            <a:r>
              <a:rPr lang="en-GB" dirty="0" smtClean="0"/>
              <a:t>755 thousand lines</a:t>
            </a:r>
          </a:p>
          <a:p>
            <a:pPr lvl="5"/>
            <a:r>
              <a:rPr lang="en-GB" dirty="0" smtClean="0"/>
              <a:t>10 Mb </a:t>
            </a:r>
          </a:p>
          <a:p>
            <a:pPr lvl="5"/>
            <a:r>
              <a:rPr lang="en-GB" dirty="0" smtClean="0"/>
              <a:t>Metadata possibly included in </a:t>
            </a:r>
            <a:r>
              <a:rPr lang="en-GB" dirty="0" err="1" smtClean="0"/>
              <a:t>dict</a:t>
            </a:r>
            <a:r>
              <a:rPr lang="en-GB" dirty="0" smtClean="0"/>
              <a:t> structure</a:t>
            </a:r>
            <a:endParaRPr lang="en-GB" dirty="0" smtClean="0"/>
          </a:p>
          <a:p>
            <a:pPr lvl="5"/>
            <a:r>
              <a:rPr lang="en-GB" dirty="0" smtClean="0"/>
              <a:t>direct editing difficult – locating edit point</a:t>
            </a:r>
            <a:endParaRPr lang="en-GB" dirty="0" smtClean="0"/>
          </a:p>
          <a:p>
            <a:pPr lvl="4"/>
            <a:endParaRPr lang="en-GB" dirty="0" smtClean="0"/>
          </a:p>
          <a:p>
            <a:pPr lvl="5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975" y="2314321"/>
            <a:ext cx="3487342" cy="431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1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Potential File </a:t>
            </a:r>
            <a:r>
              <a:rPr lang="en-GB" dirty="0" smtClean="0"/>
              <a:t>Formats – Pickle</a:t>
            </a:r>
            <a:br>
              <a:rPr lang="en-GB" dirty="0" smtClean="0"/>
            </a:br>
            <a:r>
              <a:rPr lang="en-GB" dirty="0" smtClean="0"/>
              <a:t>1701 x 37 = 62937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7850" y="1027113"/>
            <a:ext cx="6009067" cy="5148262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 smtClean="0"/>
              <a:t>table.pkl</a:t>
            </a:r>
            <a:endParaRPr lang="en-GB" dirty="0" smtClean="0"/>
          </a:p>
          <a:p>
            <a:pPr lvl="4"/>
            <a:r>
              <a:rPr lang="en-GB" dirty="0" smtClean="0"/>
              <a:t>(</a:t>
            </a:r>
            <a:r>
              <a:rPr lang="en-GB" dirty="0" err="1" smtClean="0"/>
              <a:t>Numpy</a:t>
            </a:r>
            <a:r>
              <a:rPr lang="en-GB" dirty="0" smtClean="0"/>
              <a:t>) arrays can be pickled</a:t>
            </a:r>
          </a:p>
          <a:p>
            <a:pPr lvl="5"/>
            <a:r>
              <a:rPr lang="en-GB" dirty="0" smtClean="0"/>
              <a:t>binary format, can be reloaded into python quickly</a:t>
            </a:r>
            <a:endParaRPr lang="en-GB" dirty="0" smtClean="0"/>
          </a:p>
          <a:p>
            <a:pPr lvl="1"/>
            <a:r>
              <a:rPr lang="en-GB" dirty="0" err="1" smtClean="0"/>
              <a:t>Table.pkl</a:t>
            </a:r>
            <a:endParaRPr lang="en-GB" dirty="0" smtClean="0"/>
          </a:p>
          <a:p>
            <a:pPr lvl="4"/>
            <a:r>
              <a:rPr lang="en-GB" dirty="0" smtClean="0"/>
              <a:t>must be </a:t>
            </a:r>
            <a:r>
              <a:rPr lang="en-GB" dirty="0" err="1" smtClean="0"/>
              <a:t>unpickled</a:t>
            </a:r>
            <a:endParaRPr lang="en-GB" dirty="0" smtClean="0"/>
          </a:p>
          <a:p>
            <a:pPr lvl="4"/>
            <a:r>
              <a:rPr lang="en-GB" dirty="0" smtClean="0"/>
              <a:t>Metadata not in direct table</a:t>
            </a:r>
          </a:p>
          <a:p>
            <a:pPr lvl="4"/>
            <a:r>
              <a:rPr lang="en-GB" dirty="0" smtClean="0"/>
              <a:t>14Mb</a:t>
            </a:r>
          </a:p>
          <a:p>
            <a:pPr lvl="4"/>
            <a:r>
              <a:rPr lang="en-GB" dirty="0" smtClean="0"/>
              <a:t>Not human readable</a:t>
            </a:r>
          </a:p>
          <a:p>
            <a:pPr lvl="5"/>
            <a:r>
              <a:rPr lang="en-GB" dirty="0" smtClean="0"/>
              <a:t>utter gibberish</a:t>
            </a:r>
          </a:p>
          <a:p>
            <a:pPr lvl="5"/>
            <a:r>
              <a:rPr lang="en-GB" dirty="0" smtClean="0"/>
              <a:t>impossible to directly edit</a:t>
            </a:r>
          </a:p>
          <a:p>
            <a:pPr lvl="1"/>
            <a:r>
              <a:rPr lang="en-GB" dirty="0" err="1" smtClean="0"/>
              <a:t>Dict.pkl</a:t>
            </a:r>
            <a:endParaRPr lang="en-GB" dirty="0" smtClean="0"/>
          </a:p>
          <a:p>
            <a:pPr lvl="4"/>
            <a:r>
              <a:rPr lang="en-GB" dirty="0" smtClean="0"/>
              <a:t>Must be </a:t>
            </a:r>
            <a:r>
              <a:rPr lang="en-GB" dirty="0" err="1" smtClean="0"/>
              <a:t>unpickled</a:t>
            </a:r>
            <a:endParaRPr lang="en-GB" dirty="0" smtClean="0"/>
          </a:p>
          <a:p>
            <a:pPr lvl="4"/>
            <a:r>
              <a:rPr lang="en-GB" dirty="0" err="1" smtClean="0"/>
              <a:t>Dict</a:t>
            </a:r>
            <a:r>
              <a:rPr lang="en-GB" dirty="0" smtClean="0"/>
              <a:t> can be directly addressed once loaded</a:t>
            </a:r>
            <a:endParaRPr lang="en-GB" dirty="0" smtClean="0"/>
          </a:p>
          <a:p>
            <a:pPr lvl="5"/>
            <a:r>
              <a:rPr lang="en-GB" dirty="0" smtClean="0"/>
              <a:t>11 </a:t>
            </a:r>
            <a:r>
              <a:rPr lang="en-GB" dirty="0" err="1" smtClean="0"/>
              <a:t>MbMetadata</a:t>
            </a:r>
            <a:r>
              <a:rPr lang="en-GB" dirty="0" smtClean="0"/>
              <a:t> possibly included in </a:t>
            </a:r>
            <a:r>
              <a:rPr lang="en-GB" dirty="0" err="1" smtClean="0"/>
              <a:t>dict</a:t>
            </a:r>
            <a:r>
              <a:rPr lang="en-GB" dirty="0" smtClean="0"/>
              <a:t> structure</a:t>
            </a:r>
            <a:endParaRPr lang="en-GB" dirty="0" smtClean="0"/>
          </a:p>
          <a:p>
            <a:pPr lvl="4"/>
            <a:r>
              <a:rPr lang="en-GB" dirty="0"/>
              <a:t>Not human readable</a:t>
            </a:r>
          </a:p>
          <a:p>
            <a:pPr lvl="5"/>
            <a:r>
              <a:rPr lang="en-GB" dirty="0"/>
              <a:t>utter gibberish</a:t>
            </a:r>
          </a:p>
          <a:p>
            <a:pPr lvl="5"/>
            <a:r>
              <a:rPr lang="en-GB" dirty="0"/>
              <a:t>impossible to directly </a:t>
            </a:r>
            <a:r>
              <a:rPr lang="en-GB" dirty="0" smtClean="0"/>
              <a:t>edit</a:t>
            </a:r>
            <a:endParaRPr lang="en-GB" dirty="0" smtClean="0"/>
          </a:p>
          <a:p>
            <a:pPr lvl="5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06" y="1173345"/>
            <a:ext cx="5599418" cy="27340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06" y="4053631"/>
            <a:ext cx="5578094" cy="249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2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Potential File </a:t>
            </a:r>
            <a:r>
              <a:rPr lang="en-GB" dirty="0" smtClean="0"/>
              <a:t>Formats – hdf5</a:t>
            </a:r>
            <a:br>
              <a:rPr lang="en-GB" dirty="0" smtClean="0"/>
            </a:br>
            <a:r>
              <a:rPr lang="en-GB" dirty="0" smtClean="0"/>
              <a:t>1701 x 37 = 62937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7850" y="1027113"/>
            <a:ext cx="6009067" cy="5148262"/>
          </a:xfrm>
        </p:spPr>
        <p:txBody>
          <a:bodyPr>
            <a:normAutofit/>
          </a:bodyPr>
          <a:lstStyle/>
          <a:p>
            <a:r>
              <a:rPr lang="en-GB" dirty="0" smtClean="0"/>
              <a:t>.h5</a:t>
            </a:r>
            <a:endParaRPr lang="en-GB" dirty="0" smtClean="0"/>
          </a:p>
          <a:p>
            <a:pPr lvl="4"/>
            <a:r>
              <a:rPr lang="en-GB" dirty="0" smtClean="0"/>
              <a:t>Not really ‘table vs </a:t>
            </a:r>
            <a:r>
              <a:rPr lang="en-GB" dirty="0" err="1" smtClean="0"/>
              <a:t>dict</a:t>
            </a:r>
            <a:r>
              <a:rPr lang="en-GB" dirty="0" smtClean="0"/>
              <a:t>’</a:t>
            </a:r>
          </a:p>
          <a:p>
            <a:pPr lvl="4"/>
            <a:r>
              <a:rPr lang="en-GB" dirty="0" smtClean="0"/>
              <a:t>it’s own format</a:t>
            </a:r>
          </a:p>
          <a:p>
            <a:pPr lvl="5"/>
            <a:r>
              <a:rPr lang="en-GB" dirty="0" smtClean="0"/>
              <a:t>binary format, can be reloaded into python quickly</a:t>
            </a:r>
            <a:endParaRPr lang="en-GB" dirty="0" smtClean="0"/>
          </a:p>
          <a:p>
            <a:pPr lvl="1"/>
            <a:r>
              <a:rPr lang="en-GB" dirty="0" smtClean="0"/>
              <a:t>Axes</a:t>
            </a:r>
          </a:p>
          <a:p>
            <a:pPr lvl="4"/>
            <a:r>
              <a:rPr lang="en-GB" dirty="0" smtClean="0"/>
              <a:t>Axis information stored separately and ‘attached’ to array axes in object-oriented manner</a:t>
            </a:r>
          </a:p>
          <a:p>
            <a:pPr lvl="5"/>
            <a:r>
              <a:rPr lang="en-GB" dirty="0" smtClean="0"/>
              <a:t>range, units, label</a:t>
            </a:r>
          </a:p>
          <a:p>
            <a:pPr lvl="4"/>
            <a:r>
              <a:rPr lang="en-GB" dirty="0" smtClean="0"/>
              <a:t>Metadata tightly bound to data</a:t>
            </a:r>
          </a:p>
          <a:p>
            <a:pPr lvl="1"/>
            <a:r>
              <a:rPr lang="en-GB" dirty="0" smtClean="0"/>
              <a:t>Data</a:t>
            </a:r>
          </a:p>
          <a:p>
            <a:pPr lvl="4"/>
            <a:r>
              <a:rPr lang="en-GB" dirty="0" smtClean="0"/>
              <a:t>With appropriate viewer</a:t>
            </a:r>
          </a:p>
          <a:p>
            <a:pPr lvl="5"/>
            <a:r>
              <a:rPr lang="en-GB" dirty="0" smtClean="0"/>
              <a:t>e.g. </a:t>
            </a:r>
            <a:r>
              <a:rPr lang="en-GB" dirty="0" err="1" smtClean="0"/>
              <a:t>DataVis</a:t>
            </a:r>
            <a:r>
              <a:rPr lang="en-GB" dirty="0" smtClean="0"/>
              <a:t> in DAWN</a:t>
            </a:r>
          </a:p>
          <a:p>
            <a:pPr lvl="4"/>
            <a:r>
              <a:rPr lang="en-GB" dirty="0" smtClean="0"/>
              <a:t>(</a:t>
            </a:r>
            <a:r>
              <a:rPr lang="en-GB" dirty="0" err="1" smtClean="0"/>
              <a:t>Numpy</a:t>
            </a:r>
            <a:r>
              <a:rPr lang="en-GB" dirty="0" smtClean="0"/>
              <a:t>) array can be saved</a:t>
            </a:r>
          </a:p>
          <a:p>
            <a:pPr lvl="1"/>
            <a:r>
              <a:rPr lang="en-GB" dirty="0" smtClean="0"/>
              <a:t>.h5</a:t>
            </a:r>
            <a:endParaRPr lang="en-GB" dirty="0" smtClean="0"/>
          </a:p>
          <a:p>
            <a:pPr lvl="4"/>
            <a:r>
              <a:rPr lang="en-GB" dirty="0" smtClean="0"/>
              <a:t>Not human readable with text editor</a:t>
            </a:r>
          </a:p>
          <a:p>
            <a:pPr lvl="5"/>
            <a:endParaRPr lang="en-GB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17" y="3078003"/>
            <a:ext cx="7365071" cy="309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Potential File </a:t>
            </a:r>
            <a:r>
              <a:rPr lang="en-GB" dirty="0" smtClean="0"/>
              <a:t>Formats – hdf5</a:t>
            </a:r>
            <a:br>
              <a:rPr lang="en-GB" dirty="0" smtClean="0"/>
            </a:br>
            <a:r>
              <a:rPr lang="en-GB" dirty="0" smtClean="0"/>
              <a:t>1701 x 37 = 62937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7850" y="1027113"/>
            <a:ext cx="6009067" cy="5148262"/>
          </a:xfrm>
        </p:spPr>
        <p:txBody>
          <a:bodyPr>
            <a:normAutofit/>
          </a:bodyPr>
          <a:lstStyle/>
          <a:p>
            <a:r>
              <a:rPr lang="en-GB" dirty="0" smtClean="0"/>
              <a:t>But </a:t>
            </a:r>
            <a:r>
              <a:rPr lang="en-GB" dirty="0" smtClean="0"/>
              <a:t>with the right viewer/editor</a:t>
            </a:r>
            <a:endParaRPr lang="en-GB" dirty="0" smtClean="0"/>
          </a:p>
          <a:p>
            <a:pPr lvl="1"/>
            <a:r>
              <a:rPr lang="en-GB" dirty="0" err="1" smtClean="0"/>
              <a:t>DataVis</a:t>
            </a:r>
            <a:r>
              <a:rPr lang="en-GB" dirty="0" smtClean="0"/>
              <a:t> in DAWN</a:t>
            </a:r>
          </a:p>
          <a:p>
            <a:pPr lvl="4"/>
            <a:r>
              <a:rPr lang="en-GB" dirty="0" smtClean="0"/>
              <a:t>Axis information viewable as table or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20" y="774267"/>
            <a:ext cx="6080387" cy="38089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34" y="2500850"/>
            <a:ext cx="6232089" cy="392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4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Potential File </a:t>
            </a:r>
            <a:r>
              <a:rPr lang="en-GB" dirty="0" smtClean="0"/>
              <a:t>Formats – hdf5</a:t>
            </a:r>
            <a:br>
              <a:rPr lang="en-GB" dirty="0" smtClean="0"/>
            </a:br>
            <a:r>
              <a:rPr lang="en-GB" dirty="0" smtClean="0"/>
              <a:t>1701 x 37 = 62937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7850" y="1027113"/>
            <a:ext cx="6009067" cy="5148262"/>
          </a:xfrm>
        </p:spPr>
        <p:txBody>
          <a:bodyPr>
            <a:normAutofit/>
          </a:bodyPr>
          <a:lstStyle/>
          <a:p>
            <a:r>
              <a:rPr lang="en-GB" dirty="0" smtClean="0"/>
              <a:t>But </a:t>
            </a:r>
            <a:r>
              <a:rPr lang="en-GB" dirty="0" smtClean="0"/>
              <a:t>with the right viewer/editor</a:t>
            </a:r>
            <a:endParaRPr lang="en-GB" dirty="0" smtClean="0"/>
          </a:p>
          <a:p>
            <a:pPr lvl="1"/>
            <a:r>
              <a:rPr lang="en-GB" dirty="0" err="1"/>
              <a:t>DataVis</a:t>
            </a:r>
            <a:r>
              <a:rPr lang="en-GB" dirty="0"/>
              <a:t> in DAWN</a:t>
            </a:r>
          </a:p>
          <a:p>
            <a:pPr lvl="4"/>
            <a:r>
              <a:rPr lang="en-GB" dirty="0" smtClean="0"/>
              <a:t>Data viewable as table or surface plot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348" y="774267"/>
            <a:ext cx="6487705" cy="40848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599952"/>
            <a:ext cx="6171947" cy="388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5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User Tuning</a:t>
            </a:r>
          </a:p>
          <a:p>
            <a:pPr lvl="4"/>
            <a:r>
              <a:rPr lang="en-GB" dirty="0" smtClean="0"/>
              <a:t>Figure out a way of sensibly correcting the tables using User Data</a:t>
            </a:r>
          </a:p>
          <a:p>
            <a:pPr lvl="5"/>
            <a:r>
              <a:rPr lang="en-GB" dirty="0" smtClean="0"/>
              <a:t>Interpolating to user data risks fitting to noise</a:t>
            </a:r>
          </a:p>
          <a:p>
            <a:pPr lvl="5"/>
            <a:r>
              <a:rPr lang="en-GB" dirty="0" smtClean="0"/>
              <a:t>Directly calculated data has the right surface shape, but is often in the wrong position</a:t>
            </a:r>
          </a:p>
          <a:p>
            <a:pPr lvl="6"/>
            <a:r>
              <a:rPr lang="en-GB" dirty="0" smtClean="0"/>
              <a:t>Apertures, electron beam position, magnetic measurement errors &amp;c</a:t>
            </a:r>
          </a:p>
          <a:p>
            <a:pPr lvl="1"/>
            <a:r>
              <a:rPr lang="de-DE" dirty="0" err="1" smtClean="0"/>
              <a:t>Requirement</a:t>
            </a:r>
            <a:endParaRPr lang="de-DE" dirty="0" smtClean="0"/>
          </a:p>
          <a:p>
            <a:pPr lvl="4"/>
            <a:r>
              <a:rPr lang="de-DE" dirty="0" smtClean="0"/>
              <a:t>Fitting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…</a:t>
            </a:r>
          </a:p>
          <a:p>
            <a:pPr lvl="5"/>
            <a:r>
              <a:rPr lang="de-DE" dirty="0" err="1" smtClean="0"/>
              <a:t>Apply</a:t>
            </a:r>
            <a:r>
              <a:rPr lang="de-DE" dirty="0" smtClean="0"/>
              <a:t> an </a:t>
            </a:r>
            <a:r>
              <a:rPr lang="de-DE" dirty="0" err="1" smtClean="0"/>
              <a:t>Nth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 2D </a:t>
            </a:r>
            <a:r>
              <a:rPr lang="de-DE" dirty="0" err="1" smtClean="0"/>
              <a:t>polynomial</a:t>
            </a:r>
            <a:r>
              <a:rPr lang="de-DE" dirty="0" smtClean="0"/>
              <a:t> fit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differences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.</a:t>
            </a:r>
          </a:p>
          <a:p>
            <a:pPr lvl="5"/>
            <a:r>
              <a:rPr lang="de-DE" dirty="0" err="1" smtClean="0"/>
              <a:t>Subtract</a:t>
            </a:r>
            <a:r>
              <a:rPr lang="de-DE" dirty="0" smtClean="0"/>
              <a:t> </a:t>
            </a:r>
            <a:r>
              <a:rPr lang="de-DE" dirty="0" err="1" smtClean="0"/>
              <a:t>fitted</a:t>
            </a:r>
            <a:r>
              <a:rPr lang="de-DE" dirty="0" smtClean="0"/>
              <a:t> </a:t>
            </a:r>
            <a:r>
              <a:rPr lang="en-GB" dirty="0" smtClean="0"/>
              <a:t>‘difference surface’ to calculated data.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68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Invisible Workflow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User Goal</a:t>
            </a:r>
          </a:p>
          <a:p>
            <a:pPr lvl="4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Input</a:t>
            </a:r>
          </a:p>
          <a:p>
            <a:pPr lvl="5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Energy Start, (Energy End,)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olarisation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Start, (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olarisation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End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,) Steps, Polarisation Type, (Raster/Direct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Harmonic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4"/>
            <a:r>
              <a:rPr lang="en-GB" dirty="0" smtClean="0"/>
              <a:t>Undulator Trajectory and </a:t>
            </a:r>
            <a:r>
              <a:rPr lang="en-GB" dirty="0" err="1" smtClean="0"/>
              <a:t>Monochromator</a:t>
            </a:r>
            <a:r>
              <a:rPr lang="en-GB" dirty="0" smtClean="0"/>
              <a:t> Trajectory</a:t>
            </a:r>
          </a:p>
          <a:p>
            <a:pPr lvl="4"/>
            <a:r>
              <a:rPr lang="en-GB" dirty="0" smtClean="0"/>
              <a:t>Other control </a:t>
            </a:r>
            <a:r>
              <a:rPr lang="en-GB" dirty="0" err="1" smtClean="0"/>
              <a:t>magics</a:t>
            </a:r>
            <a:r>
              <a:rPr lang="en-GB" dirty="0" smtClean="0"/>
              <a:t> (data collection triggers </a:t>
            </a:r>
            <a:r>
              <a:rPr lang="en-GB" dirty="0" err="1" smtClean="0"/>
              <a:t>etc</a:t>
            </a:r>
            <a:r>
              <a:rPr lang="en-GB" dirty="0" smtClean="0"/>
              <a:t>).</a:t>
            </a:r>
          </a:p>
          <a:p>
            <a:pPr lvl="4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lvl="5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Data correlating Energy and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Polarisation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Sensor Readout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6"/>
            <a:r>
              <a:rPr lang="en-GB" dirty="0" smtClean="0"/>
              <a:t>Data analysis workflows, jiggery </a:t>
            </a:r>
            <a:r>
              <a:rPr lang="en-GB" dirty="0" err="1" smtClean="0"/>
              <a:t>pokery</a:t>
            </a:r>
            <a:endParaRPr lang="en-GB" dirty="0"/>
          </a:p>
          <a:p>
            <a:pPr lvl="6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Pretty Graphics…</a:t>
            </a:r>
          </a:p>
          <a:p>
            <a:pPr lvl="6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Peak fitting…</a:t>
            </a:r>
          </a:p>
          <a:p>
            <a:pPr lvl="6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Analysis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20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Undulator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User Goal</a:t>
            </a:r>
          </a:p>
          <a:p>
            <a:pPr lvl="4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Input</a:t>
            </a:r>
          </a:p>
          <a:p>
            <a:pPr lvl="5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Energy Start, (Energy End,)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olarisation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Start, (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olarisation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End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,) Steps, Polarisation Type, (Raster/Direct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Harmonic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4"/>
            <a:r>
              <a:rPr lang="en-GB" dirty="0" smtClean="0">
                <a:solidFill>
                  <a:srgbClr val="FF0000"/>
                </a:solidFill>
              </a:rPr>
              <a:t>Undulator Trajectory</a:t>
            </a:r>
            <a:r>
              <a:rPr lang="en-GB" dirty="0" smtClean="0"/>
              <a:t> and </a:t>
            </a:r>
            <a:r>
              <a:rPr lang="en-GB" dirty="0" err="1" smtClean="0"/>
              <a:t>Monochromator</a:t>
            </a:r>
            <a:r>
              <a:rPr lang="en-GB" dirty="0" smtClean="0"/>
              <a:t> Trajectory</a:t>
            </a:r>
          </a:p>
          <a:p>
            <a:pPr lvl="4"/>
            <a:r>
              <a:rPr lang="en-GB" dirty="0" smtClean="0"/>
              <a:t>Other control </a:t>
            </a:r>
            <a:r>
              <a:rPr lang="en-GB" dirty="0" err="1" smtClean="0"/>
              <a:t>magics</a:t>
            </a:r>
            <a:r>
              <a:rPr lang="en-GB" dirty="0" smtClean="0"/>
              <a:t> (data collection triggers </a:t>
            </a:r>
            <a:r>
              <a:rPr lang="en-GB" dirty="0" err="1" smtClean="0"/>
              <a:t>etc</a:t>
            </a:r>
            <a:r>
              <a:rPr lang="en-GB" dirty="0" smtClean="0"/>
              <a:t>).</a:t>
            </a:r>
          </a:p>
          <a:p>
            <a:pPr lvl="4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Output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lvl="5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Data correlating Energy and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Polarisation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to Sensor Readout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lvl="6"/>
            <a:r>
              <a:rPr lang="en-GB" dirty="0" smtClean="0"/>
              <a:t>Data analysis workflows, jiggery </a:t>
            </a:r>
            <a:r>
              <a:rPr lang="en-GB" dirty="0" err="1" smtClean="0"/>
              <a:t>pokery</a:t>
            </a:r>
            <a:endParaRPr lang="en-GB" dirty="0"/>
          </a:p>
          <a:p>
            <a:pPr lvl="6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Pretty Graphics…</a:t>
            </a:r>
          </a:p>
          <a:p>
            <a:pPr lvl="6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Peak fitting…</a:t>
            </a:r>
          </a:p>
          <a:p>
            <a:pPr lvl="6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Prompt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Analysis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09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Undulator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Present Situation</a:t>
            </a:r>
          </a:p>
          <a:p>
            <a:pPr lvl="4"/>
            <a:r>
              <a:rPr lang="en-GB" dirty="0" smtClean="0"/>
              <a:t>1-D Undulator Tables allowing fixed POLARISATION or fixed ENERGY</a:t>
            </a:r>
          </a:p>
          <a:p>
            <a:pPr lvl="4"/>
            <a:r>
              <a:rPr lang="en-GB" dirty="0" smtClean="0"/>
              <a:t>Requires new tables to be loaded for each use case (although most common use cases are fixed horizontal or vertical polarisation)</a:t>
            </a:r>
          </a:p>
          <a:p>
            <a:pPr lvl="5"/>
            <a:r>
              <a:rPr lang="en-GB" dirty="0" smtClean="0"/>
              <a:t>does not allow for input of the form</a:t>
            </a:r>
          </a:p>
          <a:p>
            <a:pPr lvl="5"/>
            <a:r>
              <a:rPr lang="en-GB" dirty="0"/>
              <a:t>Energy Start, (Energy End,) </a:t>
            </a:r>
            <a:r>
              <a:rPr lang="en-GB" dirty="0" smtClean="0"/>
              <a:t>P</a:t>
            </a:r>
            <a:r>
              <a:rPr lang="en-GB" dirty="0"/>
              <a:t>olarisation</a:t>
            </a:r>
            <a:r>
              <a:rPr lang="en-GB" dirty="0" smtClean="0"/>
              <a:t> </a:t>
            </a:r>
            <a:r>
              <a:rPr lang="en-GB" dirty="0"/>
              <a:t>Start, (</a:t>
            </a:r>
            <a:r>
              <a:rPr lang="en-GB" dirty="0" smtClean="0"/>
              <a:t>P</a:t>
            </a:r>
            <a:r>
              <a:rPr lang="en-GB" dirty="0"/>
              <a:t>olarisation</a:t>
            </a:r>
            <a:r>
              <a:rPr lang="en-GB" dirty="0" smtClean="0"/>
              <a:t> </a:t>
            </a:r>
            <a:r>
              <a:rPr lang="en-GB" dirty="0"/>
              <a:t>End</a:t>
            </a:r>
            <a:r>
              <a:rPr lang="en-GB" dirty="0" smtClean="0"/>
              <a:t>,) Polarisation Type, (Raster/Direct</a:t>
            </a:r>
            <a:r>
              <a:rPr lang="en-GB" dirty="0"/>
              <a:t>, Harmonic)</a:t>
            </a:r>
          </a:p>
          <a:p>
            <a:r>
              <a:rPr lang="en-GB" dirty="0" smtClean="0"/>
              <a:t>Desired Situation</a:t>
            </a:r>
          </a:p>
          <a:p>
            <a:pPr lvl="4"/>
            <a:r>
              <a:rPr lang="en-GB" dirty="0" smtClean="0"/>
              <a:t>A single table for all seasons that can be used to calculate all undulator trajectories</a:t>
            </a:r>
          </a:p>
          <a:p>
            <a:pPr lvl="1"/>
            <a:r>
              <a:rPr lang="en-GB" dirty="0" smtClean="0"/>
              <a:t>Implications…</a:t>
            </a:r>
          </a:p>
          <a:p>
            <a:pPr lvl="2"/>
            <a:r>
              <a:rPr lang="en-GB" dirty="0" smtClean="0"/>
              <a:t>We have 5 dimensions of data required, with 4 parameters needed to calculate the final variable pair</a:t>
            </a:r>
          </a:p>
          <a:p>
            <a:pPr lvl="4"/>
            <a:r>
              <a:rPr lang="en-GB" dirty="0" smtClean="0"/>
              <a:t>Each parameter (Energy, Polarisation, Polarisation Mode, Harmonic) maps to a </a:t>
            </a:r>
            <a:r>
              <a:rPr lang="en-GB" dirty="0"/>
              <a:t>1</a:t>
            </a:r>
            <a:r>
              <a:rPr lang="en-GB" dirty="0" smtClean="0"/>
              <a:t>-D variable (Gap, Shift)</a:t>
            </a:r>
          </a:p>
          <a:p>
            <a:pPr lvl="4"/>
            <a:r>
              <a:rPr lang="en-GB" dirty="0" smtClean="0"/>
              <a:t>Produce 5D data</a:t>
            </a:r>
          </a:p>
          <a:p>
            <a:pPr lvl="4"/>
            <a:r>
              <a:rPr lang="en-GB" dirty="0" smtClean="0"/>
              <a:t>Or 3 dimensions of 2D text tables… somehow.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11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Code/Script – ‘</a:t>
            </a:r>
            <a:r>
              <a:rPr lang="en-GB" dirty="0" err="1" smtClean="0"/>
              <a:t>Ephitogapshift</a:t>
            </a:r>
            <a:r>
              <a:rPr lang="en-GB" dirty="0" smtClean="0"/>
              <a:t>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 smtClean="0"/>
              <a:t>Object Oriented Python Script</a:t>
            </a:r>
          </a:p>
          <a:p>
            <a:pPr lvl="1"/>
            <a:r>
              <a:rPr lang="en-GB" dirty="0" smtClean="0"/>
              <a:t>Key Classes &amp; Methods</a:t>
            </a:r>
          </a:p>
          <a:p>
            <a:pPr lvl="1"/>
            <a:endParaRPr lang="en-GB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5909587"/>
              </p:ext>
            </p:extLst>
          </p:nvPr>
        </p:nvGraphicFramePr>
        <p:xfrm>
          <a:off x="718457" y="1926772"/>
          <a:ext cx="9441543" cy="4211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07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Meat of Script – </a:t>
            </a:r>
            <a:r>
              <a:rPr lang="en-GB" dirty="0" err="1" smtClean="0"/>
              <a:t>GapShiftEnergyPoln</a:t>
            </a:r>
            <a:r>
              <a:rPr lang="en-GB" dirty="0" smtClean="0"/>
              <a:t>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Purpose of class</a:t>
            </a:r>
          </a:p>
          <a:p>
            <a:pPr lvl="4"/>
            <a:r>
              <a:rPr lang="en-GB" dirty="0" smtClean="0"/>
              <a:t>To create an inverse lookup table based on a pre-calculated table of Gap/Shift/Energy/Polarisation/Harmonic/Polarisation Mode.</a:t>
            </a:r>
          </a:p>
          <a:p>
            <a:pPr lvl="4"/>
            <a:r>
              <a:rPr lang="en-GB" dirty="0" smtClean="0"/>
              <a:t>Loads a </a:t>
            </a:r>
            <a:r>
              <a:rPr lang="en-GB" dirty="0" smtClean="0"/>
              <a:t>table calculated from a </a:t>
            </a:r>
            <a:r>
              <a:rPr lang="en-GB" dirty="0" err="1" smtClean="0"/>
              <a:t>Radia</a:t>
            </a:r>
            <a:r>
              <a:rPr lang="en-GB" dirty="0" smtClean="0"/>
              <a:t> model, stored as an ASCII text file (at the moment)</a:t>
            </a:r>
          </a:p>
          <a:p>
            <a:pPr lvl="1"/>
            <a:r>
              <a:rPr lang="en-GB" dirty="0" smtClean="0"/>
              <a:t>Methods</a:t>
            </a:r>
          </a:p>
          <a:p>
            <a:pPr lvl="3"/>
            <a:r>
              <a:rPr lang="en-GB" dirty="0" smtClean="0"/>
              <a:t>__</a:t>
            </a:r>
            <a:r>
              <a:rPr lang="en-GB" dirty="0" err="1" smtClean="0"/>
              <a:t>init</a:t>
            </a:r>
            <a:r>
              <a:rPr lang="en-GB" dirty="0" smtClean="0"/>
              <a:t>__(self, pre-calculated gap-shift table)</a:t>
            </a:r>
          </a:p>
          <a:p>
            <a:pPr lvl="4"/>
            <a:r>
              <a:rPr lang="en-GB" dirty="0" smtClean="0"/>
              <a:t>instantiates the class with an attribute containing the table from the pre-calculated gap-shift table.</a:t>
            </a:r>
          </a:p>
          <a:p>
            <a:pPr lvl="3"/>
            <a:r>
              <a:rPr lang="en-GB" dirty="0" err="1" smtClean="0"/>
              <a:t>create_inverse_lookup</a:t>
            </a:r>
            <a:r>
              <a:rPr lang="en-GB" dirty="0" smtClean="0"/>
              <a:t>(self)</a:t>
            </a:r>
          </a:p>
          <a:p>
            <a:pPr lvl="4"/>
            <a:r>
              <a:rPr lang="en-GB" dirty="0" smtClean="0"/>
              <a:t>uses the </a:t>
            </a:r>
            <a:r>
              <a:rPr lang="en-GB" dirty="0" err="1" smtClean="0"/>
              <a:t>matplotlib.tri</a:t>
            </a:r>
            <a:r>
              <a:rPr lang="en-GB" dirty="0" smtClean="0"/>
              <a:t> library to interpolate the gap-shift table and create a reverse lookup function</a:t>
            </a:r>
            <a:r>
              <a:rPr lang="en-GB" dirty="0" smtClean="0"/>
              <a:t>.</a:t>
            </a:r>
          </a:p>
          <a:p>
            <a:pPr lvl="5"/>
            <a:r>
              <a:rPr lang="en-GB" dirty="0" smtClean="0"/>
              <a:t>very iffy at the low gap boundary</a:t>
            </a:r>
            <a:endParaRPr lang="en-GB" dirty="0" smtClean="0"/>
          </a:p>
          <a:p>
            <a:pPr lvl="1" indent="-179388"/>
            <a:r>
              <a:rPr lang="en-GB" dirty="0" smtClean="0"/>
              <a:t>Notable Attributes</a:t>
            </a:r>
          </a:p>
          <a:p>
            <a:pPr lvl="3" indent="-179388"/>
            <a:r>
              <a:rPr lang="en-GB" dirty="0" err="1" smtClean="0"/>
              <a:t>gapshifttable</a:t>
            </a:r>
            <a:endParaRPr lang="en-GB" dirty="0" smtClean="0"/>
          </a:p>
          <a:p>
            <a:pPr lvl="4"/>
            <a:r>
              <a:rPr lang="en-GB" dirty="0" smtClean="0"/>
              <a:t>A </a:t>
            </a:r>
            <a:r>
              <a:rPr lang="en-GB" dirty="0" err="1" smtClean="0"/>
              <a:t>numpy</a:t>
            </a:r>
            <a:r>
              <a:rPr lang="en-GB" dirty="0" smtClean="0"/>
              <a:t> array holding information from the </a:t>
            </a:r>
            <a:r>
              <a:rPr lang="en-GB" dirty="0" err="1" smtClean="0"/>
              <a:t>precalculated</a:t>
            </a:r>
            <a:r>
              <a:rPr lang="en-GB" dirty="0" smtClean="0"/>
              <a:t> </a:t>
            </a:r>
            <a:r>
              <a:rPr lang="en-GB" dirty="0" err="1" smtClean="0"/>
              <a:t>Radia</a:t>
            </a:r>
            <a:r>
              <a:rPr lang="en-GB" dirty="0" smtClean="0"/>
              <a:t> model</a:t>
            </a:r>
          </a:p>
          <a:p>
            <a:pPr lvl="3"/>
            <a:r>
              <a:rPr lang="en-GB" dirty="0" err="1" smtClean="0"/>
              <a:t>inverse_lookup</a:t>
            </a:r>
            <a:endParaRPr lang="en-GB" dirty="0" smtClean="0"/>
          </a:p>
          <a:p>
            <a:pPr lvl="4"/>
            <a:r>
              <a:rPr lang="en-GB" dirty="0" err="1" smtClean="0"/>
              <a:t>Dict</a:t>
            </a:r>
            <a:r>
              <a:rPr lang="en-GB" dirty="0" smtClean="0"/>
              <a:t> of 2N elements, where N is the number of harmonics available in the </a:t>
            </a:r>
            <a:r>
              <a:rPr lang="en-GB" dirty="0" err="1" smtClean="0"/>
              <a:t>gapshifttable</a:t>
            </a:r>
            <a:endParaRPr lang="en-GB" dirty="0" smtClean="0"/>
          </a:p>
          <a:p>
            <a:pPr lvl="5"/>
            <a:r>
              <a:rPr lang="en-GB" dirty="0" err="1" smtClean="0"/>
              <a:t>Dict</a:t>
            </a:r>
            <a:r>
              <a:rPr lang="en-GB" dirty="0" smtClean="0"/>
              <a:t> names as [‘{} </a:t>
            </a:r>
            <a:r>
              <a:rPr lang="en-GB" dirty="0" err="1" smtClean="0"/>
              <a:t>Gap’.format</a:t>
            </a:r>
            <a:r>
              <a:rPr lang="en-GB" dirty="0" smtClean="0"/>
              <a:t>(harmonic)]; </a:t>
            </a:r>
            <a:r>
              <a:rPr lang="en-GB" dirty="0"/>
              <a:t>[‘{} </a:t>
            </a:r>
            <a:r>
              <a:rPr lang="en-GB" dirty="0" err="1" smtClean="0"/>
              <a:t>Shift’.</a:t>
            </a:r>
            <a:r>
              <a:rPr lang="en-GB" dirty="0" err="1"/>
              <a:t>format</a:t>
            </a:r>
            <a:r>
              <a:rPr lang="en-GB" dirty="0"/>
              <a:t>(harmonic</a:t>
            </a:r>
            <a:r>
              <a:rPr lang="en-GB" dirty="0" smtClean="0"/>
              <a:t>)], </a:t>
            </a:r>
          </a:p>
          <a:p>
            <a:pPr lvl="6"/>
            <a:r>
              <a:rPr lang="en-GB" dirty="0" smtClean="0"/>
              <a:t>where harmonic is ‘Harmonic 1’, </a:t>
            </a:r>
            <a:r>
              <a:rPr lang="en-GB" dirty="0"/>
              <a:t>‘Harmonic </a:t>
            </a:r>
            <a:r>
              <a:rPr lang="en-GB" dirty="0" smtClean="0"/>
              <a:t>3’, </a:t>
            </a:r>
            <a:r>
              <a:rPr lang="en-GB" dirty="0"/>
              <a:t>‘Harmonic </a:t>
            </a:r>
            <a:r>
              <a:rPr lang="en-GB" dirty="0" smtClean="0"/>
              <a:t>5’,…</a:t>
            </a:r>
          </a:p>
          <a:p>
            <a:pPr lvl="5"/>
            <a:r>
              <a:rPr lang="en-GB" dirty="0" smtClean="0"/>
              <a:t>Each </a:t>
            </a:r>
            <a:r>
              <a:rPr lang="en-GB" dirty="0" err="1" smtClean="0"/>
              <a:t>dict</a:t>
            </a:r>
            <a:r>
              <a:rPr lang="en-GB" dirty="0" smtClean="0"/>
              <a:t> element contains inverse lookup method, that are </a:t>
            </a:r>
            <a:r>
              <a:rPr lang="en-GB" dirty="0" err="1" smtClean="0"/>
              <a:t>CubicTriInterpolator</a:t>
            </a:r>
            <a:r>
              <a:rPr lang="en-GB" dirty="0" smtClean="0"/>
              <a:t> from </a:t>
            </a:r>
            <a:r>
              <a:rPr lang="en-GB" dirty="0" err="1" smtClean="0"/>
              <a:t>matplotlib.tri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443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Bookkeeping element of script – </a:t>
            </a:r>
            <a:br>
              <a:rPr lang="en-GB" dirty="0" smtClean="0"/>
            </a:br>
            <a:r>
              <a:rPr lang="en-GB" dirty="0" err="1" smtClean="0"/>
              <a:t>UndulatorMotion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7850" y="1027113"/>
            <a:ext cx="11036300" cy="5148262"/>
          </a:xfrm>
        </p:spPr>
        <p:txBody>
          <a:bodyPr/>
          <a:lstStyle/>
          <a:p>
            <a:r>
              <a:rPr lang="en-GB" dirty="0" smtClean="0"/>
              <a:t>Purpose of Class</a:t>
            </a:r>
          </a:p>
          <a:p>
            <a:pPr lvl="4"/>
            <a:r>
              <a:rPr lang="en-GB" dirty="0" smtClean="0"/>
              <a:t>Create final trajectories for move requests.</a:t>
            </a:r>
          </a:p>
          <a:p>
            <a:pPr lvl="4"/>
            <a:r>
              <a:rPr lang="en-GB" dirty="0" smtClean="0"/>
              <a:t>Save as text (or other format) file outputs</a:t>
            </a:r>
          </a:p>
          <a:p>
            <a:pPr lvl="3"/>
            <a:r>
              <a:rPr lang="en-GB" dirty="0" err="1" smtClean="0"/>
              <a:t>Create_Motion_Trajectory</a:t>
            </a:r>
            <a:r>
              <a:rPr lang="en-GB" dirty="0" smtClean="0"/>
              <a:t>(Scientist input parameters for energy, polarisation, steps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lvl="4"/>
            <a:r>
              <a:rPr lang="en-GB" dirty="0" smtClean="0"/>
              <a:t>Simply creates the first 4-D of the 5-D table (i.e. the parameters for the </a:t>
            </a:r>
            <a:r>
              <a:rPr lang="en-GB" dirty="0" err="1" smtClean="0"/>
              <a:t>inverse_lookup</a:t>
            </a:r>
            <a:r>
              <a:rPr lang="en-GB" dirty="0" smtClean="0"/>
              <a:t> function)</a:t>
            </a:r>
          </a:p>
          <a:p>
            <a:pPr lvl="5"/>
            <a:r>
              <a:rPr lang="en-GB" dirty="0" smtClean="0"/>
              <a:t>energy, polarisation, mode, harmonic values</a:t>
            </a:r>
          </a:p>
          <a:p>
            <a:pPr lvl="3"/>
            <a:r>
              <a:rPr lang="en-GB" dirty="0" err="1" smtClean="0"/>
              <a:t>check_valid_motion</a:t>
            </a:r>
            <a:r>
              <a:rPr lang="en-GB" dirty="0" smtClean="0"/>
              <a:t>(self)</a:t>
            </a:r>
          </a:p>
          <a:p>
            <a:pPr lvl="4"/>
            <a:r>
              <a:rPr lang="en-GB" dirty="0" smtClean="0"/>
              <a:t>Calls the </a:t>
            </a:r>
            <a:r>
              <a:rPr lang="en-GB" dirty="0" err="1" smtClean="0"/>
              <a:t>GSEP.inverse_lookup</a:t>
            </a:r>
            <a:r>
              <a:rPr lang="en-GB" dirty="0" smtClean="0"/>
              <a:t> function to calculate the gap/shift values of the trajectory for all requested harmonics</a:t>
            </a:r>
          </a:p>
          <a:p>
            <a:pPr lvl="5"/>
            <a:r>
              <a:rPr lang="en-GB" dirty="0" err="1" smtClean="0"/>
              <a:t>GSEP.inverse_lookup</a:t>
            </a:r>
            <a:r>
              <a:rPr lang="en-GB" dirty="0" smtClean="0"/>
              <a:t> returns </a:t>
            </a:r>
            <a:r>
              <a:rPr lang="en-GB" dirty="0" err="1" smtClean="0"/>
              <a:t>NaN</a:t>
            </a:r>
            <a:r>
              <a:rPr lang="en-GB" dirty="0" smtClean="0"/>
              <a:t> for unavailable interpolations.</a:t>
            </a:r>
          </a:p>
          <a:p>
            <a:pPr lvl="5"/>
            <a:r>
              <a:rPr lang="en-GB" dirty="0" err="1" smtClean="0"/>
              <a:t>check_valid_motion</a:t>
            </a:r>
            <a:r>
              <a:rPr lang="en-GB" dirty="0" smtClean="0"/>
              <a:t> excludes any motion containing unavailable positions</a:t>
            </a:r>
          </a:p>
          <a:p>
            <a:pPr lvl="4"/>
            <a:r>
              <a:rPr lang="en-GB" dirty="0" smtClean="0"/>
              <a:t>Saves a list of allowed harmonics for the complete move</a:t>
            </a:r>
          </a:p>
          <a:p>
            <a:pPr lvl="4"/>
            <a:r>
              <a:rPr lang="en-GB" dirty="0" smtClean="0"/>
              <a:t>Saves the trajectories to the motion attribute</a:t>
            </a:r>
          </a:p>
          <a:p>
            <a:pPr lvl="3"/>
            <a:r>
              <a:rPr lang="en-GB" dirty="0" err="1" smtClean="0"/>
              <a:t>save_motion_txt</a:t>
            </a:r>
            <a:r>
              <a:rPr lang="en-GB" dirty="0" smtClean="0"/>
              <a:t>(self)</a:t>
            </a:r>
          </a:p>
          <a:p>
            <a:pPr lvl="4"/>
            <a:r>
              <a:rPr lang="en-GB" dirty="0" smtClean="0"/>
              <a:t>Creates a separate tab separated text file with four columns for each allowed harmonic trajectory</a:t>
            </a:r>
          </a:p>
          <a:p>
            <a:pPr lvl="5"/>
            <a:r>
              <a:rPr lang="en-GB" dirty="0" smtClean="0"/>
              <a:t>Energy	Polarisation	Gap	Shift</a:t>
            </a:r>
          </a:p>
          <a:p>
            <a:pPr lvl="5"/>
            <a:r>
              <a:rPr lang="en-GB" dirty="0" smtClean="0"/>
              <a:t>Harmonic is given in file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16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Saving Out Lookup Tables–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UndulatorMotion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7850" y="1027113"/>
            <a:ext cx="11036300" cy="5148262"/>
          </a:xfrm>
        </p:spPr>
        <p:txBody>
          <a:bodyPr/>
          <a:lstStyle/>
          <a:p>
            <a:r>
              <a:rPr lang="en-GB" dirty="0" smtClean="0"/>
              <a:t>Purpose of Class</a:t>
            </a:r>
          </a:p>
          <a:p>
            <a:pPr lvl="4"/>
            <a:r>
              <a:rPr lang="en-GB" dirty="0" smtClean="0"/>
              <a:t>Functions to save data as table or </a:t>
            </a:r>
            <a:r>
              <a:rPr lang="en-GB" dirty="0" err="1" smtClean="0"/>
              <a:t>dict</a:t>
            </a:r>
            <a:r>
              <a:rPr lang="en-GB" dirty="0" smtClean="0"/>
              <a:t> to various file formats</a:t>
            </a:r>
          </a:p>
          <a:p>
            <a:r>
              <a:rPr lang="en-GB" dirty="0" smtClean="0"/>
              <a:t>Save Functions</a:t>
            </a:r>
          </a:p>
          <a:p>
            <a:pPr lvl="4"/>
            <a:r>
              <a:rPr lang="en-GB" dirty="0" err="1" smtClean="0"/>
              <a:t>save_lookup_txt</a:t>
            </a:r>
            <a:endParaRPr lang="en-GB" dirty="0" smtClean="0"/>
          </a:p>
          <a:p>
            <a:pPr lvl="4"/>
            <a:r>
              <a:rPr lang="en-GB" dirty="0" err="1" smtClean="0"/>
              <a:t>save_lookup_json</a:t>
            </a:r>
            <a:endParaRPr lang="en-GB" dirty="0" smtClean="0"/>
          </a:p>
          <a:p>
            <a:pPr lvl="4"/>
            <a:r>
              <a:rPr lang="en-GB" dirty="0" err="1" smtClean="0"/>
              <a:t>save_lookup_pickle</a:t>
            </a:r>
            <a:endParaRPr lang="en-GB" dirty="0" smtClean="0"/>
          </a:p>
          <a:p>
            <a:pPr lvl="4"/>
            <a:r>
              <a:rPr lang="en-GB" dirty="0" smtClean="0"/>
              <a:t>save_lookup_h5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76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Potential File </a:t>
            </a:r>
            <a:r>
              <a:rPr lang="en-GB" dirty="0" smtClean="0"/>
              <a:t>Formats – ASCII Text</a:t>
            </a:r>
            <a:br>
              <a:rPr lang="en-GB" dirty="0" smtClean="0"/>
            </a:br>
            <a:r>
              <a:rPr lang="en-GB" dirty="0" smtClean="0"/>
              <a:t>1701 x 37 = 62937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7850" y="1027113"/>
            <a:ext cx="6009067" cy="5148262"/>
          </a:xfrm>
        </p:spPr>
        <p:txBody>
          <a:bodyPr/>
          <a:lstStyle/>
          <a:p>
            <a:r>
              <a:rPr lang="en-GB" dirty="0" smtClean="0"/>
              <a:t>ASCII </a:t>
            </a:r>
            <a:r>
              <a:rPr lang="en-GB" dirty="0" smtClean="0"/>
              <a:t>Table Formats</a:t>
            </a:r>
          </a:p>
          <a:p>
            <a:pPr lvl="3"/>
            <a:r>
              <a:rPr lang="en-GB" dirty="0" smtClean="0"/>
              <a:t>.</a:t>
            </a:r>
            <a:r>
              <a:rPr lang="en-GB" dirty="0" smtClean="0"/>
              <a:t>icv.txt</a:t>
            </a:r>
          </a:p>
          <a:p>
            <a:pPr lvl="4"/>
            <a:r>
              <a:rPr lang="en-GB" dirty="0" smtClean="0"/>
              <a:t>Because we are dealing with 5/6 dimensional arrays, 2D table files Just Don’t Work</a:t>
            </a:r>
          </a:p>
          <a:p>
            <a:pPr lvl="4"/>
            <a:r>
              <a:rPr lang="en-GB" dirty="0" smtClean="0"/>
              <a:t>Tables must be reconstituted to original dimensions to be </a:t>
            </a:r>
            <a:r>
              <a:rPr lang="en-GB" dirty="0" smtClean="0"/>
              <a:t>addressed</a:t>
            </a:r>
          </a:p>
          <a:p>
            <a:pPr lvl="5"/>
            <a:r>
              <a:rPr lang="en-GB" dirty="0" smtClean="0"/>
              <a:t>Held in a comment line</a:t>
            </a:r>
            <a:endParaRPr lang="en-GB" dirty="0" smtClean="0"/>
          </a:p>
          <a:p>
            <a:pPr lvl="4"/>
            <a:r>
              <a:rPr lang="en-GB" dirty="0" smtClean="0"/>
              <a:t>.</a:t>
            </a:r>
            <a:r>
              <a:rPr lang="en-GB" dirty="0" smtClean="0"/>
              <a:t>icv.txt file (“</a:t>
            </a:r>
            <a:r>
              <a:rPr lang="en-GB" i="1" dirty="0" smtClean="0"/>
              <a:t>I Choose Violence”</a:t>
            </a:r>
            <a:r>
              <a:rPr lang="en-GB" dirty="0" smtClean="0"/>
              <a:t> text file)</a:t>
            </a:r>
          </a:p>
          <a:p>
            <a:pPr lvl="5"/>
            <a:r>
              <a:rPr lang="en-GB" dirty="0" smtClean="0"/>
              <a:t>flattened 6D table that includes axis values. (VERY LARGE file</a:t>
            </a:r>
            <a:r>
              <a:rPr lang="en-GB" dirty="0" smtClean="0"/>
              <a:t>)</a:t>
            </a:r>
          </a:p>
          <a:p>
            <a:pPr lvl="5"/>
            <a:r>
              <a:rPr lang="en-GB" dirty="0" smtClean="0"/>
              <a:t>1.9 Million lines</a:t>
            </a:r>
          </a:p>
          <a:p>
            <a:pPr lvl="5"/>
            <a:r>
              <a:rPr lang="en-GB" dirty="0" smtClean="0"/>
              <a:t>44 Mb</a:t>
            </a:r>
          </a:p>
          <a:p>
            <a:pPr lvl="5"/>
            <a:r>
              <a:rPr lang="en-GB" dirty="0" smtClean="0"/>
              <a:t>Direct editing practically impossible</a:t>
            </a:r>
            <a:endParaRPr lang="en-GB" dirty="0" smtClean="0"/>
          </a:p>
          <a:p>
            <a:pPr lvl="4"/>
            <a:endParaRPr lang="en-GB" dirty="0" smtClean="0"/>
          </a:p>
          <a:p>
            <a:pPr lvl="5"/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05" y="1131041"/>
            <a:ext cx="5124639" cy="27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39775"/>
      </p:ext>
    </p:extLst>
  </p:cSld>
  <p:clrMapOvr>
    <a:masterClrMapping/>
  </p:clrMapOvr>
</p:sld>
</file>

<file path=ppt/theme/theme1.xml><?xml version="1.0" encoding="utf-8"?>
<a:theme xmlns:a="http://schemas.openxmlformats.org/drawingml/2006/main" name="HZB Folie">
  <a:themeElements>
    <a:clrScheme name="HZB">
      <a:dk1>
        <a:srgbClr val="000000"/>
      </a:dk1>
      <a:lt1>
        <a:srgbClr val="FFFFFF"/>
      </a:lt1>
      <a:dk2>
        <a:srgbClr val="184E8B"/>
      </a:dk2>
      <a:lt2>
        <a:srgbClr val="D15E57"/>
      </a:lt2>
      <a:accent1>
        <a:srgbClr val="6CABE9"/>
      </a:accent1>
      <a:accent2>
        <a:srgbClr val="99CC00"/>
      </a:accent2>
      <a:accent3>
        <a:srgbClr val="C6D970"/>
      </a:accent3>
      <a:accent4>
        <a:srgbClr val="093566"/>
      </a:accent4>
      <a:accent5>
        <a:srgbClr val="CB5A2E"/>
      </a:accent5>
      <a:accent6>
        <a:srgbClr val="9AC6F3"/>
      </a:accent6>
      <a:hlink>
        <a:srgbClr val="0070C0"/>
      </a:hlink>
      <a:folHlink>
        <a:srgbClr val="7030A0"/>
      </a:folHlink>
    </a:clrScheme>
    <a:fontScheme name="HZB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ZB Titel Var01">
  <a:themeElements>
    <a:clrScheme name="HZB">
      <a:dk1>
        <a:srgbClr val="000000"/>
      </a:dk1>
      <a:lt1>
        <a:srgbClr val="FFFFFF"/>
      </a:lt1>
      <a:dk2>
        <a:srgbClr val="184E8B"/>
      </a:dk2>
      <a:lt2>
        <a:srgbClr val="D15E57"/>
      </a:lt2>
      <a:accent1>
        <a:srgbClr val="6CABE9"/>
      </a:accent1>
      <a:accent2>
        <a:srgbClr val="99CC00"/>
      </a:accent2>
      <a:accent3>
        <a:srgbClr val="C6D970"/>
      </a:accent3>
      <a:accent4>
        <a:srgbClr val="093566"/>
      </a:accent4>
      <a:accent5>
        <a:srgbClr val="CB5A2E"/>
      </a:accent5>
      <a:accent6>
        <a:srgbClr val="9AC6F3"/>
      </a:accent6>
      <a:hlink>
        <a:srgbClr val="0070C0"/>
      </a:hlink>
      <a:folHlink>
        <a:srgbClr val="7030A0"/>
      </a:folHlink>
    </a:clrScheme>
    <a:fontScheme name="HZB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ZB Titel Var02">
  <a:themeElements>
    <a:clrScheme name="HZB">
      <a:dk1>
        <a:srgbClr val="000000"/>
      </a:dk1>
      <a:lt1>
        <a:srgbClr val="FFFFFF"/>
      </a:lt1>
      <a:dk2>
        <a:srgbClr val="184E8B"/>
      </a:dk2>
      <a:lt2>
        <a:srgbClr val="D15E57"/>
      </a:lt2>
      <a:accent1>
        <a:srgbClr val="6CABE9"/>
      </a:accent1>
      <a:accent2>
        <a:srgbClr val="99CC00"/>
      </a:accent2>
      <a:accent3>
        <a:srgbClr val="C6D970"/>
      </a:accent3>
      <a:accent4>
        <a:srgbClr val="093566"/>
      </a:accent4>
      <a:accent5>
        <a:srgbClr val="CB5A2E"/>
      </a:accent5>
      <a:accent6>
        <a:srgbClr val="9AC6F3"/>
      </a:accent6>
      <a:hlink>
        <a:srgbClr val="0070C0"/>
      </a:hlink>
      <a:folHlink>
        <a:srgbClr val="7030A0"/>
      </a:folHlink>
    </a:clrScheme>
    <a:fontScheme name="HZB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Roboto</vt:lpstr>
      <vt:lpstr>Source Sans Pro</vt:lpstr>
      <vt:lpstr>Source Sans Pro Black</vt:lpstr>
      <vt:lpstr>Source Sans Pro Light</vt:lpstr>
      <vt:lpstr>HZB Folie</vt:lpstr>
      <vt:lpstr>HZB Titel Var01</vt:lpstr>
      <vt:lpstr>HZB Titel Var02</vt:lpstr>
      <vt:lpstr>Ideal User Workflow</vt:lpstr>
      <vt:lpstr>Invisible Workflow</vt:lpstr>
      <vt:lpstr>Undulator Tables</vt:lpstr>
      <vt:lpstr>Undulator Tables</vt:lpstr>
      <vt:lpstr>Code/Script – ‘Ephitogapshift’</vt:lpstr>
      <vt:lpstr>Meat of Script – GapShiftEnergyPoln class</vt:lpstr>
      <vt:lpstr>Bookkeeping element of script –  UndulatorMotion</vt:lpstr>
      <vt:lpstr>Saving Out Lookup Tables–  UndulatorMotion</vt:lpstr>
      <vt:lpstr>Potential File Formats – ASCII Text 1701 x 37 = 62937 elements</vt:lpstr>
      <vt:lpstr>Potential File Formats – JSON 1701 x 37 = 62937 elements</vt:lpstr>
      <vt:lpstr>Potential File Formats – Pickle 1701 x 37 = 62937 elements</vt:lpstr>
      <vt:lpstr>Potential File Formats – hdf5 1701 x 37 = 62937 elements</vt:lpstr>
      <vt:lpstr>Potential File Formats – hdf5 1701 x 37 = 62937 elements</vt:lpstr>
      <vt:lpstr>Potential File Formats – hdf5 1701 x 37 = 62937 elements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Monica Mantel</dc:creator>
  <cp:lastModifiedBy>Rial, Edward</cp:lastModifiedBy>
  <cp:revision>136</cp:revision>
  <dcterms:created xsi:type="dcterms:W3CDTF">2021-07-30T13:31:34Z</dcterms:created>
  <dcterms:modified xsi:type="dcterms:W3CDTF">2022-05-30T07:58:49Z</dcterms:modified>
</cp:coreProperties>
</file>