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0" r:id="rId9"/>
    <p:sldId id="268" r:id="rId10"/>
    <p:sldId id="261" r:id="rId11"/>
    <p:sldId id="262" r:id="rId12"/>
    <p:sldId id="269" r:id="rId13"/>
    <p:sldId id="263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0" autoAdjust="0"/>
    <p:restoredTop sz="94660"/>
  </p:normalViewPr>
  <p:slideViewPr>
    <p:cSldViewPr snapToObjects="1" showGuides="1">
      <p:cViewPr>
        <p:scale>
          <a:sx n="100" d="100"/>
          <a:sy n="100" d="100"/>
        </p:scale>
        <p:origin x="-408" y="-1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59FF-530F-924A-9CB5-56AC20C888BC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F8F0D-A344-0C48-BD80-9465F3DCB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F8EAD-774D-A647-8B91-0017272BE63A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D31B8-90C2-4F4E-AB06-381A563AE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1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9550"/>
            <a:ext cx="8009120" cy="1905000"/>
          </a:xfrm>
        </p:spPr>
        <p:txBody>
          <a:bodyPr anchor="b"/>
          <a:lstStyle>
            <a:lvl1pPr algn="l">
              <a:defRPr b="1" i="0">
                <a:latin typeface="HeldustryBol"/>
                <a:cs typeface="HeldustryBol"/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90750"/>
            <a:ext cx="8009120" cy="1783556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dustryReg"/>
                <a:cs typeface="HeldustryReg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4507706"/>
            <a:ext cx="2133600" cy="273844"/>
          </a:xfrm>
        </p:spPr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D10-26E1-8042-98CB-9CBB96CDB4B8}" type="datetimeFigureOut">
              <a:rPr lang="en-US" smtClean="0"/>
              <a:pPr/>
              <a:t>31/05/12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B6ED-52C1-3F4A-ADAB-2A00D3DD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EA49D10-26E1-8042-98CB-9CBB96CDB4B8}" type="datetimeFigureOut">
              <a:rPr lang="en-US" smtClean="0"/>
              <a:pPr/>
              <a:t>31/05/12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70B6ED-52C1-3F4A-ADAB-2A00D3DD8B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dustryBol"/>
          <a:ea typeface="+mj-ea"/>
          <a:cs typeface="HeldustryBo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dustryReg"/>
          <a:ea typeface="+mn-ea"/>
          <a:cs typeface="HeldustryReg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HeldustryReg"/>
          <a:ea typeface="+mn-ea"/>
          <a:cs typeface="HeldustryReg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HeldustryReg"/>
          <a:ea typeface="+mn-ea"/>
          <a:cs typeface="HeldustryReg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HeldustryReg"/>
          <a:ea typeface="+mn-ea"/>
          <a:cs typeface="HeldustryReg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HeldustryReg"/>
          <a:ea typeface="+mn-ea"/>
          <a:cs typeface="HeldustryReg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DAG unified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Scheduling Policies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Hierarchical Queues (1)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(push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Scheduling (push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5623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6" idx="0"/>
            <a:endCxn id="49" idx="2"/>
          </p:cNvCxnSpPr>
          <p:nvPr/>
        </p:nvCxnSpPr>
        <p:spPr>
          <a:xfrm rot="16200000" flipV="1">
            <a:off x="921147" y="3403997"/>
            <a:ext cx="202407" cy="114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52" idx="2"/>
          </p:cNvCxnSpPr>
          <p:nvPr/>
        </p:nvCxnSpPr>
        <p:spPr>
          <a:xfrm rot="16200000" flipV="1">
            <a:off x="2810272" y="3330972"/>
            <a:ext cx="170657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08900" y="174521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5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0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11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27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670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82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179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338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26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41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02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18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58000" y="2876550"/>
            <a:ext cx="228600" cy="4833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900" y="2876550"/>
            <a:ext cx="228600" cy="4833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089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248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-29004" y="29906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cxnSp>
        <p:nvCxnSpPr>
          <p:cNvPr id="25" name="Curved Connector 24"/>
          <p:cNvCxnSpPr>
            <a:stCxn id="18" idx="0"/>
            <a:endCxn id="53" idx="2"/>
          </p:cNvCxnSpPr>
          <p:nvPr/>
        </p:nvCxnSpPr>
        <p:spPr>
          <a:xfrm rot="16200000" flipV="1">
            <a:off x="3337322" y="3019822"/>
            <a:ext cx="170657" cy="8509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68" idx="0"/>
            <a:endCxn id="57" idx="2"/>
          </p:cNvCxnSpPr>
          <p:nvPr/>
        </p:nvCxnSpPr>
        <p:spPr>
          <a:xfrm rot="16200000" flipV="1">
            <a:off x="6086873" y="2429271"/>
            <a:ext cx="170657" cy="2032001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581596" y="29583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073901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912101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>
            <a:stCxn id="69" idx="0"/>
            <a:endCxn id="41" idx="3"/>
          </p:cNvCxnSpPr>
          <p:nvPr/>
        </p:nvCxnSpPr>
        <p:spPr>
          <a:xfrm rot="16200000" flipV="1">
            <a:off x="6908543" y="2412741"/>
            <a:ext cx="1600716" cy="63500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Hierarchical Queues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60282" y="16311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35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0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11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27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670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82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17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338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26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41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023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182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58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08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248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-29004" y="29906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cxnSp>
        <p:nvCxnSpPr>
          <p:cNvPr id="65" name="Curved Connector 64"/>
          <p:cNvCxnSpPr>
            <a:stCxn id="37" idx="1"/>
          </p:cNvCxnSpPr>
          <p:nvPr/>
        </p:nvCxnSpPr>
        <p:spPr>
          <a:xfrm rot="10800000" flipH="1" flipV="1">
            <a:off x="5842000" y="1929883"/>
            <a:ext cx="1460502" cy="1784865"/>
          </a:xfrm>
          <a:prstGeom prst="curvedConnector4">
            <a:avLst>
              <a:gd name="adj1" fmla="val -15652"/>
              <a:gd name="adj2" fmla="val 5677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7" idx="2"/>
          </p:cNvCxnSpPr>
          <p:nvPr/>
        </p:nvCxnSpPr>
        <p:spPr>
          <a:xfrm rot="16200000" flipH="1">
            <a:off x="1600796" y="2508446"/>
            <a:ext cx="532209" cy="223520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1" idx="2"/>
          </p:cNvCxnSpPr>
          <p:nvPr/>
        </p:nvCxnSpPr>
        <p:spPr>
          <a:xfrm rot="16200000" flipH="1">
            <a:off x="2566296" y="2635147"/>
            <a:ext cx="544309" cy="19939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0" idx="2"/>
          </p:cNvCxnSpPr>
          <p:nvPr/>
        </p:nvCxnSpPr>
        <p:spPr>
          <a:xfrm rot="16200000" flipH="1">
            <a:off x="1455046" y="3530496"/>
            <a:ext cx="544308" cy="203201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4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Based Queues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Local Flat Queues, except:</a:t>
            </a:r>
          </a:p>
          <a:p>
            <a:pPr lvl="1"/>
            <a:r>
              <a:rPr lang="en-US" dirty="0" smtClean="0"/>
              <a:t>Order local queues by priority.</a:t>
            </a:r>
          </a:p>
          <a:p>
            <a:pPr lvl="1"/>
            <a:r>
              <a:rPr lang="en-US" dirty="0" smtClean="0"/>
              <a:t>Eject lower priority tasks to the global </a:t>
            </a:r>
            <a:r>
              <a:rPr lang="en-US" dirty="0" err="1" smtClean="0"/>
              <a:t>dequeue</a:t>
            </a:r>
            <a:r>
              <a:rPr lang="en-US" dirty="0" smtClean="0"/>
              <a:t>, in order to push higher priority tasks in local queue</a:t>
            </a:r>
          </a:p>
        </p:txBody>
      </p:sp>
    </p:spTree>
    <p:extLst>
      <p:ext uri="{BB962C8B-B14F-4D97-AF65-F5344CB8AC3E}">
        <p14:creationId xmlns:p14="http://schemas.microsoft.com/office/powerpoint/2010/main" val="186503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Based Queues (1)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(push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5200" y="35623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56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338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Curved Connector 19"/>
          <p:cNvCxnSpPr>
            <a:stCxn id="16" idx="0"/>
            <a:endCxn id="49" idx="2"/>
          </p:cNvCxnSpPr>
          <p:nvPr/>
        </p:nvCxnSpPr>
        <p:spPr>
          <a:xfrm rot="16200000" flipV="1">
            <a:off x="921147" y="3403997"/>
            <a:ext cx="202407" cy="114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52" idx="2"/>
          </p:cNvCxnSpPr>
          <p:nvPr/>
        </p:nvCxnSpPr>
        <p:spPr>
          <a:xfrm rot="16200000" flipV="1">
            <a:off x="2810272" y="3330972"/>
            <a:ext cx="170657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5300" y="16248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56" idx="2"/>
          </p:cNvCxnSpPr>
          <p:nvPr/>
        </p:nvCxnSpPr>
        <p:spPr>
          <a:xfrm rot="16200000" flipH="1">
            <a:off x="4921647" y="3378596"/>
            <a:ext cx="354807" cy="3175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5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0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11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27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70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82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179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38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26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41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02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18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089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248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29004" y="2990611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  <a:endParaRPr lang="en-US" dirty="0"/>
          </a:p>
          <a:p>
            <a:r>
              <a:rPr lang="en-US" dirty="0" smtClean="0"/>
              <a:t>sort</a:t>
            </a:r>
          </a:p>
        </p:txBody>
      </p:sp>
      <p:cxnSp>
        <p:nvCxnSpPr>
          <p:cNvPr id="25" name="Curved Connector 24"/>
          <p:cNvCxnSpPr>
            <a:stCxn id="18" idx="0"/>
            <a:endCxn id="55" idx="2"/>
          </p:cNvCxnSpPr>
          <p:nvPr/>
        </p:nvCxnSpPr>
        <p:spPr>
          <a:xfrm rot="5400000" flipH="1" flipV="1">
            <a:off x="3762772" y="3445272"/>
            <a:ext cx="17065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62" idx="2"/>
          </p:cNvCxnSpPr>
          <p:nvPr/>
        </p:nvCxnSpPr>
        <p:spPr>
          <a:xfrm rot="5400000">
            <a:off x="7385448" y="3276997"/>
            <a:ext cx="354806" cy="52069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5" idx="0"/>
            <a:endCxn id="15" idx="3"/>
          </p:cNvCxnSpPr>
          <p:nvPr/>
        </p:nvCxnSpPr>
        <p:spPr>
          <a:xfrm rot="16200000" flipV="1">
            <a:off x="2781102" y="1809552"/>
            <a:ext cx="1003696" cy="11303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689976" y="3036777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  <a:endParaRPr lang="en-US" dirty="0"/>
          </a:p>
          <a:p>
            <a:r>
              <a:rPr lang="en-US" dirty="0" smtClean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1983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Based Queues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60282" y="16311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35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0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11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27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70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82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17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338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26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41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023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182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58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08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248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-29004" y="2990611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65" name="Curved Connector 64"/>
          <p:cNvCxnSpPr>
            <a:stCxn id="37" idx="1"/>
          </p:cNvCxnSpPr>
          <p:nvPr/>
        </p:nvCxnSpPr>
        <p:spPr>
          <a:xfrm rot="10800000" flipH="1" flipV="1">
            <a:off x="5842000" y="1929883"/>
            <a:ext cx="1460502" cy="1784865"/>
          </a:xfrm>
          <a:prstGeom prst="curvedConnector4">
            <a:avLst>
              <a:gd name="adj1" fmla="val -15652"/>
              <a:gd name="adj2" fmla="val 5677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7" idx="2"/>
          </p:cNvCxnSpPr>
          <p:nvPr/>
        </p:nvCxnSpPr>
        <p:spPr>
          <a:xfrm rot="16200000" flipH="1">
            <a:off x="1600796" y="2508446"/>
            <a:ext cx="532209" cy="223520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H="1">
            <a:off x="2451695" y="2520547"/>
            <a:ext cx="532209" cy="223520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42000" y="1688186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72200" y="1688186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2400" y="1688186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32600" y="1688186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62800" y="1688186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(push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5623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6" idx="0"/>
            <a:endCxn id="15" idx="3"/>
          </p:cNvCxnSpPr>
          <p:nvPr/>
        </p:nvCxnSpPr>
        <p:spPr>
          <a:xfrm rot="5400000" flipH="1" flipV="1">
            <a:off x="1053902" y="1898452"/>
            <a:ext cx="1689496" cy="1638300"/>
          </a:xfrm>
          <a:prstGeom prst="curvedConnector4">
            <a:avLst>
              <a:gd name="adj1" fmla="val 42847"/>
              <a:gd name="adj2" fmla="val 1139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15" idx="3"/>
          </p:cNvCxnSpPr>
          <p:nvPr/>
        </p:nvCxnSpPr>
        <p:spPr>
          <a:xfrm rot="16200000" flipV="1">
            <a:off x="2034977" y="2555677"/>
            <a:ext cx="1657746" cy="2921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8" idx="0"/>
            <a:endCxn id="15" idx="3"/>
          </p:cNvCxnSpPr>
          <p:nvPr/>
        </p:nvCxnSpPr>
        <p:spPr>
          <a:xfrm rot="16200000" flipV="1">
            <a:off x="2454077" y="2136577"/>
            <a:ext cx="1657746" cy="11303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36900" y="1624806"/>
            <a:ext cx="132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 CAS</a:t>
            </a:r>
            <a:endParaRPr lang="en-US" dirty="0"/>
          </a:p>
        </p:txBody>
      </p: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64908" y="1631157"/>
            <a:ext cx="132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 CAS</a:t>
            </a:r>
            <a:endParaRPr lang="en-US" dirty="0"/>
          </a:p>
        </p:txBody>
      </p:sp>
      <p:cxnSp>
        <p:nvCxnSpPr>
          <p:cNvPr id="48" name="Curved Connector 47"/>
          <p:cNvCxnSpPr>
            <a:stCxn id="37" idx="1"/>
          </p:cNvCxnSpPr>
          <p:nvPr/>
        </p:nvCxnSpPr>
        <p:spPr>
          <a:xfrm rot="10800000" flipV="1">
            <a:off x="5257800" y="1929884"/>
            <a:ext cx="584200" cy="178486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8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define a priority in the JDF</a:t>
            </a:r>
          </a:p>
          <a:p>
            <a:pPr lvl="1"/>
            <a:r>
              <a:rPr lang="en-US" dirty="0" smtClean="0"/>
              <a:t>Integer expression (arbitrary)</a:t>
            </a:r>
          </a:p>
          <a:p>
            <a:pPr lvl="1"/>
            <a:r>
              <a:rPr lang="en-US" dirty="0" smtClean="0"/>
              <a:t>Bigger is better</a:t>
            </a:r>
          </a:p>
          <a:p>
            <a:r>
              <a:rPr lang="en-US" dirty="0" smtClean="0"/>
              <a:t>At task creation (when all dependencies resolved), the system computes a rank for the task</a:t>
            </a:r>
          </a:p>
          <a:p>
            <a:pPr lvl="1"/>
            <a:r>
              <a:rPr lang="en-US" dirty="0" smtClean="0"/>
              <a:t>Function of priority</a:t>
            </a:r>
          </a:p>
          <a:p>
            <a:pPr lvl="1"/>
            <a:r>
              <a:rPr lang="en-US" dirty="0" smtClean="0"/>
              <a:t>Bigger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0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Priorities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(push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5200" y="35623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56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338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6" idx="0"/>
          </p:cNvCxnSpPr>
          <p:nvPr/>
        </p:nvCxnSpPr>
        <p:spPr>
          <a:xfrm rot="5400000" flipH="1" flipV="1">
            <a:off x="571302" y="2381052"/>
            <a:ext cx="1689496" cy="673100"/>
          </a:xfrm>
          <a:prstGeom prst="curvedConnector3">
            <a:avLst>
              <a:gd name="adj1" fmla="val 3571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13" idx="3"/>
          </p:cNvCxnSpPr>
          <p:nvPr/>
        </p:nvCxnSpPr>
        <p:spPr>
          <a:xfrm rot="16200000" flipV="1">
            <a:off x="1704777" y="2225477"/>
            <a:ext cx="1657746" cy="9525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8" idx="0"/>
            <a:endCxn id="15" idx="3"/>
          </p:cNvCxnSpPr>
          <p:nvPr/>
        </p:nvCxnSpPr>
        <p:spPr>
          <a:xfrm rot="16200000" flipV="1">
            <a:off x="2454077" y="2136577"/>
            <a:ext cx="1657746" cy="11303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46400" y="1624806"/>
            <a:ext cx="136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Lock_sorted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insert</a:t>
            </a:r>
            <a:endParaRPr lang="en-US" dirty="0"/>
          </a:p>
        </p:txBody>
      </p: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9788" y="1631157"/>
            <a:ext cx="109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Lock_pop</a:t>
            </a:r>
            <a:endParaRPr lang="en-US" dirty="0"/>
          </a:p>
        </p:txBody>
      </p:sp>
      <p:cxnSp>
        <p:nvCxnSpPr>
          <p:cNvPr id="48" name="Curved Connector 47"/>
          <p:cNvCxnSpPr>
            <a:stCxn id="37" idx="1"/>
          </p:cNvCxnSpPr>
          <p:nvPr/>
        </p:nvCxnSpPr>
        <p:spPr>
          <a:xfrm rot="10800000" flipV="1">
            <a:off x="5257800" y="1929884"/>
            <a:ext cx="584200" cy="178486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Queues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improve data re-use</a:t>
            </a:r>
          </a:p>
          <a:p>
            <a:r>
              <a:rPr lang="en-US" dirty="0" smtClean="0"/>
              <a:t>Architecture Aware (</a:t>
            </a:r>
            <a:r>
              <a:rPr lang="en-US" dirty="0" err="1" smtClean="0"/>
              <a:t>hwloc</a:t>
            </a:r>
            <a:r>
              <a:rPr lang="en-US" dirty="0" smtClean="0"/>
              <a:t>-based)</a:t>
            </a:r>
          </a:p>
          <a:p>
            <a:r>
              <a:rPr lang="en-US" dirty="0" smtClean="0"/>
              <a:t>Avoid stealing data that is far away in memory (or has a better chance to be far away in memory)</a:t>
            </a:r>
          </a:p>
          <a:p>
            <a:r>
              <a:rPr lang="en-US" dirty="0" smtClean="0"/>
              <a:t>Each thread has a local queue</a:t>
            </a:r>
          </a:p>
          <a:p>
            <a:pPr lvl="1"/>
            <a:r>
              <a:rPr lang="en-US" dirty="0" smtClean="0"/>
              <a:t>Bounded array of tasks</a:t>
            </a:r>
          </a:p>
          <a:p>
            <a:r>
              <a:rPr lang="en-US" dirty="0" smtClean="0"/>
              <a:t>Threads will pull from these queues preferably, using the distance information of the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9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Flat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in local queue if there is a slot</a:t>
            </a:r>
          </a:p>
          <a:p>
            <a:r>
              <a:rPr lang="en-US" dirty="0" smtClean="0"/>
              <a:t>Push in global </a:t>
            </a:r>
            <a:r>
              <a:rPr lang="en-US" dirty="0" err="1" smtClean="0"/>
              <a:t>dequeue</a:t>
            </a:r>
            <a:r>
              <a:rPr lang="en-US" dirty="0" smtClean="0"/>
              <a:t> if local queue is full</a:t>
            </a:r>
          </a:p>
          <a:p>
            <a:endParaRPr lang="en-US" dirty="0"/>
          </a:p>
          <a:p>
            <a:r>
              <a:rPr lang="en-US" dirty="0" smtClean="0"/>
              <a:t>Pull from local queue, or from closest (memory-wise) core’s queue</a:t>
            </a:r>
          </a:p>
          <a:p>
            <a:r>
              <a:rPr lang="en-US" dirty="0" smtClean="0"/>
              <a:t>Pull from global </a:t>
            </a:r>
            <a:r>
              <a:rPr lang="en-US" dirty="0" err="1" smtClean="0"/>
              <a:t>dequeue</a:t>
            </a:r>
            <a:r>
              <a:rPr lang="en-US" dirty="0" smtClean="0"/>
              <a:t> if all threads queues are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Flat Queues (1)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(push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5623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353060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6" idx="0"/>
            <a:endCxn id="49" idx="2"/>
          </p:cNvCxnSpPr>
          <p:nvPr/>
        </p:nvCxnSpPr>
        <p:spPr>
          <a:xfrm rot="16200000" flipV="1">
            <a:off x="921147" y="3403997"/>
            <a:ext cx="202407" cy="114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52" idx="2"/>
          </p:cNvCxnSpPr>
          <p:nvPr/>
        </p:nvCxnSpPr>
        <p:spPr>
          <a:xfrm rot="16200000" flipV="1">
            <a:off x="2810272" y="3330972"/>
            <a:ext cx="170657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5300" y="16248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56" idx="2"/>
          </p:cNvCxnSpPr>
          <p:nvPr/>
        </p:nvCxnSpPr>
        <p:spPr>
          <a:xfrm rot="16200000" flipH="1">
            <a:off x="4921647" y="3378596"/>
            <a:ext cx="354807" cy="3175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5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0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11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27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670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82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179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338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26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41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02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18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58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089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248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-29004" y="29906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cxnSp>
        <p:nvCxnSpPr>
          <p:cNvPr id="25" name="Curved Connector 24"/>
          <p:cNvCxnSpPr>
            <a:stCxn id="18" idx="0"/>
            <a:endCxn id="15" idx="3"/>
          </p:cNvCxnSpPr>
          <p:nvPr/>
        </p:nvCxnSpPr>
        <p:spPr>
          <a:xfrm rot="16200000" flipV="1">
            <a:off x="2454077" y="2136577"/>
            <a:ext cx="1657746" cy="11303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62" idx="2"/>
          </p:cNvCxnSpPr>
          <p:nvPr/>
        </p:nvCxnSpPr>
        <p:spPr>
          <a:xfrm rot="5400000">
            <a:off x="7385448" y="3276997"/>
            <a:ext cx="354806" cy="52069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581596" y="29583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Flat Queues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68" b="-11968"/>
          <a:stretch>
            <a:fillRect/>
          </a:stretch>
        </p:blipFill>
        <p:spPr>
          <a:xfrm>
            <a:off x="457200" y="1962150"/>
            <a:ext cx="4040188" cy="296346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Selecting (pop task)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84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86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9200" y="163115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23876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3" idx="3"/>
          </p:cNvCxnSpPr>
          <p:nvPr/>
        </p:nvCxnSpPr>
        <p:spPr>
          <a:xfrm flipH="1">
            <a:off x="20574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2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7000" y="187285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9"/>
          <p:cNvPicPr>
            <a:picLocks noChangeAspect="1"/>
          </p:cNvPicPr>
          <p:nvPr/>
        </p:nvPicPr>
        <p:blipFill>
          <a:blip r:embed="rId2"/>
          <a:srcRect t="-11968" b="-11968"/>
          <a:stretch>
            <a:fillRect/>
          </a:stretch>
        </p:blipFill>
        <p:spPr>
          <a:xfrm>
            <a:off x="4649788" y="1962150"/>
            <a:ext cx="4040188" cy="296346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420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722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24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26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62800" y="1688187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70612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310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008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0600" y="1929884"/>
            <a:ext cx="10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60282" y="16311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350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0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113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27200" y="2876550"/>
            <a:ext cx="228600" cy="4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670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82900" y="2876550"/>
            <a:ext cx="228600" cy="483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17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338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26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41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023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182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580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089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24800" y="2876550"/>
            <a:ext cx="228600" cy="483393"/>
          </a:xfrm>
          <a:prstGeom prst="rect">
            <a:avLst/>
          </a:prstGeom>
          <a:solidFill>
            <a:srgbClr val="9494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-29004" y="29906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endParaRPr lang="en-US" dirty="0"/>
          </a:p>
        </p:txBody>
      </p:sp>
      <p:cxnSp>
        <p:nvCxnSpPr>
          <p:cNvPr id="65" name="Curved Connector 64"/>
          <p:cNvCxnSpPr>
            <a:stCxn id="37" idx="1"/>
          </p:cNvCxnSpPr>
          <p:nvPr/>
        </p:nvCxnSpPr>
        <p:spPr>
          <a:xfrm rot="10800000" flipH="1" flipV="1">
            <a:off x="5842000" y="1929883"/>
            <a:ext cx="1460502" cy="1784865"/>
          </a:xfrm>
          <a:prstGeom prst="curvedConnector4">
            <a:avLst>
              <a:gd name="adj1" fmla="val -15652"/>
              <a:gd name="adj2" fmla="val 5677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7" idx="2"/>
          </p:cNvCxnSpPr>
          <p:nvPr/>
        </p:nvCxnSpPr>
        <p:spPr>
          <a:xfrm rot="16200000" flipH="1">
            <a:off x="1600796" y="2508446"/>
            <a:ext cx="532209" cy="223520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H="1">
            <a:off x="2451695" y="2520547"/>
            <a:ext cx="532209" cy="223520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5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Hierarchical Queue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Local Flat Queue</a:t>
            </a:r>
          </a:p>
          <a:p>
            <a:r>
              <a:rPr lang="en-US" dirty="0" smtClean="0"/>
              <a:t>Except at push:</a:t>
            </a:r>
          </a:p>
          <a:p>
            <a:pPr lvl="1"/>
            <a:r>
              <a:rPr lang="en-US" dirty="0" smtClean="0"/>
              <a:t>Push in local queue if slot</a:t>
            </a:r>
          </a:p>
          <a:p>
            <a:pPr lvl="1"/>
            <a:r>
              <a:rPr lang="en-US" dirty="0" smtClean="0"/>
              <a:t>Try other threads queues (using distance algorithm) if queue is 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8017"/>
      </p:ext>
    </p:extLst>
  </p:cSld>
  <p:clrMapOvr>
    <a:masterClrMapping/>
  </p:clrMapOvr>
</p:sld>
</file>

<file path=ppt/theme/theme1.xml><?xml version="1.0" encoding="utf-8"?>
<a:theme xmlns:a="http://schemas.openxmlformats.org/drawingml/2006/main" name="ICL-Widescreen Al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al">
      <a:majorFont>
        <a:latin typeface="Eurostile"/>
        <a:ea typeface=""/>
        <a:cs typeface=""/>
        <a:font script="Jpan" typeface="メイリオ"/>
      </a:majorFont>
      <a:minorFont>
        <a:latin typeface="Eurostile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ICL-Widescreen Alt.potx</Template>
  <TotalTime>82</TotalTime>
  <Words>418</Words>
  <Application>Microsoft Macintosh PowerPoint</Application>
  <PresentationFormat>On-screen Show (16:9)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ICL-Widescreen Alt</vt:lpstr>
      <vt:lpstr>DAG unified Environment</vt:lpstr>
      <vt:lpstr>Global Dequeue</vt:lpstr>
      <vt:lpstr>Priority</vt:lpstr>
      <vt:lpstr>Absolute Priorities</vt:lpstr>
      <vt:lpstr>Local Queues</vt:lpstr>
      <vt:lpstr>Local Flat Queues</vt:lpstr>
      <vt:lpstr>Local Flat Queues (1)</vt:lpstr>
      <vt:lpstr>Local Flat Queues (2)</vt:lpstr>
      <vt:lpstr>Local Hierarchical Queue</vt:lpstr>
      <vt:lpstr>Local Hierarchical Queues (1)</vt:lpstr>
      <vt:lpstr>Local Hierarchical Queues (2)</vt:lpstr>
      <vt:lpstr>Priority Based Queues</vt:lpstr>
      <vt:lpstr>Priority Based Queues (1)</vt:lpstr>
      <vt:lpstr>Priority Based Queues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S. Rogers</dc:creator>
  <cp:lastModifiedBy>Thomas Herault</cp:lastModifiedBy>
  <cp:revision>6</cp:revision>
  <dcterms:created xsi:type="dcterms:W3CDTF">2009-08-03T14:45:20Z</dcterms:created>
  <dcterms:modified xsi:type="dcterms:W3CDTF">2012-05-31T15:31:53Z</dcterms:modified>
</cp:coreProperties>
</file>