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79" r:id="rId5"/>
    <p:sldId id="283" r:id="rId6"/>
    <p:sldId id="285" r:id="rId7"/>
    <p:sldId id="286" r:id="rId8"/>
    <p:sldId id="280" r:id="rId9"/>
    <p:sldId id="281" r:id="rId10"/>
    <p:sldId id="287" r:id="rId11"/>
    <p:sldId id="288" r:id="rId12"/>
    <p:sldId id="290" r:id="rId13"/>
    <p:sldId id="293" r:id="rId14"/>
    <p:sldId id="29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&lt;!DOCTYPE HTML&gt;</a:t>
            </a:r>
          </a:p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  <a:p>
            <a:r>
              <a:rPr lang="es-MX" dirty="0"/>
              <a:t>  &lt;head&gt;</a:t>
            </a:r>
          </a:p>
          <a:p>
            <a:r>
              <a:rPr lang="es-MX" dirty="0"/>
              <a:t>    &lt;</a:t>
            </a:r>
            <a:r>
              <a:rPr lang="es-MX" dirty="0" err="1"/>
              <a:t>title</a:t>
            </a:r>
            <a:r>
              <a:rPr lang="es-MX" dirty="0"/>
              <a:t>&gt;</a:t>
            </a:r>
            <a:r>
              <a:rPr lang="es-MX" dirty="0" err="1"/>
              <a:t>Insercion</a:t>
            </a:r>
            <a:r>
              <a:rPr lang="es-MX" dirty="0"/>
              <a:t> de Contenido Multimedia&lt;/</a:t>
            </a:r>
            <a:r>
              <a:rPr lang="es-MX" dirty="0" err="1"/>
              <a:t>title</a:t>
            </a:r>
            <a:r>
              <a:rPr lang="es-MX" dirty="0"/>
              <a:t>&gt;</a:t>
            </a:r>
          </a:p>
          <a:p>
            <a:r>
              <a:rPr lang="es-MX" dirty="0"/>
              <a:t>  &lt;/head&gt;</a:t>
            </a:r>
          </a:p>
          <a:p>
            <a:r>
              <a:rPr lang="es-MX" dirty="0"/>
              <a:t>  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    &lt;audio id="</a:t>
            </a:r>
            <a:r>
              <a:rPr lang="es-MX" dirty="0" err="1"/>
              <a:t>probandoElementoAudio</a:t>
            </a:r>
            <a:r>
              <a:rPr lang="es-MX" dirty="0"/>
              <a:t>" </a:t>
            </a:r>
            <a:r>
              <a:rPr lang="es-MX" dirty="0" err="1"/>
              <a:t>autobuffer</a:t>
            </a:r>
            <a:r>
              <a:rPr lang="es-MX" dirty="0"/>
              <a:t> </a:t>
            </a:r>
            <a:r>
              <a:rPr lang="es-MX" dirty="0" err="1"/>
              <a:t>controls</a:t>
            </a:r>
            <a:r>
              <a:rPr lang="es-MX" dirty="0"/>
              <a:t> &gt;</a:t>
            </a:r>
          </a:p>
          <a:p>
            <a:r>
              <a:rPr lang="es-MX" dirty="0"/>
              <a:t>      &lt;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src</a:t>
            </a:r>
            <a:r>
              <a:rPr lang="es-MX" dirty="0"/>
              <a:t>="http://traffic.libsyn.com/</a:t>
            </a:r>
            <a:r>
              <a:rPr lang="es-MX" dirty="0" err="1"/>
              <a:t>howtoprogramwithjava</a:t>
            </a:r>
            <a:r>
              <a:rPr lang="es-MX" dirty="0"/>
              <a:t>/javaprogram68.mp3"&gt;      </a:t>
            </a:r>
          </a:p>
          <a:p>
            <a:r>
              <a:rPr lang="es-MX" dirty="0"/>
              <a:t>    &lt;/audio&gt;</a:t>
            </a:r>
          </a:p>
          <a:p>
            <a:r>
              <a:rPr lang="es-MX" dirty="0"/>
              <a:t>  &lt;/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31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lidesharecdn.com/briefhistoryofhtml5-110516033536-phpapp01/95/brief-history-of-html5-28-728.jpg?cb=1305517454" TargetMode="External"/><Relationship Id="rId2" Type="http://schemas.openxmlformats.org/officeDocument/2006/relationships/hyperlink" Target="http://image.slidesharecdn.com/chapter2-inclass-150113100219-conversion-gate02/95/intro-to-html-semantic-markup-chapter-2-sorta-brief-version-47-638.jpg?cb=14211650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Avanzado en Aplicaciones Java – II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/>
              <a:t>HTML 5 / Paginas JSP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r="3051"/>
          <a:stretch>
            <a:fillRect/>
          </a:stretch>
        </p:blipFill>
        <p:spPr>
          <a:xfrm>
            <a:off x="7343805" y="755374"/>
            <a:ext cx="4848195" cy="6102626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Segunda Mirada – HTML </a:t>
            </a:r>
            <a:r>
              <a:rPr lang="es-MX" dirty="0" err="1"/>
              <a:t>Tag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&gt; en XHTML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&gt; en HTML 5</a:t>
            </a:r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674056" y="2349304"/>
            <a:ext cx="8623495" cy="8299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&lt;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 err="1">
                <a:solidFill>
                  <a:schemeClr val="tx1"/>
                </a:solidFill>
              </a:rPr>
              <a:t>xmlns</a:t>
            </a:r>
            <a:r>
              <a:rPr lang="es-MX" b="1" dirty="0">
                <a:solidFill>
                  <a:schemeClr val="tx1"/>
                </a:solidFill>
              </a:rPr>
              <a:t>="http://www.w3.org/1999/xhtml" </a:t>
            </a:r>
            <a:r>
              <a:rPr lang="es-MX" b="1" dirty="0" err="1">
                <a:solidFill>
                  <a:schemeClr val="tx1"/>
                </a:solidFill>
              </a:rPr>
              <a:t>xml:lang</a:t>
            </a:r>
            <a:r>
              <a:rPr lang="es-MX" b="1" dirty="0">
                <a:solidFill>
                  <a:schemeClr val="tx1"/>
                </a:solidFill>
              </a:rPr>
              <a:t>="en" </a:t>
            </a:r>
            <a:r>
              <a:rPr lang="es-MX" b="1" dirty="0" err="1">
                <a:solidFill>
                  <a:schemeClr val="tx1"/>
                </a:solidFill>
              </a:rPr>
              <a:t>lang</a:t>
            </a:r>
            <a:r>
              <a:rPr lang="es-MX" b="1" dirty="0">
                <a:solidFill>
                  <a:schemeClr val="tx1"/>
                </a:solidFill>
              </a:rPr>
              <a:t>="en"&gt;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74056" y="4738467"/>
            <a:ext cx="8623495" cy="8299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&lt;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 err="1">
                <a:solidFill>
                  <a:schemeClr val="tx1"/>
                </a:solidFill>
              </a:rPr>
              <a:t>lang</a:t>
            </a:r>
            <a:r>
              <a:rPr lang="es-MX" b="1" dirty="0">
                <a:solidFill>
                  <a:schemeClr val="tx1"/>
                </a:solidFill>
              </a:rPr>
              <a:t>="en"&gt;</a:t>
            </a:r>
          </a:p>
        </p:txBody>
      </p:sp>
    </p:spTree>
    <p:extLst>
      <p:ext uri="{BB962C8B-B14F-4D97-AF65-F5344CB8AC3E}">
        <p14:creationId xmlns:p14="http://schemas.microsoft.com/office/powerpoint/2010/main" val="68139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Tercera Mirada – Head </a:t>
            </a:r>
            <a:r>
              <a:rPr lang="es-MX" dirty="0" err="1"/>
              <a:t>Tag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&lt;head&gt; en XHTML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&lt;head&gt; en HTML 5</a:t>
            </a:r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674056" y="2349304"/>
            <a:ext cx="8623495" cy="150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&lt;head&gt;</a:t>
            </a:r>
          </a:p>
          <a:p>
            <a:r>
              <a:rPr lang="es-MX" b="1" dirty="0">
                <a:solidFill>
                  <a:schemeClr val="tx1"/>
                </a:solidFill>
              </a:rPr>
              <a:t>  &lt;meta http-</a:t>
            </a:r>
            <a:r>
              <a:rPr lang="es-MX" b="1" dirty="0" err="1">
                <a:solidFill>
                  <a:schemeClr val="tx1"/>
                </a:solidFill>
              </a:rPr>
              <a:t>equiv</a:t>
            </a:r>
            <a:r>
              <a:rPr lang="es-MX" b="1" dirty="0">
                <a:solidFill>
                  <a:schemeClr val="tx1"/>
                </a:solidFill>
              </a:rPr>
              <a:t>="Content-</a:t>
            </a:r>
            <a:r>
              <a:rPr lang="es-MX" b="1" dirty="0" err="1">
                <a:solidFill>
                  <a:schemeClr val="tx1"/>
                </a:solidFill>
              </a:rPr>
              <a:t>type</a:t>
            </a:r>
            <a:r>
              <a:rPr lang="es-MX" b="1" dirty="0">
                <a:solidFill>
                  <a:schemeClr val="tx1"/>
                </a:solidFill>
              </a:rPr>
              <a:t>" </a:t>
            </a:r>
            <a:r>
              <a:rPr lang="es-MX" b="1" dirty="0" err="1">
                <a:solidFill>
                  <a:schemeClr val="tx1"/>
                </a:solidFill>
              </a:rPr>
              <a:t>content</a:t>
            </a:r>
            <a:r>
              <a:rPr lang="es-MX" b="1" dirty="0">
                <a:solidFill>
                  <a:schemeClr val="tx1"/>
                </a:solidFill>
              </a:rPr>
              <a:t>="</a:t>
            </a:r>
            <a:r>
              <a:rPr lang="es-MX" b="1" dirty="0" err="1">
                <a:solidFill>
                  <a:schemeClr val="tx1"/>
                </a:solidFill>
              </a:rPr>
              <a:t>text</a:t>
            </a:r>
            <a:r>
              <a:rPr lang="es-MX" b="1" dirty="0">
                <a:solidFill>
                  <a:schemeClr val="tx1"/>
                </a:solidFill>
              </a:rPr>
              <a:t>/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; </a:t>
            </a:r>
            <a:r>
              <a:rPr lang="es-MX" b="1" dirty="0" err="1">
                <a:solidFill>
                  <a:schemeClr val="tx1"/>
                </a:solidFill>
              </a:rPr>
              <a:t>charset</a:t>
            </a:r>
            <a:r>
              <a:rPr lang="es-MX" b="1" dirty="0">
                <a:solidFill>
                  <a:schemeClr val="tx1"/>
                </a:solidFill>
              </a:rPr>
              <a:t>=UTF-8" /&gt;</a:t>
            </a:r>
          </a:p>
          <a:p>
            <a:r>
              <a:rPr lang="es-MX" b="1" dirty="0">
                <a:solidFill>
                  <a:schemeClr val="tx1"/>
                </a:solidFill>
              </a:rPr>
              <a:t>  &lt;</a:t>
            </a:r>
            <a:r>
              <a:rPr lang="es-MX" b="1" dirty="0" err="1">
                <a:solidFill>
                  <a:schemeClr val="tx1"/>
                </a:solidFill>
              </a:rPr>
              <a:t>title</a:t>
            </a:r>
            <a:r>
              <a:rPr lang="es-MX" b="1" dirty="0">
                <a:solidFill>
                  <a:schemeClr val="tx1"/>
                </a:solidFill>
              </a:rPr>
              <a:t>&gt;Pagina </a:t>
            </a:r>
            <a:r>
              <a:rPr lang="es-MX" b="1" dirty="0" err="1">
                <a:solidFill>
                  <a:schemeClr val="tx1"/>
                </a:solidFill>
              </a:rPr>
              <a:t>Idat</a:t>
            </a:r>
            <a:r>
              <a:rPr lang="es-MX" b="1" dirty="0">
                <a:solidFill>
                  <a:schemeClr val="tx1"/>
                </a:solidFill>
              </a:rPr>
              <a:t> XHTML&lt;/</a:t>
            </a:r>
            <a:r>
              <a:rPr lang="es-MX" b="1" dirty="0" err="1">
                <a:solidFill>
                  <a:schemeClr val="tx1"/>
                </a:solidFill>
              </a:rPr>
              <a:t>title</a:t>
            </a:r>
            <a:r>
              <a:rPr lang="es-MX" b="1" dirty="0">
                <a:solidFill>
                  <a:schemeClr val="tx1"/>
                </a:solidFill>
              </a:rPr>
              <a:t>&gt;</a:t>
            </a:r>
          </a:p>
          <a:p>
            <a:r>
              <a:rPr lang="es-MX" b="1" dirty="0">
                <a:solidFill>
                  <a:schemeClr val="tx1"/>
                </a:solidFill>
              </a:rPr>
              <a:t>  &lt;link </a:t>
            </a:r>
            <a:r>
              <a:rPr lang="es-MX" b="1" dirty="0" err="1">
                <a:solidFill>
                  <a:schemeClr val="tx1"/>
                </a:solidFill>
              </a:rPr>
              <a:t>rel</a:t>
            </a:r>
            <a:r>
              <a:rPr lang="es-MX" b="1" dirty="0">
                <a:solidFill>
                  <a:schemeClr val="tx1"/>
                </a:solidFill>
              </a:rPr>
              <a:t>="</a:t>
            </a:r>
            <a:r>
              <a:rPr lang="es-MX" b="1" dirty="0" err="1">
                <a:solidFill>
                  <a:schemeClr val="tx1"/>
                </a:solidFill>
              </a:rPr>
              <a:t>stylesheet</a:t>
            </a:r>
            <a:r>
              <a:rPr lang="es-MX" b="1" dirty="0">
                <a:solidFill>
                  <a:schemeClr val="tx1"/>
                </a:solidFill>
              </a:rPr>
              <a:t>" </a:t>
            </a:r>
            <a:r>
              <a:rPr lang="es-MX" b="1" dirty="0" err="1">
                <a:solidFill>
                  <a:schemeClr val="tx1"/>
                </a:solidFill>
              </a:rPr>
              <a:t>type</a:t>
            </a:r>
            <a:r>
              <a:rPr lang="es-MX" b="1" dirty="0">
                <a:solidFill>
                  <a:schemeClr val="tx1"/>
                </a:solidFill>
              </a:rPr>
              <a:t>="</a:t>
            </a:r>
            <a:r>
              <a:rPr lang="es-MX" b="1" dirty="0" err="1">
                <a:solidFill>
                  <a:schemeClr val="tx1"/>
                </a:solidFill>
              </a:rPr>
              <a:t>text</a:t>
            </a:r>
            <a:r>
              <a:rPr lang="es-MX" b="1" dirty="0">
                <a:solidFill>
                  <a:schemeClr val="tx1"/>
                </a:solidFill>
              </a:rPr>
              <a:t>/</a:t>
            </a:r>
            <a:r>
              <a:rPr lang="es-MX" b="1" dirty="0" err="1">
                <a:solidFill>
                  <a:schemeClr val="tx1"/>
                </a:solidFill>
              </a:rPr>
              <a:t>css</a:t>
            </a:r>
            <a:r>
              <a:rPr lang="es-MX" b="1" dirty="0">
                <a:solidFill>
                  <a:schemeClr val="tx1"/>
                </a:solidFill>
              </a:rPr>
              <a:t>" </a:t>
            </a:r>
            <a:r>
              <a:rPr lang="es-MX" b="1" dirty="0" err="1">
                <a:solidFill>
                  <a:schemeClr val="tx1"/>
                </a:solidFill>
              </a:rPr>
              <a:t>href</a:t>
            </a:r>
            <a:r>
              <a:rPr lang="es-MX" b="1" dirty="0">
                <a:solidFill>
                  <a:schemeClr val="tx1"/>
                </a:solidFill>
              </a:rPr>
              <a:t>="style.css" /&gt;</a:t>
            </a:r>
          </a:p>
          <a:p>
            <a:r>
              <a:rPr lang="es-MX" b="1" dirty="0">
                <a:solidFill>
                  <a:schemeClr val="tx1"/>
                </a:solidFill>
              </a:rPr>
              <a:t>&lt;/head&gt;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74056" y="5104226"/>
            <a:ext cx="8623495" cy="143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b="1" dirty="0">
                <a:solidFill>
                  <a:schemeClr val="tx1"/>
                </a:solidFill>
              </a:rPr>
              <a:t>  &lt;meta charset="utf-8"&gt;</a:t>
            </a:r>
          </a:p>
          <a:p>
            <a:r>
              <a:rPr lang="en-US" b="1" dirty="0">
                <a:solidFill>
                  <a:schemeClr val="tx1"/>
                </a:solidFill>
              </a:rPr>
              <a:t>  &lt;title&gt;</a:t>
            </a:r>
            <a:r>
              <a:rPr lang="es-MX" b="1" dirty="0">
                <a:solidFill>
                  <a:schemeClr val="tx1"/>
                </a:solidFill>
              </a:rPr>
              <a:t>Pagina </a:t>
            </a:r>
            <a:r>
              <a:rPr lang="es-MX" b="1" dirty="0" err="1">
                <a:solidFill>
                  <a:schemeClr val="tx1"/>
                </a:solidFill>
              </a:rPr>
              <a:t>Idat</a:t>
            </a:r>
            <a:r>
              <a:rPr lang="es-MX" b="1" dirty="0">
                <a:solidFill>
                  <a:schemeClr val="tx1"/>
                </a:solidFill>
              </a:rPr>
              <a:t> HTML 5</a:t>
            </a:r>
            <a:r>
              <a:rPr lang="en-US" b="1" dirty="0">
                <a:solidFill>
                  <a:schemeClr val="tx1"/>
                </a:solidFill>
              </a:rPr>
              <a:t>&lt;/title&gt;</a:t>
            </a:r>
          </a:p>
          <a:p>
            <a:r>
              <a:rPr lang="en-US" b="1" dirty="0">
                <a:solidFill>
                  <a:schemeClr val="tx1"/>
                </a:solidFill>
              </a:rPr>
              <a:t>  &lt;link </a:t>
            </a:r>
            <a:r>
              <a:rPr lang="en-US" b="1" dirty="0" err="1">
                <a:solidFill>
                  <a:schemeClr val="tx1"/>
                </a:solidFill>
              </a:rPr>
              <a:t>rel</a:t>
            </a:r>
            <a:r>
              <a:rPr lang="en-US" b="1" dirty="0">
                <a:solidFill>
                  <a:schemeClr val="tx1"/>
                </a:solidFill>
              </a:rPr>
              <a:t>="stylesheet" </a:t>
            </a:r>
            <a:r>
              <a:rPr lang="en-US" b="1" dirty="0" err="1">
                <a:solidFill>
                  <a:schemeClr val="tx1"/>
                </a:solidFill>
              </a:rPr>
              <a:t>href</a:t>
            </a:r>
            <a:r>
              <a:rPr lang="en-US" b="1" dirty="0">
                <a:solidFill>
                  <a:schemeClr val="tx1"/>
                </a:solidFill>
              </a:rPr>
              <a:t>="style.css"&gt;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93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 – Lang, Meta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4" y="1925815"/>
            <a:ext cx="4819876" cy="2976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2728"/>
          <a:stretch/>
        </p:blipFill>
        <p:spPr>
          <a:xfrm>
            <a:off x="2596387" y="5098318"/>
            <a:ext cx="1533653" cy="7217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75" y="1925815"/>
            <a:ext cx="4944600" cy="29769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653" y="5109897"/>
            <a:ext cx="1224388" cy="7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 – Elemento Audio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60" y="1670516"/>
            <a:ext cx="9421540" cy="24196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612" y="4468736"/>
            <a:ext cx="6658083" cy="12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web modernas se desarrollan haciendo uso del lenguaje de etiquetas HTML 5.</a:t>
            </a:r>
          </a:p>
          <a:p>
            <a:r>
              <a:rPr lang="es-MX" dirty="0"/>
              <a:t>Las web modernas sacan el máximo provecho de HTML 5 haciendo uso de las etiquetas para manejo de Web Semántica.</a:t>
            </a:r>
          </a:p>
          <a:p>
            <a:r>
              <a:rPr lang="es-MX" dirty="0"/>
              <a:t>HTML 5 es un lenguaje en evaluación en la cual se van añadiendo mas </a:t>
            </a:r>
            <a:r>
              <a:rPr lang="es-MX" dirty="0" err="1"/>
              <a:t>APIs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HTML5: W3C (6 de octubre de 2009). </a:t>
            </a:r>
            <a:r>
              <a:rPr lang="es-MX" dirty="0" err="1"/>
              <a:t>Ian</a:t>
            </a:r>
            <a:r>
              <a:rPr lang="es-MX" dirty="0"/>
              <a:t> </a:t>
            </a:r>
            <a:r>
              <a:rPr lang="es-MX" dirty="0" err="1"/>
              <a:t>Hickson</a:t>
            </a:r>
            <a:r>
              <a:rPr lang="es-MX" dirty="0"/>
              <a:t> y David Hyatt, ed. «HTML5». Consultado el martes, 6 de octubre de 2009.</a:t>
            </a:r>
          </a:p>
          <a:p>
            <a:r>
              <a:rPr lang="en-US" dirty="0"/>
              <a:t>Intro to HTML &amp; Semantic Markup (Chapter 2 - </a:t>
            </a:r>
            <a:r>
              <a:rPr lang="en-US" dirty="0" err="1"/>
              <a:t>Sorta</a:t>
            </a:r>
            <a:r>
              <a:rPr lang="en-US" dirty="0"/>
              <a:t> Brief Version): </a:t>
            </a:r>
            <a:r>
              <a:rPr lang="es-MX" dirty="0">
                <a:hlinkClick r:id="rId2"/>
              </a:rPr>
              <a:t>http://image.slidesharecdn.com/chapter2-inclass-150113100219-conversion-gate02/95/intro-to-html-semantic-markup-chapter-2-sorta-brief-version-47-638.jpg?cb=1421165073</a:t>
            </a:r>
            <a:endParaRPr lang="es-MX" dirty="0"/>
          </a:p>
          <a:p>
            <a:r>
              <a:rPr lang="es-MX" dirty="0" err="1"/>
              <a:t>Brief</a:t>
            </a:r>
            <a:r>
              <a:rPr lang="es-MX" dirty="0"/>
              <a:t> </a:t>
            </a:r>
            <a:r>
              <a:rPr lang="es-MX" dirty="0" err="1"/>
              <a:t>history</a:t>
            </a:r>
            <a:r>
              <a:rPr lang="es-MX" dirty="0"/>
              <a:t> of HTML5: </a:t>
            </a:r>
            <a:r>
              <a:rPr lang="es-MX" dirty="0">
                <a:hlinkClick r:id="rId3"/>
              </a:rPr>
              <a:t>http://image.slidesharecdn.com/briefhistoryofhtml5-110516033536-phpapp01/95/brief-history-of-html5-28-728.jpg?cb=1305517454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7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/>
              <a:t>Agenda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Repaso Java Clase 02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HTML 5 Fundamentos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</a:rPr>
              <a:t>HTML 5 Objetivos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</a:rPr>
              <a:t>HTML 5 Web Semántica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</a:rPr>
              <a:t>HTML 5 Novedades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</a:rPr>
              <a:t>HTML 5 Novedades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</a:rPr>
              <a:t>HTML 5 Practica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Conclusiones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Bibliografía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MX" dirty="0"/>
          </a:p>
          <a:p>
            <a:pPr>
              <a:buClr>
                <a:srgbClr val="595959"/>
              </a:buClr>
              <a:buFont typeface="Arial"/>
              <a:buChar char="•"/>
            </a:pPr>
            <a:endParaRPr lang="es-ES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pic>
        <p:nvPicPr>
          <p:cNvPr id="4" name="Picture 2" descr="Resultado de imag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69"/>
          <a:stretch/>
        </p:blipFill>
        <p:spPr bwMode="auto">
          <a:xfrm>
            <a:off x="7256886" y="2028924"/>
            <a:ext cx="3639714" cy="1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"/>
          <a:stretch/>
        </p:blipFill>
        <p:spPr bwMode="auto">
          <a:xfrm>
            <a:off x="7338231" y="4113915"/>
            <a:ext cx="3477023" cy="20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Fundamentos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HTML5 (</a:t>
            </a:r>
            <a:r>
              <a:rPr lang="es-MX" dirty="0" err="1"/>
              <a:t>HyperText</a:t>
            </a:r>
            <a:r>
              <a:rPr lang="es-MX" dirty="0"/>
              <a:t> </a:t>
            </a:r>
            <a:r>
              <a:rPr lang="es-MX" b="1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, versión 5) es la quinta revisión del lenguaje básico de la </a:t>
            </a:r>
            <a:r>
              <a:rPr lang="es-MX" dirty="0" err="1"/>
              <a:t>World</a:t>
            </a:r>
            <a:r>
              <a:rPr lang="es-MX" dirty="0"/>
              <a:t> Wide Web, HTML.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HTML5 especifica dos variantes de sintaxis para HTML: una «clásica», HTML (</a:t>
            </a:r>
            <a:r>
              <a:rPr lang="es-MX" dirty="0" err="1"/>
              <a:t>text</a:t>
            </a:r>
            <a:r>
              <a:rPr lang="es-MX" dirty="0"/>
              <a:t>/</a:t>
            </a:r>
            <a:r>
              <a:rPr lang="es-MX" dirty="0" err="1"/>
              <a:t>html</a:t>
            </a:r>
            <a:r>
              <a:rPr lang="es-MX" dirty="0"/>
              <a:t>), conocida como HTML5, y una variante XHTML conocida como sintaxis XHTML5 (</a:t>
            </a:r>
            <a:r>
              <a:rPr lang="es-MX" dirty="0" err="1"/>
              <a:t>application</a:t>
            </a:r>
            <a:r>
              <a:rPr lang="es-MX" dirty="0"/>
              <a:t>/</a:t>
            </a:r>
            <a:r>
              <a:rPr lang="es-MX" dirty="0" err="1"/>
              <a:t>xhtml+xml</a:t>
            </a:r>
            <a:r>
              <a:rPr lang="es-MX" dirty="0"/>
              <a:t>).</a:t>
            </a:r>
          </a:p>
        </p:txBody>
      </p:sp>
      <p:pic>
        <p:nvPicPr>
          <p:cNvPr id="3078" name="Picture 6" descr="Resultado de imagen para html5 background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66" y="2420814"/>
            <a:ext cx="2422867" cy="24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Seguir soportando las existentes paginas web.</a:t>
            </a:r>
          </a:p>
          <a:p>
            <a:pPr algn="just"/>
            <a:r>
              <a:rPr lang="es-MX" dirty="0"/>
              <a:t>Reducir la dependencia de </a:t>
            </a:r>
            <a:r>
              <a:rPr lang="es-MX" dirty="0" err="1"/>
              <a:t>plugins</a:t>
            </a:r>
            <a:r>
              <a:rPr lang="es-MX" dirty="0"/>
              <a:t> o scripts externos para el funcionamiento de nuestra </a:t>
            </a:r>
          </a:p>
          <a:p>
            <a:pPr algn="just"/>
            <a:r>
              <a:rPr lang="es-MX" dirty="0"/>
              <a:t>Mejorar la definición semántica de nuestro sitio web.</a:t>
            </a:r>
          </a:p>
        </p:txBody>
      </p:sp>
      <p:pic>
        <p:nvPicPr>
          <p:cNvPr id="4098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55" y="3694216"/>
            <a:ext cx="2702889" cy="31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Mejorar la definición semántica de nuestro sitio web:</a:t>
            </a:r>
          </a:p>
          <a:p>
            <a:pPr lvl="1" algn="just"/>
            <a:r>
              <a:rPr lang="es-MX" dirty="0"/>
              <a:t>Añade etiquetas para manejar la Web Semántica: </a:t>
            </a:r>
            <a:r>
              <a:rPr lang="es-MX" dirty="0" err="1"/>
              <a:t>header</a:t>
            </a:r>
            <a:r>
              <a:rPr lang="es-MX" dirty="0"/>
              <a:t>, </a:t>
            </a:r>
            <a:r>
              <a:rPr lang="es-MX" dirty="0" err="1"/>
              <a:t>footer</a:t>
            </a:r>
            <a:r>
              <a:rPr lang="es-MX" dirty="0"/>
              <a:t>, </a:t>
            </a:r>
            <a:r>
              <a:rPr lang="es-MX" dirty="0" err="1"/>
              <a:t>article</a:t>
            </a:r>
            <a:r>
              <a:rPr lang="es-MX" dirty="0"/>
              <a:t>, </a:t>
            </a:r>
            <a:r>
              <a:rPr lang="es-MX" dirty="0" err="1"/>
              <a:t>nav</a:t>
            </a:r>
            <a:r>
              <a:rPr lang="es-MX" dirty="0"/>
              <a:t>, time (fecha del contenido), link </a:t>
            </a:r>
            <a:r>
              <a:rPr lang="es-MX" dirty="0" err="1"/>
              <a:t>rel</a:t>
            </a:r>
            <a:r>
              <a:rPr lang="es-MX" dirty="0"/>
              <a:t> (enlazar contenido).</a:t>
            </a:r>
          </a:p>
          <a:p>
            <a:pPr lvl="1" algn="just"/>
            <a:r>
              <a:rPr lang="es-MX" dirty="0"/>
              <a:t>Estas etiquetas permiten describir cuál es el significado del contenido. Por ejemplo su importancia, su finalidad y las relaciones que existen. </a:t>
            </a:r>
          </a:p>
          <a:p>
            <a:pPr lvl="1" algn="just"/>
            <a:r>
              <a:rPr lang="es-MX" dirty="0"/>
              <a:t>No tienen especial impacto en la visualización, se orientan a buscadores.</a:t>
            </a:r>
          </a:p>
          <a:p>
            <a:pPr lvl="1" algn="just"/>
            <a:r>
              <a:rPr lang="es-MX" dirty="0"/>
              <a:t>Los buscadores podrán indexar e interpretar esta meta información para no buscar simplemente apariciones de palabras en el texto de la página.</a:t>
            </a:r>
          </a:p>
          <a:p>
            <a:endParaRPr lang="es-MX" dirty="0"/>
          </a:p>
        </p:txBody>
      </p:sp>
      <p:pic>
        <p:nvPicPr>
          <p:cNvPr id="5124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15" y="4631479"/>
            <a:ext cx="1999928" cy="20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Novedades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Incorpora etiquetas para mostrar los contenidos multimedia.</a:t>
            </a:r>
          </a:p>
          <a:p>
            <a:pPr algn="just"/>
            <a:r>
              <a:rPr lang="es-MX" dirty="0"/>
              <a:t>Etiquetas para manejo de datos: </a:t>
            </a:r>
            <a:r>
              <a:rPr lang="es-MX" dirty="0" err="1"/>
              <a:t>Datagrid</a:t>
            </a:r>
            <a:r>
              <a:rPr lang="es-MX" dirty="0"/>
              <a:t>, </a:t>
            </a:r>
            <a:r>
              <a:rPr lang="es-MX" dirty="0" err="1"/>
              <a:t>Details</a:t>
            </a:r>
            <a:r>
              <a:rPr lang="es-MX" dirty="0"/>
              <a:t>, </a:t>
            </a:r>
            <a:r>
              <a:rPr lang="es-MX" dirty="0" err="1"/>
              <a:t>Menu</a:t>
            </a:r>
            <a:r>
              <a:rPr lang="es-MX" dirty="0"/>
              <a:t> y </a:t>
            </a:r>
            <a:r>
              <a:rPr lang="es-MX" dirty="0" err="1"/>
              <a:t>Command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Nuevas etiquetas para formularios: </a:t>
            </a:r>
            <a:r>
              <a:rPr lang="es-MX" dirty="0" err="1"/>
              <a:t>eMail</a:t>
            </a:r>
            <a:r>
              <a:rPr lang="es-MX" dirty="0"/>
              <a:t>, URL, </a:t>
            </a:r>
            <a:r>
              <a:rPr lang="es-MX" dirty="0" err="1"/>
              <a:t>Number</a:t>
            </a:r>
            <a:r>
              <a:rPr lang="es-MX" dirty="0"/>
              <a:t>, </a:t>
            </a:r>
            <a:r>
              <a:rPr lang="es-MX" dirty="0" err="1"/>
              <a:t>Datetime</a:t>
            </a:r>
            <a:r>
              <a:rPr lang="es-MX" dirty="0"/>
              <a:t> que ayudan en la validación de contenido mediante </a:t>
            </a:r>
            <a:r>
              <a:rPr lang="es-MX" dirty="0" err="1"/>
              <a:t>Javascript</a:t>
            </a:r>
            <a:r>
              <a:rPr lang="es-MX" dirty="0"/>
              <a:t>.</a:t>
            </a:r>
          </a:p>
          <a:p>
            <a:pPr algn="just"/>
            <a:endParaRPr lang="es-MX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0856" y="4214861"/>
            <a:ext cx="1981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MX" sz="2000" b="1" dirty="0"/>
              <a:t>&lt;</a:t>
            </a:r>
            <a:r>
              <a:rPr lang="en-US" altLang="es-MX" sz="2000" b="1" dirty="0" err="1"/>
              <a:t>figcaption</a:t>
            </a:r>
            <a:r>
              <a:rPr lang="en-US" altLang="es-MX" sz="2000" b="1" dirty="0"/>
              <a:t>&gt;</a:t>
            </a:r>
          </a:p>
          <a:p>
            <a:r>
              <a:rPr lang="en-US" altLang="es-MX" sz="2000" b="1" dirty="0"/>
              <a:t>&lt;footer&gt;</a:t>
            </a:r>
          </a:p>
          <a:p>
            <a:r>
              <a:rPr lang="en-US" altLang="es-MX" sz="2000" b="1" dirty="0"/>
              <a:t>&lt;header&gt;</a:t>
            </a:r>
          </a:p>
          <a:p>
            <a:r>
              <a:rPr lang="en-US" altLang="es-MX" sz="2000" b="1" dirty="0"/>
              <a:t>&lt;</a:t>
            </a:r>
            <a:r>
              <a:rPr lang="en-US" altLang="es-MX" sz="2000" b="1" dirty="0" err="1"/>
              <a:t>hgroup</a:t>
            </a:r>
            <a:r>
              <a:rPr lang="en-US" altLang="es-MX" sz="2000" b="1" dirty="0"/>
              <a:t>&gt;</a:t>
            </a:r>
          </a:p>
          <a:p>
            <a:r>
              <a:rPr lang="en-US" altLang="es-MX" sz="2000" b="1" dirty="0"/>
              <a:t>&lt;mark&gt;</a:t>
            </a:r>
            <a:endParaRPr lang="en-US" altLang="es-MX" sz="2000" b="1" dirty="0">
              <a:solidFill>
                <a:srgbClr val="FF3300"/>
              </a:solidFill>
            </a:endParaRPr>
          </a:p>
          <a:p>
            <a:r>
              <a:rPr lang="en-US" altLang="es-MX" sz="2000" b="1" dirty="0"/>
              <a:t>&lt;</a:t>
            </a:r>
            <a:r>
              <a:rPr lang="en-US" altLang="es-MX" sz="2000" b="1" dirty="0" err="1"/>
              <a:t>nav</a:t>
            </a:r>
            <a:r>
              <a:rPr lang="en-US" altLang="es-MX" sz="2000" b="1" dirty="0"/>
              <a:t>&gt;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00656" y="4214861"/>
            <a:ext cx="1981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MX" sz="2000" b="1" dirty="0"/>
              <a:t>&lt;progress&gt;</a:t>
            </a:r>
          </a:p>
          <a:p>
            <a:r>
              <a:rPr lang="en-US" altLang="es-MX" sz="2000" b="1" dirty="0"/>
              <a:t>&lt;section&gt;</a:t>
            </a:r>
          </a:p>
          <a:p>
            <a:r>
              <a:rPr lang="en-US" altLang="es-MX" sz="2000" b="1" dirty="0"/>
              <a:t>&lt;source&gt;</a:t>
            </a:r>
          </a:p>
          <a:p>
            <a:r>
              <a:rPr lang="en-US" altLang="es-MX" sz="2000" b="1" dirty="0"/>
              <a:t>&lt;</a:t>
            </a:r>
            <a:r>
              <a:rPr lang="en-US" altLang="es-MX" sz="2000" b="1" dirty="0" err="1"/>
              <a:t>svg</a:t>
            </a:r>
            <a:r>
              <a:rPr lang="en-US" altLang="es-MX" sz="2000" b="1" dirty="0"/>
              <a:t>&gt;</a:t>
            </a:r>
          </a:p>
          <a:p>
            <a:r>
              <a:rPr lang="en-US" altLang="es-MX" sz="2000" b="1" dirty="0"/>
              <a:t>&lt;time&gt;</a:t>
            </a:r>
          </a:p>
          <a:p>
            <a:r>
              <a:rPr lang="en-US" altLang="es-MX" sz="2000" b="1" dirty="0"/>
              <a:t>&lt;video&gt;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57256" y="4214861"/>
            <a:ext cx="1981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MX" sz="2000" b="1" dirty="0"/>
              <a:t>&lt;article&gt;</a:t>
            </a:r>
          </a:p>
          <a:p>
            <a:r>
              <a:rPr lang="en-US" altLang="es-MX" sz="2000" b="1" dirty="0"/>
              <a:t>&lt;aside&gt;</a:t>
            </a:r>
          </a:p>
          <a:p>
            <a:r>
              <a:rPr lang="en-US" altLang="es-MX" sz="2000" b="1" dirty="0"/>
              <a:t>&lt;audio&gt;</a:t>
            </a:r>
          </a:p>
          <a:p>
            <a:r>
              <a:rPr lang="en-US" altLang="es-MX" sz="2000" b="1" dirty="0"/>
              <a:t>&lt;canvas&gt;</a:t>
            </a:r>
          </a:p>
          <a:p>
            <a:r>
              <a:rPr lang="en-US" altLang="es-MX" sz="2000" b="1" dirty="0"/>
              <a:t>&lt;</a:t>
            </a:r>
            <a:r>
              <a:rPr lang="en-US" altLang="es-MX" sz="2000" b="1" dirty="0" err="1"/>
              <a:t>datalist</a:t>
            </a:r>
            <a:r>
              <a:rPr lang="en-US" altLang="es-MX" sz="2000" b="1" dirty="0"/>
              <a:t>&gt;</a:t>
            </a:r>
          </a:p>
          <a:p>
            <a:r>
              <a:rPr lang="en-US" altLang="es-MX" sz="2000" b="1" dirty="0"/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16153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API (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Programming</a:t>
            </a:r>
            <a:r>
              <a:rPr lang="es-MX" dirty="0"/>
              <a:t> Interfaces)</a:t>
            </a:r>
          </a:p>
        </p:txBody>
      </p:sp>
      <p:pic>
        <p:nvPicPr>
          <p:cNvPr id="2050" name="Picture 2" descr="https://upload.wikimedia.org/wikipedia/commons/thumb/7/7f/HTML5_APIs_and_related_technologies_taxonomy_and_status.svg/1024px-HTML5_APIs_and_related_technologies_taxonomy_and_stat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25" y="1620121"/>
            <a:ext cx="7554350" cy="52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HTML5 es un lenguaje </a:t>
            </a:r>
            <a:r>
              <a:rPr lang="es-MX" dirty="0" err="1"/>
              <a:t>markup</a:t>
            </a:r>
            <a:r>
              <a:rPr lang="es-MX" dirty="0"/>
              <a:t> usado para estructurar y presentar el contenido para la web.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58" y="2639657"/>
            <a:ext cx="6282284" cy="40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5 Primera Mirada - DOCTYPE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DOCTYPE en XHTML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HTML 5</a:t>
            </a:r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674056" y="2349304"/>
            <a:ext cx="8623495" cy="8299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&lt;!DOCTYPE 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 PUBLIC "-//W3C//DTD XHTML 1.0 </a:t>
            </a:r>
            <a:r>
              <a:rPr lang="es-MX" b="1" dirty="0" err="1">
                <a:solidFill>
                  <a:schemeClr val="tx1"/>
                </a:solidFill>
              </a:rPr>
              <a:t>Transitional</a:t>
            </a:r>
            <a:r>
              <a:rPr lang="es-MX" b="1" dirty="0">
                <a:solidFill>
                  <a:schemeClr val="tx1"/>
                </a:solidFill>
              </a:rPr>
              <a:t>//EN" "http://www.w3.org/TR/xhtml1/DTD/xhtml1-transitional.dtd"&gt;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74056" y="4738467"/>
            <a:ext cx="8623495" cy="8299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>
                <a:solidFill>
                  <a:schemeClr val="tx1"/>
                </a:solidFill>
              </a:rPr>
              <a:t>&lt;!DOCTYPE html&gt;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del negocio (pantalla panorámica)</Template>
  <TotalTime>0</TotalTime>
  <Words>675</Words>
  <Application>Microsoft Office PowerPoint</Application>
  <PresentationFormat>Panorámica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Book Antiqua</vt:lpstr>
      <vt:lpstr>Sales Direction 16X9</vt:lpstr>
      <vt:lpstr>Desarrollo Avanzado en Aplicaciones Java – II </vt:lpstr>
      <vt:lpstr>Agenda</vt:lpstr>
      <vt:lpstr>HTML 5 Fundamentos</vt:lpstr>
      <vt:lpstr>HTML 5 Objetivos</vt:lpstr>
      <vt:lpstr>HTML 5 Web Semántica</vt:lpstr>
      <vt:lpstr>HTML 5 Novedades</vt:lpstr>
      <vt:lpstr>HTML 5 API (Application Programming Interfaces)</vt:lpstr>
      <vt:lpstr>HTML 5 Practica</vt:lpstr>
      <vt:lpstr>HTML 5 Primera Mirada - DOCTYPE</vt:lpstr>
      <vt:lpstr>HTML 5 Segunda Mirada – HTML Tag</vt:lpstr>
      <vt:lpstr>HTML 5 Tercera Mirada – Head Tag</vt:lpstr>
      <vt:lpstr>Demo – Lang, Meta</vt:lpstr>
      <vt:lpstr>Demo – Elemento Audio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2016-08-24T03:33:59Z</dcterms:created>
  <dcterms:modified xsi:type="dcterms:W3CDTF">2016-09-06T12:49:07Z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