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78" r:id="rId5"/>
    <p:sldId id="266" r:id="rId6"/>
    <p:sldId id="270" r:id="rId7"/>
    <p:sldId id="271" r:id="rId8"/>
    <p:sldId id="274" r:id="rId9"/>
    <p:sldId id="276" r:id="rId10"/>
    <p:sldId id="277" r:id="rId11"/>
    <p:sldId id="280" r:id="rId12"/>
    <p:sldId id="281" r:id="rId13"/>
    <p:sldId id="279" r:id="rId14"/>
    <p:sldId id="282" r:id="rId15"/>
    <p:sldId id="283" r:id="rId16"/>
    <p:sldId id="284" r:id="rId17"/>
    <p:sldId id="286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Para cambiar la imagen de esta dispositiva, seleccione la imagen y elimínela. A continuación haga clic en el icono Imágenes  en el marcador de posición e inserte su imagen.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931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plicaci%C3%B3n_inform%C3%A1tica" TargetMode="External"/><Relationship Id="rId2" Type="http://schemas.openxmlformats.org/officeDocument/2006/relationships/hyperlink" Target="http://blog.teamtreehouse.com/progressive-enhancement-past-present-fu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Avanzado en Aplicaciones Java – II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/>
              <a:t>Aplicaciones Web</a:t>
            </a: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r="3051"/>
          <a:stretch>
            <a:fillRect/>
          </a:stretch>
        </p:blipFill>
        <p:spPr>
          <a:xfrm>
            <a:off x="7343805" y="755374"/>
            <a:ext cx="4848195" cy="6102626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identificados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Cliente / Usuario</a:t>
            </a:r>
          </a:p>
          <a:p>
            <a:r>
              <a:rPr lang="es-MX" dirty="0"/>
              <a:t>Navegador Web</a:t>
            </a:r>
          </a:p>
          <a:p>
            <a:r>
              <a:rPr lang="es-MX" dirty="0"/>
              <a:t>Balanceador de carga</a:t>
            </a:r>
          </a:p>
          <a:p>
            <a:r>
              <a:rPr lang="es-MX" dirty="0"/>
              <a:t>Servidor Web</a:t>
            </a:r>
          </a:p>
          <a:p>
            <a:r>
              <a:rPr lang="es-MX" dirty="0"/>
              <a:t>Servidor de Aplicaciones</a:t>
            </a:r>
          </a:p>
          <a:p>
            <a:r>
              <a:rPr lang="es-MX" dirty="0"/>
              <a:t>Servidor de Base de Datos</a:t>
            </a:r>
          </a:p>
          <a:p>
            <a:r>
              <a:rPr lang="es-MX" dirty="0"/>
              <a:t>Canal de comunicación: HTTP / TCP</a:t>
            </a:r>
          </a:p>
        </p:txBody>
      </p:sp>
    </p:spTree>
    <p:extLst>
      <p:ext uri="{BB962C8B-B14F-4D97-AF65-F5344CB8AC3E}">
        <p14:creationId xmlns:p14="http://schemas.microsoft.com/office/powerpoint/2010/main" val="32539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Comunidad Java - JCP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Proceso de la Comunidad Java, o Java </a:t>
            </a:r>
            <a:r>
              <a:rPr lang="es-MX" dirty="0" err="1"/>
              <a:t>Community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 – JCP es un proceso formalizado el cual permite a las partes interesadas a involucrarse en la definición de futuras versiones y características de la plataforma Java.</a:t>
            </a:r>
          </a:p>
        </p:txBody>
      </p:sp>
      <p:pic>
        <p:nvPicPr>
          <p:cNvPr id="8194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78" y="4119768"/>
            <a:ext cx="33051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09" y="3503335"/>
            <a:ext cx="42481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Especificaciones Java - JSR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El proceso JCP conlleva el uso de Java </a:t>
            </a:r>
            <a:r>
              <a:rPr lang="es-MX" dirty="0" err="1"/>
              <a:t>Specification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 (JSR), las cuales son documentos formales que describen las especificaciones y tecnologías propuestas para que sean añadidas a la plataforma Java.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Un JSR final suministra una implementación de referencia la cual da una implementación libre de la tecnología en código fuente y un Kit de Compatibilidad de Tecnología para verificar la especificación de la API.</a:t>
            </a:r>
          </a:p>
        </p:txBody>
      </p:sp>
    </p:spTree>
    <p:extLst>
      <p:ext uri="{BB962C8B-B14F-4D97-AF65-F5344CB8AC3E}">
        <p14:creationId xmlns:p14="http://schemas.microsoft.com/office/powerpoint/2010/main" val="3416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Especificaciones Java - JSR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0" y="2110633"/>
            <a:ext cx="11785480" cy="37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Marcos de Trabajo - </a:t>
            </a:r>
            <a:r>
              <a:rPr lang="es-MX" dirty="0" err="1"/>
              <a:t>Frameworks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 palabra inglesa "framework" (infraestructura, armazón, marco) define, en términos generales, un conjunto estandarizado de conceptos, prácticas y criterios para enfocar un tipo de problemática particular que sirve como referencia, para enfrentar y resolver nuevos problemas de índole similar.</a:t>
            </a:r>
          </a:p>
        </p:txBody>
      </p:sp>
      <p:pic>
        <p:nvPicPr>
          <p:cNvPr id="5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40" y="3559126"/>
            <a:ext cx="4199853" cy="314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Marcos de Trabajo - </a:t>
            </a:r>
            <a:r>
              <a:rPr lang="es-MX" dirty="0" err="1"/>
              <a:t>Frameworks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En el desarrollo de software, un framework o infraestructura digital, es una estructura conceptual y tecnológica de soporte definido, normalmente con artefactos o módulos concretos de software, que puede servir de base para la organización y desarrollo de software. Típicamente, puede incluir soporte de programas, bibliotecas, y un lenguaje interpretado, entre otras herramientas, para así ayudar a desarrollar y unir los diferentes componentes de un proyecto.</a:t>
            </a:r>
          </a:p>
          <a:p>
            <a:pPr algn="just"/>
            <a:endParaRPr lang="es-MX" dirty="0"/>
          </a:p>
        </p:txBody>
      </p:sp>
      <p:pic>
        <p:nvPicPr>
          <p:cNvPr id="9220" name="Picture 4" descr="Resultado de imagen para hibernate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7" y="4556953"/>
            <a:ext cx="2592077" cy="173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n para spring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97" y="4556953"/>
            <a:ext cx="5376203" cy="17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1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Marcos de Trabajo - </a:t>
            </a:r>
            <a:r>
              <a:rPr lang="es-MX" dirty="0" err="1"/>
              <a:t>Frameworks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266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053"/>
            <a:ext cx="12192000" cy="43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campo de las aplicaciones web es muy dinámico y cambiante.</a:t>
            </a:r>
          </a:p>
          <a:p>
            <a:r>
              <a:rPr lang="es-MX" dirty="0"/>
              <a:t>Mucho mas importante que la herramienta, los puntos a entender son los modelos en que se basan estas nuevas tecnologías, las especificaciones y los problemas que resuelven.</a:t>
            </a:r>
          </a:p>
          <a:p>
            <a:r>
              <a:rPr lang="es-MX" dirty="0"/>
              <a:t>Crear código Java es:</a:t>
            </a:r>
          </a:p>
          <a:p>
            <a:pPr lvl="1"/>
            <a:r>
              <a:rPr lang="es-MX" dirty="0"/>
              <a:t>Muy fácil de hacer</a:t>
            </a:r>
          </a:p>
          <a:p>
            <a:pPr lvl="1"/>
            <a:r>
              <a:rPr lang="es-MX" dirty="0"/>
              <a:t>Pero difícil de hacerlo correctamente</a:t>
            </a:r>
          </a:p>
        </p:txBody>
      </p:sp>
    </p:spTree>
    <p:extLst>
      <p:ext uri="{BB962C8B-B14F-4D97-AF65-F5344CB8AC3E}">
        <p14:creationId xmlns:p14="http://schemas.microsoft.com/office/powerpoint/2010/main" val="398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Progreso tecnologías web: </a:t>
            </a:r>
            <a:r>
              <a:rPr lang="es-MX" dirty="0">
                <a:hlinkClick r:id="rId2"/>
              </a:rPr>
              <a:t>http://blog.teamtreehouse.com/progressive-enhancement-past-present-future</a:t>
            </a:r>
            <a:endParaRPr lang="es-MX" dirty="0"/>
          </a:p>
          <a:p>
            <a:r>
              <a:rPr lang="es-MX" dirty="0"/>
              <a:t>Aplicación informática: </a:t>
            </a:r>
            <a:r>
              <a:rPr lang="es-MX" dirty="0">
                <a:hlinkClick r:id="rId3"/>
              </a:rPr>
              <a:t>https://es.wikipedia.org/wiki/Aplicaci%C3%B3n_inform%C3%A1tica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37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/>
              <a:t>Agenda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Repaso Java Clase 01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  <a:latin typeface="Book Antiqua"/>
              </a:rPr>
              <a:t>Definición de aplicación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  <a:latin typeface="Book Antiqua"/>
              </a:rPr>
              <a:t>Tipos de aplicaciones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  <a:latin typeface="Book Antiqua"/>
              </a:rPr>
              <a:t>Modelos de arquitectura de aplicaciones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/>
              <a:t>Comunidad Java – JCP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/>
              <a:t>Especificaciones Java – JSR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/>
              <a:t>Marcos de trabajo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  <a:latin typeface="Book Antiqua"/>
              </a:rPr>
              <a:t>Conclusiones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>
                <a:solidFill>
                  <a:srgbClr val="595959"/>
                </a:solidFill>
                <a:latin typeface="Book Antiqua"/>
              </a:rPr>
              <a:t>Bibliografía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MX" dirty="0"/>
          </a:p>
          <a:p>
            <a:pPr>
              <a:buClr>
                <a:srgbClr val="595959"/>
              </a:buClr>
              <a:buFont typeface="Arial"/>
              <a:buChar char="•"/>
            </a:pPr>
            <a:endParaRPr lang="es-ES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informática, una aplicación es un tipo de programa informático diseñado como herramienta para permitir a un usuario realizar uno o diversos tipos de trabajos. Esto lo diferencia principalmente de otros tipos de programas, como los sistemas operativos (que hacen funcionar la computadora), las utilidades (que realizan tareas de mantenimiento o de uso general), y las herramientas de desarrollo de software (para crear programas informáticos). </a:t>
            </a:r>
          </a:p>
        </p:txBody>
      </p:sp>
    </p:spTree>
    <p:extLst>
      <p:ext uri="{BB962C8B-B14F-4D97-AF65-F5344CB8AC3E}">
        <p14:creationId xmlns:p14="http://schemas.microsoft.com/office/powerpoint/2010/main" val="27163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Aplicaciones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Aplicaciones Nativas:</a:t>
            </a:r>
          </a:p>
          <a:p>
            <a:pPr lvl="1"/>
            <a:r>
              <a:rPr lang="es-MX" dirty="0"/>
              <a:t>Son aplicaciones que se desarrollan/programan haciendo uso de instrucciones del sistemas operativo en el que se usara la aplicación (iOS: </a:t>
            </a:r>
            <a:r>
              <a:rPr lang="es-MX" dirty="0" err="1"/>
              <a:t>Objective</a:t>
            </a:r>
            <a:r>
              <a:rPr lang="es-MX" dirty="0"/>
              <a:t> C, Android: Java, Windows: C#, .NET, BlackBerry 10:C++)</a:t>
            </a:r>
          </a:p>
          <a:p>
            <a:pPr marL="320040" lvl="1" indent="0">
              <a:buNone/>
            </a:pPr>
            <a:endParaRPr lang="es-MX" dirty="0"/>
          </a:p>
          <a:p>
            <a:pPr marL="320040" lvl="1" indent="0">
              <a:buNone/>
            </a:pPr>
            <a:endParaRPr lang="es-MX" dirty="0"/>
          </a:p>
          <a:p>
            <a:pPr marL="320040" lvl="1" indent="0">
              <a:buNone/>
            </a:pPr>
            <a:endParaRPr lang="es-MX" dirty="0"/>
          </a:p>
          <a:p>
            <a:pPr marL="320040" lvl="1" indent="0">
              <a:buNone/>
            </a:pPr>
            <a:endParaRPr lang="es-MX" dirty="0"/>
          </a:p>
        </p:txBody>
      </p:sp>
      <p:pic>
        <p:nvPicPr>
          <p:cNvPr id="1026" name="Picture 2" descr="Resultado de imagen para android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6" y="3584710"/>
            <a:ext cx="1785730" cy="178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os objective c vs swi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02" y="3710605"/>
            <a:ext cx="4112874" cy="153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windows 10 transparent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322" y="3739596"/>
            <a:ext cx="2623927" cy="1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Aplicaciones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Aplicaciones Web:</a:t>
            </a:r>
          </a:p>
          <a:p>
            <a:pPr lvl="1"/>
            <a:r>
              <a:rPr lang="es-MX" dirty="0"/>
              <a:t>Son aplicaciones que se desarrollan/programan de manera independiente del sistemas operativo en el que se usara la aplicación.</a:t>
            </a:r>
          </a:p>
          <a:p>
            <a:endParaRPr lang="es-MX" dirty="0"/>
          </a:p>
        </p:txBody>
      </p:sp>
      <p:pic>
        <p:nvPicPr>
          <p:cNvPr id="2050" name="Picture 2" descr="Resultado de imag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69"/>
          <a:stretch/>
        </p:blipFill>
        <p:spPr bwMode="auto">
          <a:xfrm>
            <a:off x="1480930" y="3061650"/>
            <a:ext cx="4200249" cy="165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7"/>
          <a:stretch/>
        </p:blipFill>
        <p:spPr bwMode="auto">
          <a:xfrm>
            <a:off x="5866708" y="3173170"/>
            <a:ext cx="5411972" cy="32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java sp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35" y="4968525"/>
            <a:ext cx="1613038" cy="16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arquitectura de aplicaciones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Navegador Web – Servidor Web – Base de Datos</a:t>
            </a:r>
          </a:p>
        </p:txBody>
      </p:sp>
      <p:sp>
        <p:nvSpPr>
          <p:cNvPr id="4" name="Rectángulo: esquinas redondeadas 3"/>
          <p:cNvSpPr/>
          <p:nvPr/>
        </p:nvSpPr>
        <p:spPr>
          <a:xfrm>
            <a:off x="3162303" y="3205370"/>
            <a:ext cx="164326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Navegador</a:t>
            </a:r>
          </a:p>
          <a:p>
            <a:pPr algn="ctr"/>
            <a:r>
              <a:rPr lang="es-MX" sz="2000" b="1" dirty="0"/>
              <a:t>Web</a:t>
            </a:r>
          </a:p>
        </p:txBody>
      </p:sp>
      <p:sp>
        <p:nvSpPr>
          <p:cNvPr id="5" name="Rectángulo: esquinas redondeadas 4"/>
          <p:cNvSpPr/>
          <p:nvPr/>
        </p:nvSpPr>
        <p:spPr>
          <a:xfrm>
            <a:off x="6266376" y="3205370"/>
            <a:ext cx="164326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Servidor</a:t>
            </a:r>
          </a:p>
          <a:p>
            <a:pPr algn="ctr"/>
            <a:endParaRPr lang="es-MX" sz="2000" b="1" dirty="0"/>
          </a:p>
        </p:txBody>
      </p:sp>
      <p:sp>
        <p:nvSpPr>
          <p:cNvPr id="6" name="Rectángulo: esquinas redondeadas 5"/>
          <p:cNvSpPr/>
          <p:nvPr/>
        </p:nvSpPr>
        <p:spPr>
          <a:xfrm>
            <a:off x="9041296" y="3217431"/>
            <a:ext cx="164326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Base de Datos</a:t>
            </a:r>
          </a:p>
        </p:txBody>
      </p:sp>
      <p:pic>
        <p:nvPicPr>
          <p:cNvPr id="3076" name="Picture 4" descr="Resultado de imagen para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3" y="3112605"/>
            <a:ext cx="1792854" cy="179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>
            <a:stCxn id="3076" idx="3"/>
            <a:endCxn id="4" idx="1"/>
          </p:cNvCxnSpPr>
          <p:nvPr/>
        </p:nvCxnSpPr>
        <p:spPr>
          <a:xfrm flipV="1">
            <a:off x="2191827" y="4000500"/>
            <a:ext cx="970476" cy="12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  <a:endCxn id="5" idx="1"/>
          </p:cNvCxnSpPr>
          <p:nvPr/>
        </p:nvCxnSpPr>
        <p:spPr>
          <a:xfrm>
            <a:off x="4805571" y="4000500"/>
            <a:ext cx="14608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3"/>
            <a:endCxn id="6" idx="1"/>
          </p:cNvCxnSpPr>
          <p:nvPr/>
        </p:nvCxnSpPr>
        <p:spPr>
          <a:xfrm>
            <a:off x="7909644" y="4000500"/>
            <a:ext cx="1131652" cy="12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8" name="Picture 6" descr="Resultado de imagen para chrom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54" y="5096675"/>
            <a:ext cx="1333966" cy="13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servidor ico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20" y="4975074"/>
            <a:ext cx="1372024" cy="16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205" y="4975074"/>
            <a:ext cx="1281449" cy="15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arquitectura de aplicaciones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Navegador Web – Servidor Web – Base de Datos</a:t>
            </a:r>
          </a:p>
        </p:txBody>
      </p:sp>
      <p:sp>
        <p:nvSpPr>
          <p:cNvPr id="4" name="Rectángulo: esquinas redondeadas 3"/>
          <p:cNvSpPr/>
          <p:nvPr/>
        </p:nvSpPr>
        <p:spPr>
          <a:xfrm>
            <a:off x="2063231" y="3205369"/>
            <a:ext cx="152810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Navegador</a:t>
            </a:r>
          </a:p>
          <a:p>
            <a:pPr algn="ctr"/>
            <a:r>
              <a:rPr lang="es-MX" b="1" dirty="0"/>
              <a:t>Web</a:t>
            </a:r>
          </a:p>
        </p:txBody>
      </p:sp>
      <p:pic>
        <p:nvPicPr>
          <p:cNvPr id="3076" name="Picture 4" descr="Resultado de imagen para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2" y="3362430"/>
            <a:ext cx="1271133" cy="1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>
            <a:stCxn id="3076" idx="3"/>
            <a:endCxn id="4" idx="1"/>
          </p:cNvCxnSpPr>
          <p:nvPr/>
        </p:nvCxnSpPr>
        <p:spPr>
          <a:xfrm>
            <a:off x="1452555" y="4000499"/>
            <a:ext cx="610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  <a:endCxn id="38" idx="1"/>
          </p:cNvCxnSpPr>
          <p:nvPr/>
        </p:nvCxnSpPr>
        <p:spPr>
          <a:xfrm>
            <a:off x="3591339" y="4000499"/>
            <a:ext cx="26750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8" name="Picture 6" descr="Resultado de imagen para chrom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30" y="4902258"/>
            <a:ext cx="973309" cy="97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3863096" y="64886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FIREWALL</a:t>
            </a:r>
          </a:p>
        </p:txBody>
      </p:sp>
      <p:pic>
        <p:nvPicPr>
          <p:cNvPr id="4098" name="Picture 2" descr="Resultado de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32" y="2277717"/>
            <a:ext cx="1017476" cy="42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5096741" y="363116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i="1" dirty="0"/>
              <a:t>HTTP</a:t>
            </a:r>
          </a:p>
        </p:txBody>
      </p:sp>
      <p:sp>
        <p:nvSpPr>
          <p:cNvPr id="38" name="Rectángulo: esquinas redondeadas 37"/>
          <p:cNvSpPr/>
          <p:nvPr/>
        </p:nvSpPr>
        <p:spPr>
          <a:xfrm>
            <a:off x="6266376" y="3205370"/>
            <a:ext cx="164326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Servidor</a:t>
            </a:r>
          </a:p>
          <a:p>
            <a:pPr algn="ctr"/>
            <a:endParaRPr lang="es-MX" sz="2000" b="1" dirty="0"/>
          </a:p>
        </p:txBody>
      </p:sp>
      <p:sp>
        <p:nvSpPr>
          <p:cNvPr id="39" name="Rectángulo: esquinas redondeadas 38"/>
          <p:cNvSpPr/>
          <p:nvPr/>
        </p:nvSpPr>
        <p:spPr>
          <a:xfrm>
            <a:off x="9809515" y="3217431"/>
            <a:ext cx="164326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Base de Datos</a:t>
            </a:r>
          </a:p>
        </p:txBody>
      </p:sp>
      <p:cxnSp>
        <p:nvCxnSpPr>
          <p:cNvPr id="40" name="Conector recto de flecha 39"/>
          <p:cNvCxnSpPr>
            <a:stCxn id="38" idx="3"/>
            <a:endCxn id="39" idx="1"/>
          </p:cNvCxnSpPr>
          <p:nvPr/>
        </p:nvCxnSpPr>
        <p:spPr>
          <a:xfrm>
            <a:off x="7909644" y="4000500"/>
            <a:ext cx="1899871" cy="12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8" descr="Resultado de imagen para servidor ico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20" y="4975074"/>
            <a:ext cx="1372024" cy="16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Resultado de imag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334" y="4975074"/>
            <a:ext cx="1281449" cy="15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8573960" y="3643229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i="1" dirty="0"/>
              <a:t>TCP / IP</a:t>
            </a:r>
          </a:p>
        </p:txBody>
      </p:sp>
    </p:spTree>
    <p:extLst>
      <p:ext uri="{BB962C8B-B14F-4D97-AF65-F5344CB8AC3E}">
        <p14:creationId xmlns:p14="http://schemas.microsoft.com/office/powerpoint/2010/main" val="2438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16" grpId="0"/>
      <p:bldP spid="28" grpId="0"/>
      <p:bldP spid="38" grpId="0" animBg="1"/>
      <p:bldP spid="39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arquitectura de aplicaciones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Navegador Web – Servidor Web – Base de Datos</a:t>
            </a:r>
          </a:p>
        </p:txBody>
      </p:sp>
      <p:sp>
        <p:nvSpPr>
          <p:cNvPr id="4" name="Rectángulo: esquinas redondeadas 3"/>
          <p:cNvSpPr/>
          <p:nvPr/>
        </p:nvSpPr>
        <p:spPr>
          <a:xfrm>
            <a:off x="1871436" y="3205369"/>
            <a:ext cx="905517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Navegador</a:t>
            </a:r>
          </a:p>
          <a:p>
            <a:pPr algn="ctr"/>
            <a:r>
              <a:rPr lang="es-MX" b="1" dirty="0"/>
              <a:t>Web</a:t>
            </a:r>
          </a:p>
        </p:txBody>
      </p:sp>
      <p:pic>
        <p:nvPicPr>
          <p:cNvPr id="3076" name="Picture 4" descr="Resultado de imagen para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2" y="3362430"/>
            <a:ext cx="1271133" cy="1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>
            <a:stCxn id="3076" idx="3"/>
            <a:endCxn id="4" idx="1"/>
          </p:cNvCxnSpPr>
          <p:nvPr/>
        </p:nvCxnSpPr>
        <p:spPr>
          <a:xfrm>
            <a:off x="1452555" y="4000499"/>
            <a:ext cx="4188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  <a:endCxn id="38" idx="1"/>
          </p:cNvCxnSpPr>
          <p:nvPr/>
        </p:nvCxnSpPr>
        <p:spPr>
          <a:xfrm>
            <a:off x="2776953" y="4000499"/>
            <a:ext cx="2004503" cy="12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8" name="Picture 6" descr="Resultado de imagen para chrom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4" y="4975074"/>
            <a:ext cx="694459" cy="69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2872982" y="647051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FIREWALL</a:t>
            </a:r>
          </a:p>
        </p:txBody>
      </p:sp>
      <p:pic>
        <p:nvPicPr>
          <p:cNvPr id="4098" name="Picture 2" descr="Resultado de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46" y="2255556"/>
            <a:ext cx="1017476" cy="42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: esquinas redondeadas 37"/>
          <p:cNvSpPr/>
          <p:nvPr/>
        </p:nvSpPr>
        <p:spPr>
          <a:xfrm>
            <a:off x="4781456" y="3217431"/>
            <a:ext cx="1336889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Servidor</a:t>
            </a:r>
          </a:p>
          <a:p>
            <a:pPr algn="ctr"/>
            <a:endParaRPr lang="es-MX" sz="2000" b="1" dirty="0"/>
          </a:p>
          <a:p>
            <a:pPr algn="ctr"/>
            <a:r>
              <a:rPr lang="es-MX" sz="2000" b="1" dirty="0"/>
              <a:t>WEB</a:t>
            </a:r>
          </a:p>
          <a:p>
            <a:pPr algn="ctr"/>
            <a:endParaRPr lang="es-MX" sz="2000" b="1" dirty="0"/>
          </a:p>
        </p:txBody>
      </p:sp>
      <p:sp>
        <p:nvSpPr>
          <p:cNvPr id="39" name="Rectángulo: esquinas redondeadas 38"/>
          <p:cNvSpPr/>
          <p:nvPr/>
        </p:nvSpPr>
        <p:spPr>
          <a:xfrm>
            <a:off x="9809515" y="3217431"/>
            <a:ext cx="164326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Base de Datos</a:t>
            </a:r>
          </a:p>
        </p:txBody>
      </p:sp>
      <p:cxnSp>
        <p:nvCxnSpPr>
          <p:cNvPr id="40" name="Conector recto de flecha 39"/>
          <p:cNvCxnSpPr>
            <a:stCxn id="38" idx="3"/>
            <a:endCxn id="33" idx="1"/>
          </p:cNvCxnSpPr>
          <p:nvPr/>
        </p:nvCxnSpPr>
        <p:spPr>
          <a:xfrm>
            <a:off x="6118345" y="4012561"/>
            <a:ext cx="9020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8" descr="Resultado de imagen para servidor ico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525" y="4975074"/>
            <a:ext cx="902497" cy="108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Resultado de imag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334" y="4975074"/>
            <a:ext cx="1281449" cy="15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8703080" y="3643229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i="1" dirty="0"/>
              <a:t>TCP / IP</a:t>
            </a:r>
          </a:p>
        </p:txBody>
      </p:sp>
      <p:sp>
        <p:nvSpPr>
          <p:cNvPr id="33" name="Rectángulo: esquinas redondeadas 32"/>
          <p:cNvSpPr/>
          <p:nvPr/>
        </p:nvSpPr>
        <p:spPr>
          <a:xfrm>
            <a:off x="7020357" y="3217431"/>
            <a:ext cx="1394579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Servidor</a:t>
            </a:r>
          </a:p>
          <a:p>
            <a:pPr algn="ctr"/>
            <a:endParaRPr lang="es-MX" sz="2000" b="1" dirty="0"/>
          </a:p>
          <a:p>
            <a:pPr algn="ctr"/>
            <a:r>
              <a:rPr lang="es-MX" sz="2000" b="1" dirty="0"/>
              <a:t>APP</a:t>
            </a:r>
          </a:p>
          <a:p>
            <a:pPr algn="ctr"/>
            <a:endParaRPr lang="es-MX" sz="2000" b="1" dirty="0"/>
          </a:p>
        </p:txBody>
      </p:sp>
      <p:pic>
        <p:nvPicPr>
          <p:cNvPr id="34" name="Picture 8" descr="Resultado de imagen para servidor ico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21" y="4936636"/>
            <a:ext cx="902497" cy="108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6249181" y="364322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i="1" dirty="0"/>
              <a:t>HTTP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918601" y="363116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i="1" dirty="0"/>
              <a:t>HTTP</a:t>
            </a:r>
          </a:p>
        </p:txBody>
      </p:sp>
      <p:cxnSp>
        <p:nvCxnSpPr>
          <p:cNvPr id="32" name="Conector recto de flecha 31"/>
          <p:cNvCxnSpPr>
            <a:stCxn id="33" idx="3"/>
            <a:endCxn id="39" idx="1"/>
          </p:cNvCxnSpPr>
          <p:nvPr/>
        </p:nvCxnSpPr>
        <p:spPr>
          <a:xfrm>
            <a:off x="8414936" y="4012561"/>
            <a:ext cx="13945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16" grpId="0"/>
      <p:bldP spid="38" grpId="0" animBg="1"/>
      <p:bldP spid="39" grpId="0" animBg="1"/>
      <p:bldP spid="46" grpId="0"/>
      <p:bldP spid="33" grpId="0" animBg="1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arquitectura de aplicaciones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Navegador Web – Servidor Web – Base de Datos</a:t>
            </a:r>
          </a:p>
        </p:txBody>
      </p:sp>
      <p:sp>
        <p:nvSpPr>
          <p:cNvPr id="4" name="Rectángulo: esquinas redondeadas 3"/>
          <p:cNvSpPr/>
          <p:nvPr/>
        </p:nvSpPr>
        <p:spPr>
          <a:xfrm>
            <a:off x="1871436" y="3205369"/>
            <a:ext cx="905517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Navegador</a:t>
            </a:r>
          </a:p>
          <a:p>
            <a:pPr algn="ctr"/>
            <a:r>
              <a:rPr lang="es-MX" b="1" dirty="0"/>
              <a:t>Web</a:t>
            </a:r>
          </a:p>
        </p:txBody>
      </p:sp>
      <p:pic>
        <p:nvPicPr>
          <p:cNvPr id="3076" name="Picture 4" descr="Resultado de imagen para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2" y="3362430"/>
            <a:ext cx="1271133" cy="1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>
            <a:stCxn id="3076" idx="3"/>
            <a:endCxn id="4" idx="1"/>
          </p:cNvCxnSpPr>
          <p:nvPr/>
        </p:nvCxnSpPr>
        <p:spPr>
          <a:xfrm>
            <a:off x="1452555" y="4000499"/>
            <a:ext cx="4188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  <a:endCxn id="38" idx="1"/>
          </p:cNvCxnSpPr>
          <p:nvPr/>
        </p:nvCxnSpPr>
        <p:spPr>
          <a:xfrm>
            <a:off x="2776953" y="4000499"/>
            <a:ext cx="1288513" cy="12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8" name="Picture 6" descr="Resultado de imagen para chrom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4" y="4975074"/>
            <a:ext cx="694459" cy="69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2872982" y="647051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FIREWALL</a:t>
            </a:r>
          </a:p>
        </p:txBody>
      </p:sp>
      <p:pic>
        <p:nvPicPr>
          <p:cNvPr id="4098" name="Picture 2" descr="Resultado de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46" y="2255556"/>
            <a:ext cx="1017476" cy="42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: esquinas redondeadas 37"/>
          <p:cNvSpPr/>
          <p:nvPr/>
        </p:nvSpPr>
        <p:spPr>
          <a:xfrm>
            <a:off x="4065466" y="3217431"/>
            <a:ext cx="93155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Load</a:t>
            </a:r>
          </a:p>
          <a:p>
            <a:pPr algn="ctr"/>
            <a:r>
              <a:rPr lang="es-MX" sz="2000" b="1" dirty="0"/>
              <a:t>Balancer</a:t>
            </a:r>
          </a:p>
          <a:p>
            <a:pPr algn="ctr"/>
            <a:endParaRPr lang="es-MX" sz="2000" b="1" dirty="0"/>
          </a:p>
        </p:txBody>
      </p:sp>
      <p:sp>
        <p:nvSpPr>
          <p:cNvPr id="39" name="Rectángulo: esquinas redondeadas 38"/>
          <p:cNvSpPr/>
          <p:nvPr/>
        </p:nvSpPr>
        <p:spPr>
          <a:xfrm>
            <a:off x="10193827" y="3217431"/>
            <a:ext cx="164326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Base de Datos</a:t>
            </a:r>
          </a:p>
        </p:txBody>
      </p:sp>
      <p:pic>
        <p:nvPicPr>
          <p:cNvPr id="42" name="Picture 10" descr="Resultado de imag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39" y="4932920"/>
            <a:ext cx="1281449" cy="15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ángulo: esquinas redondeadas 32"/>
          <p:cNvSpPr/>
          <p:nvPr/>
        </p:nvSpPr>
        <p:spPr>
          <a:xfrm>
            <a:off x="5585893" y="2842353"/>
            <a:ext cx="1050217" cy="1017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Web</a:t>
            </a:r>
          </a:p>
          <a:p>
            <a:pPr algn="ctr"/>
            <a:r>
              <a:rPr lang="es-MX" sz="2000" b="1" dirty="0"/>
              <a:t>Server</a:t>
            </a:r>
          </a:p>
        </p:txBody>
      </p:sp>
      <p:sp>
        <p:nvSpPr>
          <p:cNvPr id="29" name="Rectángulo: esquinas redondeadas 28"/>
          <p:cNvSpPr/>
          <p:nvPr/>
        </p:nvSpPr>
        <p:spPr>
          <a:xfrm>
            <a:off x="5585892" y="4165201"/>
            <a:ext cx="1050217" cy="1017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Web</a:t>
            </a:r>
          </a:p>
          <a:p>
            <a:pPr algn="ctr"/>
            <a:r>
              <a:rPr lang="es-MX" sz="2000" b="1" dirty="0"/>
              <a:t>Server</a:t>
            </a:r>
          </a:p>
        </p:txBody>
      </p:sp>
      <p:pic>
        <p:nvPicPr>
          <p:cNvPr id="30" name="Picture 8" descr="Resultado de imagen para servidor icon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90" y="2195308"/>
            <a:ext cx="410817" cy="57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r 16"/>
          <p:cNvCxnSpPr>
            <a:stCxn id="38" idx="3"/>
            <a:endCxn id="33" idx="1"/>
          </p:cNvCxnSpPr>
          <p:nvPr/>
        </p:nvCxnSpPr>
        <p:spPr>
          <a:xfrm flipV="1">
            <a:off x="4997024" y="3351138"/>
            <a:ext cx="588869" cy="6614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38" idx="3"/>
            <a:endCxn id="29" idx="1"/>
          </p:cNvCxnSpPr>
          <p:nvPr/>
        </p:nvCxnSpPr>
        <p:spPr>
          <a:xfrm>
            <a:off x="4997024" y="4012561"/>
            <a:ext cx="588868" cy="6614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ángulo: esquinas redondeadas 34"/>
          <p:cNvSpPr/>
          <p:nvPr/>
        </p:nvSpPr>
        <p:spPr>
          <a:xfrm>
            <a:off x="7015083" y="3252544"/>
            <a:ext cx="931558" cy="159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Load</a:t>
            </a:r>
          </a:p>
          <a:p>
            <a:pPr algn="ctr"/>
            <a:r>
              <a:rPr lang="es-MX" sz="2000" b="1" dirty="0"/>
              <a:t>Balancer</a:t>
            </a:r>
          </a:p>
          <a:p>
            <a:pPr algn="ctr"/>
            <a:endParaRPr lang="es-MX" sz="2000" b="1" dirty="0"/>
          </a:p>
        </p:txBody>
      </p:sp>
      <p:sp>
        <p:nvSpPr>
          <p:cNvPr id="36" name="Rectángulo: esquinas redondeadas 35"/>
          <p:cNvSpPr/>
          <p:nvPr/>
        </p:nvSpPr>
        <p:spPr>
          <a:xfrm>
            <a:off x="8535510" y="2877466"/>
            <a:ext cx="1050217" cy="1017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Web</a:t>
            </a:r>
          </a:p>
          <a:p>
            <a:pPr algn="ctr"/>
            <a:r>
              <a:rPr lang="es-MX" sz="2000" b="1" dirty="0"/>
              <a:t>App</a:t>
            </a:r>
          </a:p>
        </p:txBody>
      </p:sp>
      <p:sp>
        <p:nvSpPr>
          <p:cNvPr id="45" name="Rectángulo: esquinas redondeadas 44"/>
          <p:cNvSpPr/>
          <p:nvPr/>
        </p:nvSpPr>
        <p:spPr>
          <a:xfrm>
            <a:off x="8535509" y="4200314"/>
            <a:ext cx="1050217" cy="1017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Web</a:t>
            </a:r>
          </a:p>
          <a:p>
            <a:pPr algn="ctr"/>
            <a:r>
              <a:rPr lang="es-MX" sz="2000" b="1" dirty="0"/>
              <a:t>App</a:t>
            </a:r>
          </a:p>
        </p:txBody>
      </p:sp>
      <p:pic>
        <p:nvPicPr>
          <p:cNvPr id="47" name="Picture 8" descr="Resultado de imagen para servidor icon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807" y="2230421"/>
            <a:ext cx="410817" cy="57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ector: angular 47"/>
          <p:cNvCxnSpPr>
            <a:stCxn id="35" idx="3"/>
            <a:endCxn id="36" idx="1"/>
          </p:cNvCxnSpPr>
          <p:nvPr/>
        </p:nvCxnSpPr>
        <p:spPr>
          <a:xfrm flipV="1">
            <a:off x="7946641" y="3386251"/>
            <a:ext cx="588869" cy="6614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ector: angular 48"/>
          <p:cNvCxnSpPr>
            <a:stCxn id="35" idx="3"/>
            <a:endCxn id="45" idx="1"/>
          </p:cNvCxnSpPr>
          <p:nvPr/>
        </p:nvCxnSpPr>
        <p:spPr>
          <a:xfrm>
            <a:off x="7946641" y="4047674"/>
            <a:ext cx="588868" cy="6614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: angular 20"/>
          <p:cNvCxnSpPr>
            <a:stCxn id="33" idx="3"/>
            <a:endCxn id="35" idx="1"/>
          </p:cNvCxnSpPr>
          <p:nvPr/>
        </p:nvCxnSpPr>
        <p:spPr>
          <a:xfrm>
            <a:off x="6636110" y="3351138"/>
            <a:ext cx="378973" cy="6965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: angular 22"/>
          <p:cNvCxnSpPr>
            <a:stCxn id="29" idx="3"/>
            <a:endCxn id="35" idx="1"/>
          </p:cNvCxnSpPr>
          <p:nvPr/>
        </p:nvCxnSpPr>
        <p:spPr>
          <a:xfrm flipV="1">
            <a:off x="6636109" y="4047674"/>
            <a:ext cx="378974" cy="6263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: angular 30"/>
          <p:cNvCxnSpPr>
            <a:stCxn id="36" idx="3"/>
            <a:endCxn id="39" idx="1"/>
          </p:cNvCxnSpPr>
          <p:nvPr/>
        </p:nvCxnSpPr>
        <p:spPr>
          <a:xfrm>
            <a:off x="9585727" y="3386251"/>
            <a:ext cx="608100" cy="6263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ector: angular 49"/>
          <p:cNvCxnSpPr>
            <a:stCxn id="45" idx="3"/>
            <a:endCxn id="39" idx="1"/>
          </p:cNvCxnSpPr>
          <p:nvPr/>
        </p:nvCxnSpPr>
        <p:spPr>
          <a:xfrm flipV="1">
            <a:off x="9585726" y="4012561"/>
            <a:ext cx="608101" cy="6965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Resultado de imag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314" y="4909550"/>
            <a:ext cx="919094" cy="9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455" y="4942568"/>
            <a:ext cx="1264232" cy="3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Resultado de image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331" y="5251565"/>
            <a:ext cx="1000533" cy="89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13" y="5285060"/>
            <a:ext cx="1597501" cy="76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6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16" grpId="0"/>
      <p:bldP spid="38" grpId="0" animBg="1"/>
      <p:bldP spid="39" grpId="0" animBg="1"/>
      <p:bldP spid="33" grpId="0" animBg="1"/>
      <p:bldP spid="29" grpId="0" animBg="1"/>
      <p:bldP spid="35" grpId="0" animBg="1"/>
      <p:bldP spid="36" grpId="0" animBg="1"/>
      <p:bldP spid="45" grpId="0" animBg="1"/>
    </p:bld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967F6BA-A0E9-4090-803B-5E1B26E67236}" vid="{D2858717-EA9D-40E4-B182-4BE6C8B5EBE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del negocio (pantalla panorámica)</Template>
  <TotalTime>0</TotalTime>
  <Words>649</Words>
  <Application>Microsoft Office PowerPoint</Application>
  <PresentationFormat>Panorámica</PresentationFormat>
  <Paragraphs>99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Book Antiqua</vt:lpstr>
      <vt:lpstr>Sales Direction 16X9</vt:lpstr>
      <vt:lpstr>Desarrollo Avanzado en Aplicaciones Java – II </vt:lpstr>
      <vt:lpstr>Agenda</vt:lpstr>
      <vt:lpstr>Definición de aplicación</vt:lpstr>
      <vt:lpstr>Tipos Aplicaciones</vt:lpstr>
      <vt:lpstr>Tipos Aplicaciones</vt:lpstr>
      <vt:lpstr>Modelos de arquitectura de aplicaciones</vt:lpstr>
      <vt:lpstr>Modelos de arquitectura de aplicaciones</vt:lpstr>
      <vt:lpstr>Modelos de arquitectura de aplicaciones</vt:lpstr>
      <vt:lpstr>Modelos de arquitectura de aplicaciones</vt:lpstr>
      <vt:lpstr>Componentes identificados</vt:lpstr>
      <vt:lpstr>Comunidad Java - JCP</vt:lpstr>
      <vt:lpstr>Especificaciones Java - JSR</vt:lpstr>
      <vt:lpstr>Especificaciones Java - JSR</vt:lpstr>
      <vt:lpstr>Marcos de Trabajo - Frameworks</vt:lpstr>
      <vt:lpstr>Marcos de Trabajo - Frameworks</vt:lpstr>
      <vt:lpstr>Marcos de Trabajo - Frameworks</vt:lpstr>
      <vt:lpstr>Conclusiones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2016-08-24T03:33:59Z</dcterms:created>
  <dcterms:modified xsi:type="dcterms:W3CDTF">2016-08-31T12:54:46Z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