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8" r:id="rId4"/>
    <p:sldId id="266" r:id="rId5"/>
    <p:sldId id="279" r:id="rId6"/>
    <p:sldId id="267" r:id="rId7"/>
    <p:sldId id="280" r:id="rId8"/>
    <p:sldId id="281" r:id="rId9"/>
    <p:sldId id="282" r:id="rId10"/>
    <p:sldId id="269" r:id="rId11"/>
    <p:sldId id="273" r:id="rId12"/>
    <p:sldId id="274" r:id="rId13"/>
    <p:sldId id="275" r:id="rId14"/>
    <p:sldId id="277" r:id="rId15"/>
    <p:sldId id="278" r:id="rId16"/>
    <p:sldId id="284" r:id="rId17"/>
    <p:sldId id="28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os imágenes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NOTA: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Para cambiar la imagen de esta dispositiva, seleccione la imagen y elimínela. A continuación haga clic en el icono Imágenes  en el marcador de posición e inserte su imagen.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931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025" y="6067425"/>
            <a:ext cx="5619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bytecode_instruction_listings" TargetMode="External"/><Relationship Id="rId2" Type="http://schemas.openxmlformats.org/officeDocument/2006/relationships/hyperlink" Target="https://docs.oracle.com/javase/spec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Avanzado en Aplicaciones Java – II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/>
              <a:t>Arquitectura Java</a:t>
            </a:r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" r="3051"/>
          <a:stretch>
            <a:fillRect/>
          </a:stretch>
        </p:blipFill>
        <p:spPr>
          <a:xfrm>
            <a:off x="7343805" y="755374"/>
            <a:ext cx="4848195" cy="6102626"/>
          </a:xfrm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0"/>
              </a:spcBef>
            </a:pPr>
            <a:r>
              <a:rPr lang="es-MX" dirty="0"/>
              <a:t>Arquitectura Java – Heap/</a:t>
            </a:r>
            <a:r>
              <a:rPr lang="es-MX" dirty="0" err="1"/>
              <a:t>Stack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4" y="1956875"/>
            <a:ext cx="7306695" cy="46107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52" y="2426599"/>
            <a:ext cx="5445756" cy="367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Java – Heap/</a:t>
            </a:r>
            <a:r>
              <a:rPr lang="es-MX" dirty="0" err="1"/>
              <a:t>Stack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90412"/>
            <a:ext cx="954538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1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Java – Heap/</a:t>
            </a:r>
            <a:r>
              <a:rPr lang="es-MX" dirty="0" err="1"/>
              <a:t>Stack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8" y="1636114"/>
            <a:ext cx="9711423" cy="50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Java – Heap/</a:t>
            </a:r>
            <a:r>
              <a:rPr lang="es-MX" dirty="0" err="1"/>
              <a:t>Stack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04" y="1608181"/>
            <a:ext cx="10055991" cy="524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8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Java – Heap/</a:t>
            </a:r>
            <a:r>
              <a:rPr lang="es-MX" dirty="0" err="1"/>
              <a:t>Stack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" y="1623634"/>
            <a:ext cx="9995453" cy="51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J2EE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J2EE: Java 2 Platform Enterprise Edition</a:t>
            </a:r>
          </a:p>
          <a:p>
            <a:r>
              <a:rPr lang="es-MX" dirty="0"/>
              <a:t>Java EE: Es una especificación estándar oficial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http://www.buysoftinfo.com/news/wp-content/uploads/2013/06/Oracle-Java-EE-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1"/>
          <a:stretch/>
        </p:blipFill>
        <p:spPr bwMode="auto">
          <a:xfrm>
            <a:off x="3094064" y="2955235"/>
            <a:ext cx="7123294" cy="36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6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Monitoreo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Oracle Java </a:t>
            </a:r>
            <a:r>
              <a:rPr lang="es-MX" dirty="0" err="1"/>
              <a:t>Mission</a:t>
            </a:r>
            <a:r>
              <a:rPr lang="es-MX" dirty="0"/>
              <a:t> Control</a:t>
            </a:r>
          </a:p>
          <a:p>
            <a:r>
              <a:rPr lang="es-MX" dirty="0"/>
              <a:t>Java </a:t>
            </a:r>
            <a:r>
              <a:rPr lang="es-MX" dirty="0" err="1"/>
              <a:t>VisualVM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18" y="2822233"/>
            <a:ext cx="6639956" cy="388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Bibliografia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Lenguaje Java y especificaciones de la maquina virtual de Java - </a:t>
            </a:r>
            <a:r>
              <a:rPr lang="es-MX" dirty="0">
                <a:hlinkClick r:id="rId2"/>
              </a:rPr>
              <a:t>https://docs.oracle.com/javase/specs/index.html</a:t>
            </a:r>
            <a:endParaRPr lang="es-MX" dirty="0"/>
          </a:p>
          <a:p>
            <a:r>
              <a:rPr lang="es-MX" dirty="0"/>
              <a:t>Instrucción para java bytecode y código máquina - </a:t>
            </a:r>
            <a:r>
              <a:rPr lang="es-MX" dirty="0">
                <a:hlinkClick r:id="rId3"/>
              </a:rPr>
              <a:t>https://en.wikipedia.org/wiki/Java_bytecode_instruction_listings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5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" dirty="0"/>
              <a:t>Agenda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sz="2400" b="0" i="0" dirty="0">
                <a:solidFill>
                  <a:srgbClr val="595959"/>
                </a:solidFill>
                <a:latin typeface="Book Antiqua"/>
                <a:ea typeface="+mn-ea"/>
                <a:cs typeface="+mn-cs"/>
              </a:rPr>
              <a:t>Repaso Java I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Font typeface="Arial"/>
              <a:buChar char="•"/>
            </a:pPr>
            <a:r>
              <a:rPr lang="es-ES" dirty="0">
                <a:solidFill>
                  <a:srgbClr val="595959"/>
                </a:solidFill>
                <a:latin typeface="Book Antiqua"/>
              </a:rPr>
              <a:t>Arquitectura Java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/>
              <a:t>Arquitectura Java – Código Maquina/Java </a:t>
            </a:r>
            <a:r>
              <a:rPr lang="es-MX" dirty="0" err="1"/>
              <a:t>ByteCode</a:t>
            </a:r>
            <a:endParaRPr lang="es-MX" dirty="0"/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/>
              <a:t>Arquitectura Java – Heap/</a:t>
            </a:r>
            <a:r>
              <a:rPr lang="es-MX" dirty="0" err="1"/>
              <a:t>Stack</a:t>
            </a:r>
            <a:endParaRPr lang="es-MX" dirty="0"/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/>
              <a:t>Arquitectura Java EE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r>
              <a:rPr lang="es-MX" dirty="0"/>
              <a:t>Monitoreo</a:t>
            </a:r>
          </a:p>
          <a:p>
            <a:pPr>
              <a:buClr>
                <a:srgbClr val="595959"/>
              </a:buClr>
              <a:buFont typeface="Arial"/>
              <a:buChar char="•"/>
            </a:pPr>
            <a:endParaRPr lang="es-ES" sz="2400" b="0" i="0" dirty="0">
              <a:solidFill>
                <a:srgbClr val="595959"/>
              </a:solidFill>
              <a:latin typeface="Book Antiq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Repaso Java 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Dialogo en clase (Clase, Objeto, JDK, JRE)</a:t>
            </a:r>
          </a:p>
        </p:txBody>
      </p:sp>
    </p:spTree>
    <p:extLst>
      <p:ext uri="{BB962C8B-B14F-4D97-AF65-F5344CB8AC3E}">
        <p14:creationId xmlns:p14="http://schemas.microsoft.com/office/powerpoint/2010/main" val="274326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Java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569"/>
          <a:stretch/>
        </p:blipFill>
        <p:spPr>
          <a:xfrm>
            <a:off x="1726240" y="1696278"/>
            <a:ext cx="8739519" cy="473675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726240" y="6537999"/>
            <a:ext cx="8739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000" dirty="0"/>
              <a:t>http://cdn.crunchify.com/wp-content/uploads/2012/11/Java-JVM-Crunchify-Tips.png</a:t>
            </a:r>
          </a:p>
        </p:txBody>
      </p:sp>
    </p:spTree>
    <p:extLst>
      <p:ext uri="{BB962C8B-B14F-4D97-AF65-F5344CB8AC3E}">
        <p14:creationId xmlns:p14="http://schemas.microsoft.com/office/powerpoint/2010/main" val="35397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9" y="255134"/>
            <a:ext cx="9717157" cy="1036850"/>
          </a:xfrm>
        </p:spPr>
        <p:txBody>
          <a:bodyPr/>
          <a:lstStyle/>
          <a:p>
            <a:r>
              <a:rPr lang="es-MX" dirty="0"/>
              <a:t>Arquitectura Java – Código Maquina/Java </a:t>
            </a:r>
            <a:r>
              <a:rPr lang="es-MX" dirty="0" err="1"/>
              <a:t>ByteCode</a:t>
            </a:r>
            <a:r>
              <a:rPr lang="es-MX" dirty="0"/>
              <a:t>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5" y="2870820"/>
            <a:ext cx="6232527" cy="217825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001" y="1736034"/>
            <a:ext cx="7056698" cy="47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95399" y="255134"/>
            <a:ext cx="9717157" cy="1036850"/>
          </a:xfrm>
        </p:spPr>
        <p:txBody>
          <a:bodyPr/>
          <a:lstStyle/>
          <a:p>
            <a:r>
              <a:rPr lang="es-MX" dirty="0"/>
              <a:t>Arquitectura Java – Código Maquina/Java </a:t>
            </a:r>
            <a:r>
              <a:rPr lang="es-MX" dirty="0" err="1"/>
              <a:t>ByteCode</a:t>
            </a:r>
            <a:r>
              <a:rPr lang="es-MX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40" y="1912809"/>
            <a:ext cx="10669073" cy="44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69" y="1548168"/>
            <a:ext cx="7234017" cy="520216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95399" y="255134"/>
            <a:ext cx="9717157" cy="1036850"/>
          </a:xfrm>
        </p:spPr>
        <p:txBody>
          <a:bodyPr/>
          <a:lstStyle/>
          <a:p>
            <a:r>
              <a:rPr lang="es-MX" dirty="0"/>
              <a:t>Arquitectura Java – Código Maquina/Java </a:t>
            </a:r>
            <a:r>
              <a:rPr lang="es-MX" dirty="0" err="1"/>
              <a:t>ByteCode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027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28" y="1603819"/>
            <a:ext cx="6133029" cy="5137898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399" y="255134"/>
            <a:ext cx="9717157" cy="1036850"/>
          </a:xfrm>
        </p:spPr>
        <p:txBody>
          <a:bodyPr/>
          <a:lstStyle/>
          <a:p>
            <a:r>
              <a:rPr lang="es-MX" dirty="0"/>
              <a:t>Arquitectura Java – Código Maquina/Java </a:t>
            </a:r>
            <a:r>
              <a:rPr lang="es-MX" dirty="0" err="1"/>
              <a:t>ByteCode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44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0"/>
              </a:spcBef>
            </a:pPr>
            <a:r>
              <a:rPr lang="es-MX" dirty="0"/>
              <a:t>Arquitectura Java – </a:t>
            </a:r>
            <a:r>
              <a:rPr lang="es-MX" dirty="0" err="1"/>
              <a:t>Heap</a:t>
            </a:r>
            <a:r>
              <a:rPr lang="es-MX" dirty="0"/>
              <a:t>/</a:t>
            </a:r>
            <a:r>
              <a:rPr lang="es-MX" dirty="0" err="1"/>
              <a:t>Stack</a:t>
            </a: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32650"/>
              </p:ext>
            </p:extLst>
          </p:nvPr>
        </p:nvGraphicFramePr>
        <p:xfrm>
          <a:off x="7268725" y="3331535"/>
          <a:ext cx="432270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354">
                  <a:extLst>
                    <a:ext uri="{9D8B030D-6E8A-4147-A177-3AD203B41FA5}">
                      <a16:colId xmlns:a16="http://schemas.microsoft.com/office/drawing/2014/main" val="3771126473"/>
                    </a:ext>
                  </a:extLst>
                </a:gridCol>
                <a:gridCol w="2161354">
                  <a:extLst>
                    <a:ext uri="{9D8B030D-6E8A-4147-A177-3AD203B41FA5}">
                      <a16:colId xmlns:a16="http://schemas.microsoft.com/office/drawing/2014/main" val="1398054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JVM</a:t>
                      </a:r>
                      <a:r>
                        <a:rPr lang="es-MX" baseline="0" dirty="0"/>
                        <a:t> Opción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4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  <a:r>
                        <a:rPr lang="es-MX" dirty="0" err="1"/>
                        <a:t>Xms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Java </a:t>
                      </a:r>
                      <a:r>
                        <a:rPr lang="es-MX" dirty="0" err="1"/>
                        <a:t>heap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size</a:t>
                      </a:r>
                      <a:r>
                        <a:rPr lang="es-MX" dirty="0"/>
                        <a:t> inicial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05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  <a:r>
                        <a:rPr lang="es-MX" dirty="0" err="1"/>
                        <a:t>Xmx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Java </a:t>
                      </a:r>
                      <a:r>
                        <a:rPr lang="es-MX" dirty="0" err="1"/>
                        <a:t>heap</a:t>
                      </a:r>
                      <a:r>
                        <a:rPr lang="es-MX" baseline="0" dirty="0"/>
                        <a:t> </a:t>
                      </a:r>
                      <a:r>
                        <a:rPr lang="es-MX" baseline="0" dirty="0" err="1"/>
                        <a:t>size</a:t>
                      </a:r>
                      <a:r>
                        <a:rPr lang="es-MX" baseline="0" dirty="0"/>
                        <a:t> máximo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5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  <a:r>
                        <a:rPr lang="es-MX" dirty="0" err="1"/>
                        <a:t>Xss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Tamaño del </a:t>
                      </a:r>
                      <a:r>
                        <a:rPr lang="es-MX" dirty="0" err="1"/>
                        <a:t>stack</a:t>
                      </a:r>
                      <a:r>
                        <a:rPr lang="es-MX" baseline="0" dirty="0"/>
                        <a:t> para cada hilo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98262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268725" y="2107822"/>
            <a:ext cx="4322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Si el </a:t>
            </a:r>
            <a:r>
              <a:rPr lang="es-MX" sz="1600" dirty="0" err="1"/>
              <a:t>heap</a:t>
            </a:r>
            <a:r>
              <a:rPr lang="es-MX" sz="1600" dirty="0"/>
              <a:t> es muy pequeño se puede observar: </a:t>
            </a:r>
            <a:r>
              <a:rPr lang="es-MX" sz="1600" b="1" dirty="0" err="1"/>
              <a:t>java.lang.OutOfMemoryError</a:t>
            </a:r>
            <a:r>
              <a:rPr lang="es-MX" sz="1600" b="1" dirty="0"/>
              <a:t>: Java </a:t>
            </a:r>
            <a:r>
              <a:rPr lang="es-MX" sz="1600" b="1" dirty="0" err="1"/>
              <a:t>heap</a:t>
            </a:r>
            <a:r>
              <a:rPr lang="es-MX" sz="1600" b="1" dirty="0"/>
              <a:t> </a:t>
            </a:r>
            <a:r>
              <a:rPr lang="es-MX" sz="1600" b="1" dirty="0" err="1"/>
              <a:t>space</a:t>
            </a:r>
            <a:endParaRPr lang="es-MX" sz="1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268725" y="5877427"/>
            <a:ext cx="4322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Si el </a:t>
            </a:r>
            <a:r>
              <a:rPr lang="es-MX" sz="1600" dirty="0" err="1"/>
              <a:t>stack</a:t>
            </a:r>
            <a:r>
              <a:rPr lang="es-MX" sz="1600" dirty="0"/>
              <a:t> es muy pequeño se puede observar:  </a:t>
            </a:r>
            <a:r>
              <a:rPr lang="es-MX" sz="1600" b="1" dirty="0" err="1"/>
              <a:t>java.lang.StackOverflowError</a:t>
            </a:r>
            <a:endParaRPr lang="es-MX" sz="1600" b="1" dirty="0"/>
          </a:p>
        </p:txBody>
      </p:sp>
      <p:pic>
        <p:nvPicPr>
          <p:cNvPr id="1026" name="Picture 2" descr="https://dnhome.files.wordpress.com/2012/06/java-memory-stack-he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020" y="1891992"/>
            <a:ext cx="4481415" cy="42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1217020" y="6227139"/>
            <a:ext cx="44814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100" dirty="0"/>
              <a:t>https://dnhome.files.wordpress.com/2012/06/java-memory-stack-heap.jpg</a:t>
            </a:r>
          </a:p>
        </p:txBody>
      </p:sp>
    </p:spTree>
    <p:extLst>
      <p:ext uri="{BB962C8B-B14F-4D97-AF65-F5344CB8AC3E}">
        <p14:creationId xmlns:p14="http://schemas.microsoft.com/office/powerpoint/2010/main" val="15161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7967F6BA-A0E9-4090-803B-5E1B26E67236}" vid="{D2858717-EA9D-40E4-B182-4BE6C8B5EBE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dirección del negocio (pantalla panorámica)</Template>
  <TotalTime>0</TotalTime>
  <Words>198</Words>
  <Application>Microsoft Office PowerPoint</Application>
  <PresentationFormat>Panorámica</PresentationFormat>
  <Paragraphs>43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Book Antiqua</vt:lpstr>
      <vt:lpstr>Sales Direction 16X9</vt:lpstr>
      <vt:lpstr>Desarrollo Avanzado en Aplicaciones Java – II </vt:lpstr>
      <vt:lpstr>Agenda</vt:lpstr>
      <vt:lpstr>Repaso Java I</vt:lpstr>
      <vt:lpstr>Arquitectura Java</vt:lpstr>
      <vt:lpstr>Arquitectura Java – Código Maquina/Java ByteCode </vt:lpstr>
      <vt:lpstr>Arquitectura Java – Código Maquina/Java ByteCode </vt:lpstr>
      <vt:lpstr>Arquitectura Java – Código Maquina/Java ByteCode </vt:lpstr>
      <vt:lpstr>Arquitectura Java – Código Maquina/Java ByteCode </vt:lpstr>
      <vt:lpstr>Arquitectura Java – Heap/Stack</vt:lpstr>
      <vt:lpstr>Arquitectura Java – Heap/Stack</vt:lpstr>
      <vt:lpstr>Arquitectura Java – Heap/Stack</vt:lpstr>
      <vt:lpstr>Arquitectura Java – Heap/Stack</vt:lpstr>
      <vt:lpstr>Arquitectura Java – Heap/Stack</vt:lpstr>
      <vt:lpstr>Arquitectura Java – Heap/Stack</vt:lpstr>
      <vt:lpstr>Arquitectura J2EE</vt:lpstr>
      <vt:lpstr>Monitoreo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2016-08-24T03:33:59Z</dcterms:created>
  <dcterms:modified xsi:type="dcterms:W3CDTF">2016-08-24T12:34:29Z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