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.tif"/><Relationship Id="rId8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3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" name="Group"/>
          <p:cNvGrpSpPr/>
          <p:nvPr/>
        </p:nvGrpSpPr>
        <p:grpSpPr>
          <a:xfrm>
            <a:off x="11017943" y="228875"/>
            <a:ext cx="1150108" cy="6269574"/>
            <a:chOff x="0" y="0"/>
            <a:chExt cx="1150106" cy="6269573"/>
          </a:xfrm>
        </p:grpSpPr>
        <p:grpSp>
          <p:nvGrpSpPr>
            <p:cNvPr id="42" name="Group"/>
            <p:cNvGrpSpPr/>
            <p:nvPr/>
          </p:nvGrpSpPr>
          <p:grpSpPr>
            <a:xfrm>
              <a:off x="73618" y="5162740"/>
              <a:ext cx="1060249" cy="1106834"/>
              <a:chOff x="0" y="0"/>
              <a:chExt cx="1060248" cy="1106832"/>
            </a:xfrm>
          </p:grpSpPr>
          <p:sp>
            <p:nvSpPr>
              <p:cNvPr id="36" name="Logo color"/>
              <p:cNvSpPr/>
              <p:nvPr/>
            </p:nvSpPr>
            <p:spPr>
              <a:xfrm>
                <a:off x="3663" y="661441"/>
                <a:ext cx="170935" cy="249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37" name="logoill.pdf" descr="logoill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10883" y="671389"/>
                <a:ext cx="239999" cy="2294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8" name="mcstas-logo.pdf" descr="mcstas-logo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1060249" cy="6230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" name="PSI-Logo_trans.png" descr="PSI-Logo_trans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94934" y="732148"/>
                <a:ext cx="298734" cy="1093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" name="ku-logo.pdf" descr="ku-logo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91391" y="659237"/>
                <a:ext cx="187537" cy="2548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" name="ESS_Logo_Frugal_Blue_cmyk.png" descr="ESS_Logo_Frugal_Blue_cmyk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13964" y="887284"/>
                <a:ext cx="408017" cy="2195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3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104014" cy="402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" name="2019 CSNS McStas School"/>
            <p:cNvSpPr txBox="1"/>
            <p:nvPr/>
          </p:nvSpPr>
          <p:spPr>
            <a:xfrm>
              <a:off x="11786" y="4156378"/>
              <a:ext cx="1138321" cy="81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11479">
                <a:lnSpc>
                  <a:spcPct val="110000"/>
                </a:lnSpc>
                <a:spcBef>
                  <a:spcPts val="0"/>
                </a:spcBef>
                <a:defRPr b="1" i="1" sz="1665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5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5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9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66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60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61" name="logoill.pdf" descr="logoill.pdf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2" name="mcstas-logo.pdf" descr="mcstas-logo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3" name="PSI-Logo_trans.png" descr="PSI-Logo_trans.png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4" name="ku-logo.pdf" descr="ku-logo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5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67" name="Image" descr="Imag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8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pic>
        <p:nvPicPr>
          <p:cNvPr id="70" name="ESS.png" descr="ES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7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8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8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5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92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86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87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8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9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0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1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93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4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0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0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0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8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Picture Placeholder 9"/>
          <p:cNvSpPr/>
          <p:nvPr>
            <p:ph type="pic" sz="quarter" idx="13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0" name="Picture Placeholder 11"/>
          <p:cNvSpPr/>
          <p:nvPr>
            <p:ph type="pic" sz="quarter" idx="14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2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2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19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113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14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5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6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7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8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20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1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3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32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3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Picture Placeholder 9"/>
          <p:cNvSpPr/>
          <p:nvPr>
            <p:ph type="pic" sz="quarter" idx="13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7" name="Picture Placeholder 11"/>
          <p:cNvSpPr/>
          <p:nvPr>
            <p:ph type="pic" sz="quarter" idx="14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9" name="Group"/>
          <p:cNvGrpSpPr/>
          <p:nvPr/>
        </p:nvGrpSpPr>
        <p:grpSpPr>
          <a:xfrm>
            <a:off x="11017943" y="228875"/>
            <a:ext cx="1150108" cy="6269574"/>
            <a:chOff x="0" y="0"/>
            <a:chExt cx="1150106" cy="6269573"/>
          </a:xfrm>
        </p:grpSpPr>
        <p:grpSp>
          <p:nvGrpSpPr>
            <p:cNvPr id="146" name="Group"/>
            <p:cNvGrpSpPr/>
            <p:nvPr/>
          </p:nvGrpSpPr>
          <p:grpSpPr>
            <a:xfrm>
              <a:off x="73618" y="5162740"/>
              <a:ext cx="1060249" cy="1106834"/>
              <a:chOff x="0" y="0"/>
              <a:chExt cx="1060248" cy="1106832"/>
            </a:xfrm>
          </p:grpSpPr>
          <p:sp>
            <p:nvSpPr>
              <p:cNvPr id="140" name="Logo color"/>
              <p:cNvSpPr/>
              <p:nvPr/>
            </p:nvSpPr>
            <p:spPr>
              <a:xfrm>
                <a:off x="3663" y="661441"/>
                <a:ext cx="170935" cy="249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41" name="logoill.pdf" descr="logoill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10883" y="671389"/>
                <a:ext cx="239999" cy="2294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2" name="mcstas-logo.pdf" descr="mcstas-logo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1060249" cy="6230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3" name="PSI-Logo_trans.png" descr="PSI-Logo_trans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94934" y="732148"/>
                <a:ext cx="298734" cy="1093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4" name="ku-logo.pdf" descr="ku-logo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91391" y="659237"/>
                <a:ext cx="187537" cy="2548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5" name="ESS_Logo_Frugal_Blue_cmyk.png" descr="ESS_Logo_Frugal_Blue_cmyk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13964" y="887284"/>
                <a:ext cx="408017" cy="2195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47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104014" cy="402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8" name="2019 CSNS McStas School"/>
            <p:cNvSpPr txBox="1"/>
            <p:nvPr/>
          </p:nvSpPr>
          <p:spPr>
            <a:xfrm>
              <a:off x="11786" y="4156378"/>
              <a:ext cx="1138321" cy="81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11479">
                <a:lnSpc>
                  <a:spcPct val="110000"/>
                </a:lnSpc>
                <a:spcBef>
                  <a:spcPts val="0"/>
                </a:spcBef>
                <a:defRPr b="1" i="1" sz="1665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5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59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60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62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3" name="Text Placeholder 18"/>
          <p:cNvSpPr/>
          <p:nvPr>
            <p:ph type="body" sz="quarter" idx="13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64" name="Text Placeholder 22"/>
          <p:cNvSpPr/>
          <p:nvPr>
            <p:ph type="body" sz="quarter" idx="14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65" name="Picture Placeholder 8"/>
          <p:cNvSpPr/>
          <p:nvPr>
            <p:ph type="pic" sz="quarter" idx="15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6" name="Picture Placeholder 8"/>
          <p:cNvSpPr/>
          <p:nvPr>
            <p:ph type="pic" sz="quarter" idx="16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7" name="Picture Placeholder 8"/>
          <p:cNvSpPr/>
          <p:nvPr>
            <p:ph type="pic" sz="quarter" idx="17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csns_logo.png" descr="csns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88296" y="209563"/>
            <a:ext cx="365040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7" name="Group"/>
          <p:cNvGrpSpPr/>
          <p:nvPr/>
        </p:nvGrpSpPr>
        <p:grpSpPr>
          <a:xfrm>
            <a:off x="3113296" y="252000"/>
            <a:ext cx="690137" cy="720459"/>
            <a:chOff x="0" y="0"/>
            <a:chExt cx="690135" cy="720458"/>
          </a:xfrm>
        </p:grpSpPr>
        <p:sp>
          <p:nvSpPr>
            <p:cNvPr id="171" name="Logo color"/>
            <p:cNvSpPr/>
            <p:nvPr/>
          </p:nvSpPr>
          <p:spPr>
            <a:xfrm>
              <a:off x="2384" y="430544"/>
              <a:ext cx="111265" cy="162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72" name="logoill.pdf" descr="logoill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62727" y="437019"/>
              <a:ext cx="156220" cy="1493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3" name="mcstas-logo.pdf" descr="mcstas-logo.pdf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690136" cy="405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4" name="PSI-Logo_trans.png" descr="PSI-Logo_trans.png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57070" y="476569"/>
              <a:ext cx="194452" cy="711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5" name="ku-logo.pdf" descr="ku-logo.pdf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4580" y="429109"/>
              <a:ext cx="122071" cy="1658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6" name="ESS_Logo_Frugal_Blue_cmyk.png" descr="ESS_Logo_Frugal_Blue_cmyk.png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04365" y="577550"/>
              <a:ext cx="265586" cy="1429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8" name="2019 CSNS McStas School"/>
          <p:cNvSpPr txBox="1"/>
          <p:nvPr/>
        </p:nvSpPr>
        <p:spPr>
          <a:xfrm>
            <a:off x="1925741" y="155334"/>
            <a:ext cx="1002693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defRPr b="1" i="1" sz="1400"/>
            </a:pPr>
            <a:r>
              <a:t>2019 CSNS</a:t>
            </a:r>
            <a:br/>
            <a:r>
              <a:t>McStas 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8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88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8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2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2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99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193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94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5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6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7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8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00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1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Fysik</a:t>
            </a:r>
          </a:p>
        </p:txBody>
      </p:sp>
      <p:sp>
        <p:nvSpPr>
          <p:cNvPr id="219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220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1" name="Background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222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xfrm flipH="1" rot="10800000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4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697" y="2381250"/>
            <a:ext cx="3886201" cy="2095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9" name="Group"/>
          <p:cNvGrpSpPr/>
          <p:nvPr/>
        </p:nvGrpSpPr>
        <p:grpSpPr>
          <a:xfrm>
            <a:off x="7638504" y="2159149"/>
            <a:ext cx="4400352" cy="2273301"/>
            <a:chOff x="0" y="0"/>
            <a:chExt cx="4400351" cy="2273300"/>
          </a:xfrm>
        </p:grpSpPr>
        <p:pic>
          <p:nvPicPr>
            <p:cNvPr id="227" name="csns_logo.png" descr="csns_logo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31659" t="0" r="0" b="0"/>
            <a:stretch>
              <a:fillRect/>
            </a:stretch>
          </p:blipFill>
          <p:spPr>
            <a:xfrm>
              <a:off x="0" y="1193800"/>
              <a:ext cx="4400352" cy="1079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8" name="csns_logo.png" descr="csns_logo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71750" b="0"/>
            <a:stretch>
              <a:fillRect/>
            </a:stretch>
          </p:blipFill>
          <p:spPr>
            <a:xfrm>
              <a:off x="1290835" y="0"/>
              <a:ext cx="1818979" cy="1079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6" name="Group"/>
          <p:cNvGrpSpPr/>
          <p:nvPr/>
        </p:nvGrpSpPr>
        <p:grpSpPr>
          <a:xfrm>
            <a:off x="3041104" y="4876362"/>
            <a:ext cx="1302881" cy="1360126"/>
            <a:chOff x="0" y="0"/>
            <a:chExt cx="1302880" cy="1360125"/>
          </a:xfrm>
        </p:grpSpPr>
        <p:sp>
          <p:nvSpPr>
            <p:cNvPr id="230" name="Logo color"/>
            <p:cNvSpPr/>
            <p:nvPr/>
          </p:nvSpPr>
          <p:spPr>
            <a:xfrm>
              <a:off x="4501" y="812808"/>
              <a:ext cx="210053" cy="30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31" name="logoill.pdf" descr="logoill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73564" y="825033"/>
              <a:ext cx="294923" cy="281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2" name="mcstas-logo.pdf" descr="mcstas-logo.pdf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302881" cy="7655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3" name="PSI-Logo_trans.png" descr="PSI-Logo_trans.png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85313" y="899696"/>
              <a:ext cx="367097" cy="1343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4" name="ku-logo.pdf" descr="ku-logo.pdf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35190" y="810100"/>
              <a:ext cx="230453" cy="3131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5" name="ESS_Logo_Frugal_Blue_cmyk.png" descr="ESS_Logo_Frugal_Blue_cmyk.png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85812" y="1090335"/>
              <a:ext cx="501390" cy="2697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7" name="2019 CSNS McStas School"/>
          <p:cNvSpPr txBox="1"/>
          <p:nvPr/>
        </p:nvSpPr>
        <p:spPr>
          <a:xfrm>
            <a:off x="7343015" y="5196196"/>
            <a:ext cx="2610681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algn="ctr" defTabSz="585215">
              <a:lnSpc>
                <a:spcPct val="110000"/>
              </a:lnSpc>
              <a:spcBef>
                <a:spcPts val="0"/>
              </a:spcBef>
              <a:defRPr b="1" i="1" sz="2368"/>
            </a:pPr>
            <a:r>
              <a:t>2019 CSNS</a:t>
            </a:r>
            <a:br/>
            <a:r>
              <a:t>McStas 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8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5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9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0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6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sp>
        <p:nvSpPr>
          <p:cNvPr id="19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fit.mccode.org/Install.html" TargetMode="External"/><Relationship Id="rId3" Type="http://schemas.openxmlformats.org/officeDocument/2006/relationships/hyperlink" Target="http://ifit.mccode.org/McStas.html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Introducing iFit - a flexible Math framework that plays nicely with McSt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Introducing </a:t>
            </a:r>
            <a:r>
              <a:rPr i="1"/>
              <a:t>iFit</a:t>
            </a:r>
            <a:br>
              <a:rPr i="1"/>
            </a:br>
            <a:r>
              <a:rPr b="0" i="1" sz="2900"/>
              <a:t>- a flexible Math framework that plays nicely with McStas</a:t>
            </a:r>
          </a:p>
        </p:txBody>
      </p:sp>
      <p:sp>
        <p:nvSpPr>
          <p:cNvPr id="247" name="Body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1" name="TextShape 1"/>
          <p:cNvSpPr txBox="1"/>
          <p:nvPr/>
        </p:nvSpPr>
        <p:spPr>
          <a:xfrm>
            <a:off x="1976982" y="698206"/>
            <a:ext cx="688568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0" sz="3800">
                <a:solidFill>
                  <a:srgbClr val="6666FF"/>
                </a:solidFill>
                <a:latin typeface="Purisa"/>
                <a:ea typeface="Purisa"/>
                <a:cs typeface="Purisa"/>
                <a:sym typeface="Purisa"/>
              </a:defRPr>
            </a:lvl1pPr>
          </a:lstStyle>
          <a:p>
            <a:pPr/>
            <a:r>
              <a:t>McStas automation: iFit</a:t>
            </a:r>
          </a:p>
        </p:txBody>
      </p:sp>
      <p:sp>
        <p:nvSpPr>
          <p:cNvPr id="252" name="TextShape 2"/>
          <p:cNvSpPr txBox="1"/>
          <p:nvPr/>
        </p:nvSpPr>
        <p:spPr>
          <a:xfrm>
            <a:off x="1976982" y="1605515"/>
            <a:ext cx="8233086" cy="797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31999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iFit is a generic infrastructure which gathers data sets handling, fitting, S(q,w) models, and McStas hooks.</a:t>
            </a:r>
          </a:p>
        </p:txBody>
      </p:sp>
      <p:pic>
        <p:nvPicPr>
          <p:cNvPr id="253" name="image20.png" descr="image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1838" y="3778874"/>
            <a:ext cx="1754502" cy="9680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6" name="TextShape 1"/>
          <p:cNvSpPr txBox="1"/>
          <p:nvPr/>
        </p:nvSpPr>
        <p:spPr>
          <a:xfrm>
            <a:off x="1976982" y="698206"/>
            <a:ext cx="688568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i="1" spc="0" sz="3800">
                <a:solidFill>
                  <a:srgbClr val="6666FF"/>
                </a:solidFill>
                <a:latin typeface="Purisa"/>
                <a:ea typeface="Purisa"/>
                <a:cs typeface="Purisa"/>
                <a:sym typeface="Purisa"/>
              </a:defRPr>
            </a:lvl1pPr>
          </a:lstStyle>
          <a:p>
            <a:pPr/>
            <a:r>
              <a:t>McStas iFit: build</a:t>
            </a:r>
          </a:p>
        </p:txBody>
      </p:sp>
      <p:sp>
        <p:nvSpPr>
          <p:cNvPr id="257" name="TextShape 2"/>
          <p:cNvSpPr txBox="1"/>
          <p:nvPr/>
        </p:nvSpPr>
        <p:spPr>
          <a:xfrm>
            <a:off x="1976982" y="1605515"/>
            <a:ext cx="8233086" cy="4108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31999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McStas can be controlled from within iFit.</a:t>
            </a:r>
          </a:p>
          <a:p>
            <a:pPr marL="431999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Open Matlab/iFit</a:t>
            </a:r>
          </a:p>
          <a:p>
            <a:pPr marL="431999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Create the McStas model with: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model = mccode(‘instr’)</a:t>
            </a:r>
          </a:p>
          <a:p>
            <a:pPr marL="431999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Plot the geometry with: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plot(model)	</a:t>
            </a:r>
            <a:r>
              <a:rPr i="1"/>
              <a:t>% has contextual menus</a:t>
            </a:r>
          </a:p>
          <a:p>
            <a:pPr marL="431999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Edit the instrument and re-compile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edit(model)</a:t>
            </a:r>
          </a:p>
        </p:txBody>
      </p:sp>
      <p:pic>
        <p:nvPicPr>
          <p:cNvPr id="258" name="image21.png" descr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75892" y="2376907"/>
            <a:ext cx="2082205" cy="16055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image22.png" descr="image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55262" y="4799556"/>
            <a:ext cx="2312545" cy="19129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2" name="TextShape 1"/>
          <p:cNvSpPr txBox="1"/>
          <p:nvPr/>
        </p:nvSpPr>
        <p:spPr>
          <a:xfrm>
            <a:off x="1976982" y="698206"/>
            <a:ext cx="688568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i="1" spc="0" sz="3800">
                <a:solidFill>
                  <a:srgbClr val="6666FF"/>
                </a:solidFill>
                <a:latin typeface="Purisa"/>
                <a:ea typeface="Purisa"/>
                <a:cs typeface="Purisa"/>
                <a:sym typeface="Purisa"/>
              </a:defRPr>
            </a:lvl1pPr>
          </a:lstStyle>
          <a:p>
            <a:pPr/>
            <a:r>
              <a:t>McStas iFit: eval</a:t>
            </a:r>
          </a:p>
        </p:txBody>
      </p:sp>
      <p:sp>
        <p:nvSpPr>
          <p:cNvPr id="263" name="TextShape 2"/>
          <p:cNvSpPr txBox="1"/>
          <p:nvPr/>
        </p:nvSpPr>
        <p:spPr>
          <a:xfrm>
            <a:off x="1976982" y="1605515"/>
            <a:ext cx="8233086" cy="4949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31999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Run with (default 1e6 event and pars)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 = iData(model, [], nan);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subplot(model) </a:t>
            </a:r>
            <a:r>
              <a:rPr i="1"/>
              <a:t>% plot monitors, contextual menus</a:t>
            </a:r>
          </a:p>
          <a:p>
            <a:pPr marL="431999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Specify parameters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 = iData(model, ‘lambda=2.36; coh=Cu.laz’)</a:t>
            </a:r>
          </a:p>
          <a:p>
            <a:pPr marL="431999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Do a scan: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 = iData(model, ‘lambda=[1.2 2.4 3.6]’)</a:t>
            </a:r>
          </a:p>
          <a:p>
            <a:pPr marL="431999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Change neutron events #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model.UserData.options.ncount = 1e7;</a:t>
            </a:r>
          </a:p>
        </p:txBody>
      </p:sp>
      <p:pic>
        <p:nvPicPr>
          <p:cNvPr id="264" name="image23.png" descr="image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33676" y="787074"/>
            <a:ext cx="2281832" cy="17901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7" name="TextShape 1"/>
          <p:cNvSpPr txBox="1"/>
          <p:nvPr/>
        </p:nvSpPr>
        <p:spPr>
          <a:xfrm>
            <a:off x="1976982" y="698206"/>
            <a:ext cx="688568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i="1" spc="0" sz="3800">
                <a:solidFill>
                  <a:srgbClr val="6666FF"/>
                </a:solidFill>
                <a:latin typeface="Purisa"/>
                <a:ea typeface="Purisa"/>
                <a:cs typeface="Purisa"/>
                <a:sym typeface="Purisa"/>
              </a:defRPr>
            </a:lvl1pPr>
          </a:lstStyle>
          <a:p>
            <a:pPr/>
            <a:r>
              <a:t>McStas iFit: optim</a:t>
            </a:r>
          </a:p>
        </p:txBody>
      </p:sp>
      <p:sp>
        <p:nvSpPr>
          <p:cNvPr id="268" name="TextShape 2"/>
          <p:cNvSpPr txBox="1"/>
          <p:nvPr/>
        </p:nvSpPr>
        <p:spPr>
          <a:xfrm>
            <a:off x="1976982" y="1605515"/>
            <a:ext cx="8233086" cy="271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31999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Fix all parameters but </a:t>
            </a:r>
            <a:r>
              <a:rPr i="1"/>
              <a:t>lambda</a:t>
            </a:r>
            <a:r>
              <a:t>, Maximize model value: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mlock(model, ‘all’); munlock(model, ‘lambda’)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xlim(model, ‘lambda’, [1 3]); % bounds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fmax(model, ‘lambda=2.36’, ‘’, nan)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fmax(model, ‘lambda=2.36’, ‘OutputFcn=fminplot’, nan)</a:t>
            </a:r>
          </a:p>
        </p:txBody>
      </p:sp>
      <p:pic>
        <p:nvPicPr>
          <p:cNvPr id="269" name="image24.png" descr="image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7714" y="4491456"/>
            <a:ext cx="2748719" cy="22638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2" name="TextShape 1"/>
          <p:cNvSpPr txBox="1"/>
          <p:nvPr/>
        </p:nvSpPr>
        <p:spPr>
          <a:xfrm>
            <a:off x="1976982" y="698206"/>
            <a:ext cx="688568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i="1" spc="0" sz="3800">
                <a:solidFill>
                  <a:srgbClr val="6666FF"/>
                </a:solidFill>
                <a:latin typeface="Purisa"/>
                <a:ea typeface="Purisa"/>
                <a:cs typeface="Purisa"/>
                <a:sym typeface="Purisa"/>
              </a:defRPr>
            </a:lvl1pPr>
          </a:lstStyle>
          <a:p>
            <a:pPr/>
            <a:r>
              <a:t>McStas iFit: advanced</a:t>
            </a:r>
          </a:p>
        </p:txBody>
      </p:sp>
      <p:sp>
        <p:nvSpPr>
          <p:cNvPr id="273" name="TextShape 2"/>
          <p:cNvSpPr txBox="1"/>
          <p:nvPr/>
        </p:nvSpPr>
        <p:spPr>
          <a:xfrm>
            <a:off x="1976982" y="1605515"/>
            <a:ext cx="8233086" cy="4688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31999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You can add McStas models: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model=mccode(‘instr1’)+mccode(‘instr2’) + ...</a:t>
            </a:r>
          </a:p>
          <a:p>
            <a:pPr marL="431999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For instance: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Instr1: structure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Instr2: spin-wave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Instr3: phonons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Instr4: incoherent</a:t>
            </a:r>
          </a:p>
          <a:p>
            <a:pPr marL="431999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different models can also be assembled as a set of samples chosen at execution in a single McStas instrument.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Exercise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Exercise:</a:t>
            </a:r>
          </a:p>
        </p:txBody>
      </p:sp>
      <p:sp>
        <p:nvSpPr>
          <p:cNvPr id="276" name="Download and install the binary iFit package using the instructions at  http://ifit.mccode.org/Install.htm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Download and install the binary iFit package using the instructions at </a:t>
            </a:r>
            <a:b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http://ifit.mccode.org/Install.html</a:t>
            </a:r>
          </a:p>
          <a:p>
            <a:pPr/>
          </a:p>
          <a:p>
            <a:pPr marL="180473" indent="-180473"/>
            <a:r>
              <a:t>Launch iFit/Matlab and load data from one or more of the TOF monitor outputs of the scan, TOF spectrometer exercise, e.g.</a:t>
            </a:r>
          </a:p>
          <a:p>
            <a:pPr lvl="1" marL="561473" indent="-180473">
              <a:buChar char="•"/>
            </a:pPr>
            <a:r>
              <a:t>a=iData(‘folder/5/in5*.t’)</a:t>
            </a:r>
          </a:p>
          <a:p>
            <a:pPr lvl="1" marL="561473" indent="-180473">
              <a:buChar char="•"/>
            </a:pPr>
            <a:r>
              <a:t>a.error=1</a:t>
            </a:r>
          </a:p>
          <a:p>
            <a:pPr lvl="1" marL="561473" indent="-180473">
              <a:buChar char="•"/>
            </a:pPr>
            <a:r>
              <a:t>fits(a,’gauss’)</a:t>
            </a:r>
          </a:p>
          <a:p>
            <a:pPr lvl="1" marL="561473" indent="-180473">
              <a:buChar char="•"/>
            </a:pPr>
            <a:r>
              <a:t>plot(a)</a:t>
            </a:r>
          </a:p>
          <a:p>
            <a:pPr/>
          </a:p>
          <a:p>
            <a:pPr/>
            <a:r>
              <a:t>Use the instructions at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http://ifit.mccode.org/McStas.html</a:t>
            </a:r>
            <a:r>
              <a:t> to generate some of the example graphics shown in that page </a:t>
            </a:r>
          </a:p>
        </p:txBody>
      </p:sp>
      <p:sp>
        <p:nvSpPr>
          <p:cNvPr id="2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