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cStasMcXtrace/McCode/tree/master/tools/cluster-script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cStasMcXtrace/McCode/blob/master/tools/other/Refl_Vitess2McStas.sh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McStas do’s and don’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do’s and don’ts</a:t>
            </a:r>
          </a:p>
        </p:txBody>
      </p:sp>
      <p:sp>
        <p:nvSpPr>
          <p:cNvPr id="247" name="Peter Willendrup1,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defRPr sz="1200"/>
            </a:pPr>
          </a:p>
          <a:p>
            <a:pPr marL="0" indent="0">
              <a:defRPr b="1" sz="1200"/>
            </a:pPr>
            <a:r>
              <a:t>Peter Willendrup</a:t>
            </a:r>
            <a:r>
              <a:rPr baseline="31999"/>
              <a:t>1,5</a:t>
            </a:r>
          </a:p>
          <a:p>
            <a:pPr marL="0" indent="0">
              <a:defRPr sz="1200"/>
            </a:pPr>
            <a:r>
              <a:t>Emmanuel Farhi</a:t>
            </a:r>
            <a:r>
              <a:rPr baseline="31999"/>
              <a:t>2</a:t>
            </a:r>
          </a:p>
          <a:p>
            <a:pPr marL="0" indent="0">
              <a:defRPr sz="1200"/>
            </a:pPr>
            <a:r>
              <a:t>Erik Knudsen</a:t>
            </a:r>
            <a:r>
              <a:rPr baseline="31999"/>
              <a:t>1,5</a:t>
            </a:r>
            <a:endParaRPr baseline="31999"/>
          </a:p>
          <a:p>
            <a:pPr marL="0" indent="0">
              <a:defRPr sz="1200"/>
            </a:pPr>
            <a:r>
              <a:t>Uwe Filges</a:t>
            </a:r>
            <a:r>
              <a:rPr baseline="31999"/>
              <a:t>3</a:t>
            </a:r>
          </a:p>
          <a:p>
            <a:pPr marL="0" indent="0">
              <a:defRPr sz="1200"/>
            </a:pPr>
            <a:r>
              <a:t>Kim Lefmann</a:t>
            </a:r>
            <a:r>
              <a:rPr baseline="31999"/>
              <a:t>4,5</a:t>
            </a:r>
          </a:p>
          <a:p>
            <a:pPr marL="0" indent="0">
              <a:defRPr sz="1200"/>
            </a:pPr>
          </a:p>
          <a:p>
            <a:pPr marL="0" indent="0">
              <a:defRPr sz="1200"/>
            </a:pPr>
            <a:r>
              <a:rPr baseline="31999"/>
              <a:t>1</a:t>
            </a:r>
            <a:r>
              <a:t>DTU Physics, Lyngby, Denmark</a:t>
            </a:r>
          </a:p>
          <a:p>
            <a:pPr marL="0" indent="0">
              <a:defRPr sz="1200"/>
            </a:pPr>
            <a:r>
              <a:rPr baseline="31999"/>
              <a:t>2</a:t>
            </a:r>
            <a:r>
              <a:t>Calcul Scientifique, Institut Laue-Langevin (ILL), Grenoble, France</a:t>
            </a:r>
          </a:p>
          <a:p>
            <a:pPr marL="0" indent="0">
              <a:defRPr sz="1200"/>
            </a:pPr>
            <a:r>
              <a:rPr baseline="31999"/>
              <a:t>3</a:t>
            </a:r>
            <a:r>
              <a:t>Niels Bohr Institute, University of Copenhagen, Copenhagen, Denmark</a:t>
            </a:r>
          </a:p>
          <a:p>
            <a:pPr marL="0" indent="0">
              <a:defRPr baseline="31999" sz="1200"/>
            </a:pPr>
            <a:r>
              <a:t>4</a:t>
            </a:r>
            <a:r>
              <a:rPr baseline="0"/>
              <a:t>Paul Scherrer Institut, Villigen, Switzerland</a:t>
            </a:r>
          </a:p>
          <a:p>
            <a:pPr marL="0" indent="0">
              <a:defRPr baseline="31999" sz="1200"/>
            </a:pPr>
            <a:r>
              <a:t>5</a:t>
            </a:r>
            <a:r>
              <a:rPr baseline="0"/>
              <a:t>ESS DMSC, Copenhagen, Denmark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Group"/>
          <p:cNvGrpSpPr/>
          <p:nvPr/>
        </p:nvGrpSpPr>
        <p:grpSpPr>
          <a:xfrm>
            <a:off x="8372195" y="2175851"/>
            <a:ext cx="1852551" cy="1933947"/>
            <a:chOff x="0" y="0"/>
            <a:chExt cx="1852549" cy="1933945"/>
          </a:xfrm>
        </p:grpSpPr>
        <p:grpSp>
          <p:nvGrpSpPr>
            <p:cNvPr id="254" name="Group"/>
            <p:cNvGrpSpPr/>
            <p:nvPr/>
          </p:nvGrpSpPr>
          <p:grpSpPr>
            <a:xfrm>
              <a:off x="0" y="0"/>
              <a:ext cx="1852550" cy="1597086"/>
              <a:chOff x="0" y="0"/>
              <a:chExt cx="1852549" cy="1597085"/>
            </a:xfrm>
          </p:grpSpPr>
          <p:pic>
            <p:nvPicPr>
              <p:cNvPr id="249" name="logoill.pdf" descr="logoill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42110" y="1173104"/>
                <a:ext cx="419346" cy="4008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45000"/>
                  </a:srgbClr>
                </a:outerShdw>
              </a:effectLst>
            </p:spPr>
          </p:pic>
          <p:pic>
            <p:nvPicPr>
              <p:cNvPr id="250" name="mcstas-logo.pdf" descr="mcstas-logo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852550" cy="10885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45000"/>
                  </a:srgbClr>
                </a:outerShdw>
              </a:effectLst>
            </p:spPr>
          </p:pic>
          <p:pic>
            <p:nvPicPr>
              <p:cNvPr id="251" name="PSI-Logo_trans.png" descr="PSI-Logo_trans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90061" y="1279267"/>
                <a:ext cx="521971" cy="19109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45000"/>
                  </a:srgbClr>
                </a:outerShdw>
              </a:effectLst>
            </p:spPr>
          </p:pic>
          <p:pic>
            <p:nvPicPr>
              <p:cNvPr id="252" name="ku-logo.pdf" descr="ku-logo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34414" y="1151871"/>
                <a:ext cx="327678" cy="4452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3" name="DTU_logo.png" descr="DTU_logo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1151871"/>
                <a:ext cx="306241" cy="4446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48583" y="1550334"/>
              <a:ext cx="712919" cy="383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CustomShape 1"/>
          <p:cNvSpPr txBox="1"/>
          <p:nvPr/>
        </p:nvSpPr>
        <p:spPr>
          <a:xfrm>
            <a:off x="1895646" y="546044"/>
            <a:ext cx="822524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GitHub.com</a:t>
            </a:r>
          </a:p>
        </p:txBody>
      </p:sp>
      <p:sp>
        <p:nvSpPr>
          <p:cNvPr id="298" name="CustomShape 2"/>
          <p:cNvSpPr txBox="1"/>
          <p:nvPr/>
        </p:nvSpPr>
        <p:spPr>
          <a:xfrm>
            <a:off x="1976329" y="1604535"/>
            <a:ext cx="822524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 sz="2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https://github.com/McStasMcXtrace/McCode</a:t>
            </a:r>
          </a:p>
        </p:txBody>
      </p:sp>
      <p:pic>
        <p:nvPicPr>
          <p:cNvPr id="299" name="Picture 138" descr="Picture 1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496" y="2074688"/>
            <a:ext cx="8184078" cy="6073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CustomShape 1"/>
          <p:cNvSpPr txBox="1"/>
          <p:nvPr/>
        </p:nvSpPr>
        <p:spPr>
          <a:xfrm>
            <a:off x="1976329" y="569096"/>
            <a:ext cx="8225244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GitHub.com: wiki</a:t>
            </a:r>
          </a:p>
        </p:txBody>
      </p:sp>
      <p:sp>
        <p:nvSpPr>
          <p:cNvPr id="303" name="CustomShape 2"/>
          <p:cNvSpPr txBox="1"/>
          <p:nvPr/>
        </p:nvSpPr>
        <p:spPr>
          <a:xfrm>
            <a:off x="1976329" y="1604535"/>
            <a:ext cx="822524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 sz="2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https://github.com/McStasMcXtrace/McCode</a:t>
            </a:r>
          </a:p>
        </p:txBody>
      </p:sp>
      <p:pic>
        <p:nvPicPr>
          <p:cNvPr id="304" name="Picture 141" descr="Picture 1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496" y="2074689"/>
            <a:ext cx="5652957" cy="4326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42" descr="Picture 1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4256" y="1623485"/>
            <a:ext cx="5901919" cy="4517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43" descr="Picture 14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4760" y="1623485"/>
            <a:ext cx="8707657" cy="6127685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extBox 1"/>
          <p:cNvSpPr txBox="1"/>
          <p:nvPr/>
        </p:nvSpPr>
        <p:spPr>
          <a:xfrm>
            <a:off x="2921910" y="1123930"/>
            <a:ext cx="5075002" cy="30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/>
            </a:lvl1pPr>
          </a:lstStyle>
          <a:p>
            <a:pPr/>
            <a:r>
              <a:t>Mostly developer oriented docs so far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CustomShape 1"/>
          <p:cNvSpPr txBox="1"/>
          <p:nvPr/>
        </p:nvSpPr>
        <p:spPr>
          <a:xfrm>
            <a:off x="1976329" y="591247"/>
            <a:ext cx="8225244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GitHub.com: Issue Tracker</a:t>
            </a:r>
          </a:p>
        </p:txBody>
      </p:sp>
      <p:sp>
        <p:nvSpPr>
          <p:cNvPr id="311" name="CustomShape 2"/>
          <p:cNvSpPr txBox="1"/>
          <p:nvPr/>
        </p:nvSpPr>
        <p:spPr>
          <a:xfrm>
            <a:off x="1976329" y="1604535"/>
            <a:ext cx="8225244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 sz="2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https://github.com/McStasMcXtrace/McCode</a:t>
            </a:r>
          </a:p>
        </p:txBody>
      </p:sp>
      <p:pic>
        <p:nvPicPr>
          <p:cNvPr id="312" name="Picture 146" descr="Picture 1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496" y="2074689"/>
            <a:ext cx="5652957" cy="4326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147" descr="Picture 1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8932" y="1202423"/>
            <a:ext cx="8760039" cy="685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CustomShape 1"/>
          <p:cNvSpPr txBox="1"/>
          <p:nvPr/>
        </p:nvSpPr>
        <p:spPr>
          <a:xfrm>
            <a:off x="1977027" y="548857"/>
            <a:ext cx="822524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Mailing List</a:t>
            </a:r>
          </a:p>
        </p:txBody>
      </p:sp>
      <p:pic>
        <p:nvPicPr>
          <p:cNvPr id="317" name="Picture 149" descr="Pictur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546" y="1244813"/>
            <a:ext cx="8959390" cy="6857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CustomShape 1"/>
          <p:cNvSpPr txBox="1"/>
          <p:nvPr/>
        </p:nvSpPr>
        <p:spPr>
          <a:xfrm>
            <a:off x="1977027" y="603674"/>
            <a:ext cx="822524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Mailing List</a:t>
            </a:r>
          </a:p>
        </p:txBody>
      </p:sp>
      <p:pic>
        <p:nvPicPr>
          <p:cNvPr id="321" name="Picture 151" descr="Picture 1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1521" y="1085045"/>
            <a:ext cx="8132456" cy="6245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CustomShape 1"/>
          <p:cNvSpPr txBox="1"/>
          <p:nvPr/>
        </p:nvSpPr>
        <p:spPr>
          <a:xfrm>
            <a:off x="1977027" y="601460"/>
            <a:ext cx="822524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Mailing List - Archive</a:t>
            </a:r>
          </a:p>
        </p:txBody>
      </p:sp>
      <p:pic>
        <p:nvPicPr>
          <p:cNvPr id="325" name="Picture 153" descr="Picture 1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546" y="1192211"/>
            <a:ext cx="8928351" cy="6857256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Rectangle"/>
          <p:cNvSpPr/>
          <p:nvPr/>
        </p:nvSpPr>
        <p:spPr>
          <a:xfrm>
            <a:off x="7500391" y="2962888"/>
            <a:ext cx="4450816" cy="33159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27" name="Spirit of the mailinglist:…"/>
          <p:cNvSpPr txBox="1"/>
          <p:nvPr/>
        </p:nvSpPr>
        <p:spPr>
          <a:xfrm>
            <a:off x="7560853" y="3755482"/>
            <a:ext cx="4329892" cy="1730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Spirit of the mailinglist:</a:t>
            </a:r>
          </a:p>
          <a:p>
            <a:pPr marL="160421" indent="-160421">
              <a:buSzPct val="100000"/>
              <a:buChar char="•"/>
            </a:pPr>
            <a:r>
              <a:t>Very friendly and open!</a:t>
            </a:r>
          </a:p>
          <a:p>
            <a:pPr marL="160421" indent="-160421">
              <a:buSzPct val="100000"/>
              <a:buChar char="•"/>
            </a:pPr>
            <a:r>
              <a:t>There is </a:t>
            </a:r>
            <a:r>
              <a:rPr b="1"/>
              <a:t>no such thing</a:t>
            </a:r>
            <a:r>
              <a:t> as a stupid question!</a:t>
            </a:r>
          </a:p>
          <a:p>
            <a:pPr marL="160421" indent="-160421">
              <a:buSzPct val="100000"/>
              <a:buChar char="•"/>
            </a:pPr>
            <a:r>
              <a:t>Often answers are given from McStas users</a:t>
            </a:r>
            <a:br/>
            <a:r>
              <a:t>rather than the developers, especially in areas</a:t>
            </a:r>
            <a:br/>
            <a:r>
              <a:t>that include very specific domain science. </a:t>
            </a:r>
          </a:p>
        </p:txBody>
      </p:sp>
      <p:sp>
        <p:nvSpPr>
          <p:cNvPr id="328" name="User forum and help since 1997!!"/>
          <p:cNvSpPr txBox="1"/>
          <p:nvPr/>
        </p:nvSpPr>
        <p:spPr>
          <a:xfrm>
            <a:off x="7657256" y="3184823"/>
            <a:ext cx="300593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User forum and help since 1997!!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http://csns2019.mcstas.org"/>
          <p:cNvSpPr txBox="1"/>
          <p:nvPr/>
        </p:nvSpPr>
        <p:spPr>
          <a:xfrm>
            <a:off x="2514178" y="549132"/>
            <a:ext cx="244098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http://csns2019.mcstas.org</a:t>
            </a:r>
          </a:p>
        </p:txBody>
      </p:sp>
      <p:pic>
        <p:nvPicPr>
          <p:cNvPr id="332" name="Screenshot 2019-03-29 at 11.14.14.png" descr="Screenshot 2019-03-29 at 11.1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8407" y="651805"/>
            <a:ext cx="7931441" cy="7485943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Useful links below…."/>
          <p:cNvSpPr txBox="1"/>
          <p:nvPr/>
        </p:nvSpPr>
        <p:spPr>
          <a:xfrm>
            <a:off x="9905193" y="3034946"/>
            <a:ext cx="189865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Useful links below….</a:t>
            </a:r>
          </a:p>
        </p:txBody>
      </p:sp>
      <p:sp>
        <p:nvSpPr>
          <p:cNvPr id="334" name="Line"/>
          <p:cNvSpPr/>
          <p:nvPr/>
        </p:nvSpPr>
        <p:spPr>
          <a:xfrm>
            <a:off x="10224008" y="3776432"/>
            <a:ext cx="10183" cy="16205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http://csns2019.mcstas.org"/>
          <p:cNvSpPr txBox="1"/>
          <p:nvPr/>
        </p:nvSpPr>
        <p:spPr>
          <a:xfrm>
            <a:off x="2514178" y="549132"/>
            <a:ext cx="244098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http://csns2019.mcstas.org</a:t>
            </a:r>
          </a:p>
        </p:txBody>
      </p:sp>
      <p:sp>
        <p:nvSpPr>
          <p:cNvPr id="338" name="Useful links below…."/>
          <p:cNvSpPr txBox="1"/>
          <p:nvPr/>
        </p:nvSpPr>
        <p:spPr>
          <a:xfrm>
            <a:off x="9905193" y="3034946"/>
            <a:ext cx="189865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Useful links below….</a:t>
            </a:r>
          </a:p>
        </p:txBody>
      </p:sp>
      <p:sp>
        <p:nvSpPr>
          <p:cNvPr id="339" name="Line"/>
          <p:cNvSpPr/>
          <p:nvPr/>
        </p:nvSpPr>
        <p:spPr>
          <a:xfrm>
            <a:off x="10224009" y="3395829"/>
            <a:ext cx="10182" cy="162057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340" name="Screenshot 2019-03-29 at 11.15.36.png" descr="Screenshot 2019-03-29 at 11.15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122" y="656536"/>
            <a:ext cx="7266128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(Older schools currently…"/>
          <p:cNvSpPr txBox="1"/>
          <p:nvPr/>
        </p:nvSpPr>
        <p:spPr>
          <a:xfrm>
            <a:off x="9774361" y="5306671"/>
            <a:ext cx="2214762" cy="92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(Older schools currently</a:t>
            </a:r>
          </a:p>
          <a:p>
            <a:pPr/>
            <a:r>
              <a:t>DropBox, will transport</a:t>
            </a:r>
          </a:p>
          <a:p>
            <a:pPr/>
            <a:r>
              <a:t>these to GitHub soon!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What is really the information content…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really the information content…?</a:t>
            </a:r>
          </a:p>
        </p:txBody>
      </p:sp>
      <p:sp>
        <p:nvSpPr>
          <p:cNvPr id="259" name="McStas sources generally provide “intensity” in units of neutrons/s (into a chosen solid angl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McStas sources generally provide “intensity” in units of neutrons/s (into a chosen solid angle)</a:t>
            </a: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buChar char="✦"/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That intensity is carried through the instrument on a discrete set of “neutron rays”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Apply focusing techniq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Apply focusing techniques</a:t>
            </a:r>
          </a:p>
          <a:p>
            <a:pPr lvl="1" marL="621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At the source (spatially, temporally, in wavelength…)</a:t>
            </a:r>
          </a:p>
          <a:p>
            <a:pPr lvl="1" marL="621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At the sample, if possible</a:t>
            </a:r>
            <a:br/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(carefully!) Apply SPLIT - but only if immediately followed by Monte Carlo choices, e.g. in sample</a:t>
            </a: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Alternatively use MCPL o/i which allows repetition - beware of biases!</a:t>
            </a:r>
          </a:p>
        </p:txBody>
      </p:sp>
      <p:sp>
        <p:nvSpPr>
          <p:cNvPr id="263" name="Onto efficienc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Onto efficiency…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pply focusing techniq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Apply focusing techniques</a:t>
            </a:r>
          </a:p>
          <a:p>
            <a:pPr lvl="1" marL="621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At the source (spatially, temporally, in wavelength…)</a:t>
            </a:r>
          </a:p>
          <a:p>
            <a:pPr lvl="1" marL="621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At the sample, if possible</a:t>
            </a:r>
            <a:br/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(carefully!) Apply SPLIT - but only if immediately followed by Monte Carlo choices, e.g. in sample</a:t>
            </a: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Alternatively use MCPL o/i which allows repetition - beware of biases!</a:t>
            </a:r>
          </a:p>
        </p:txBody>
      </p:sp>
      <p:sp>
        <p:nvSpPr>
          <p:cNvPr id="267" name="Onto efficienc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Onto efficiency…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All of this can be considered “variance reduction”…"/>
          <p:cNvSpPr txBox="1"/>
          <p:nvPr/>
        </p:nvSpPr>
        <p:spPr>
          <a:xfrm>
            <a:off x="1880761" y="5664556"/>
            <a:ext cx="5264688" cy="687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/>
          <a:p>
            <a:pPr defTabSz="829875">
              <a:defRPr i="1">
                <a:solidFill>
                  <a:srgbClr val="FF000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All of this can be considered “variance reduction” </a:t>
            </a:r>
          </a:p>
          <a:p>
            <a:pPr defTabSz="829875">
              <a:defRPr i="1">
                <a:solidFill>
                  <a:srgbClr val="FF000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or biasing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Use MPI parallelisation - included in macOS install from 2.4, easy to get on Linux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Use MPI parallelisation - included in macOS install from 2.4, easy to get on Linux…</a:t>
            </a: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The Intel C compiler is known to give ~factor of 2 wrt. gcc in most cases</a:t>
            </a: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40631" indent="-240631">
              <a:buChar char="✦"/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t>- </a:t>
            </a:r>
            <a:r>
              <a:rPr b="1"/>
              <a:t>Still</a:t>
            </a:r>
            <a:r>
              <a:t> consider if you are asking the right question if runtimes reach days/weeks…</a:t>
            </a:r>
          </a:p>
        </p:txBody>
      </p:sp>
      <p:sp>
        <p:nvSpPr>
          <p:cNvPr id="272" name="Onto efficienc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Onto efficiency…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luster utility scri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 utility scripts</a:t>
            </a:r>
          </a:p>
        </p:txBody>
      </p:sp>
      <p:sp>
        <p:nvSpPr>
          <p:cNvPr id="276" name="mcsub cluster scrip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3121" indent="-193121" defTabSz="877823">
              <a:buChar char="๏"/>
              <a:defRPr sz="2112"/>
            </a:pPr>
            <a:r>
              <a:t>mcsub cluster scripts</a:t>
            </a:r>
          </a:p>
          <a:p>
            <a:pPr marL="193121" indent="-193121" defTabSz="877823">
              <a:buChar char="๏"/>
              <a:defRPr sz="2112"/>
            </a:pPr>
          </a:p>
          <a:p>
            <a:pPr marL="193121" indent="-193121" defTabSz="877823">
              <a:buChar char="๏"/>
              <a:defRPr sz="2112"/>
            </a:pPr>
          </a:p>
          <a:p>
            <a:pPr marL="193121" indent="-193121" defTabSz="877823">
              <a:buChar char="๏"/>
              <a:defRPr sz="2112"/>
            </a:pPr>
          </a:p>
          <a:p>
            <a:pPr marL="193121" indent="-193121" defTabSz="877823">
              <a:buChar char="๏"/>
              <a:defRPr sz="2112"/>
            </a:pPr>
          </a:p>
          <a:p>
            <a:pPr marL="193121" indent="-193121" defTabSz="877823">
              <a:buChar char="๏"/>
              <a:defRPr sz="2112"/>
            </a:pPr>
          </a:p>
          <a:p>
            <a:pPr marL="193121" indent="-193121" defTabSz="877823">
              <a:buChar char="๏"/>
              <a:defRPr sz="2112"/>
            </a:pPr>
            <a:r>
              <a:t>Takes a “mcrun commandline”</a:t>
            </a:r>
          </a:p>
          <a:p>
            <a:pPr marL="193121" indent="-193121" defTabSz="877823">
              <a:buChar char="๏"/>
              <a:defRPr sz="2112"/>
            </a:pPr>
          </a:p>
          <a:p>
            <a:pPr marL="193121" indent="-193121" defTabSz="877823">
              <a:buChar char="๏"/>
              <a:defRPr sz="2112"/>
            </a:pPr>
            <a:r>
              <a:t>Writes batch file “template” for use with PBS or slurm cluster queue systems</a:t>
            </a:r>
            <a:br/>
          </a:p>
          <a:p>
            <a:pPr marL="193121" indent="-193121" defTabSz="877823">
              <a:buChar char="๏"/>
              <a:defRPr sz="2112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https://github.com/McStasMcXtrace/McCode/tree/master/tools/cluster-scripts</a:t>
            </a:r>
            <a:r>
              <a:t> 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xfrm>
            <a:off x="11506450" y="6600907"/>
            <a:ext cx="127001" cy="197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8" name="./mcsub_slurm.pl…"/>
          <p:cNvSpPr txBox="1"/>
          <p:nvPr/>
        </p:nvSpPr>
        <p:spPr>
          <a:xfrm>
            <a:off x="1676913" y="1670124"/>
            <a:ext cx="7006916" cy="16069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493" tIns="41493" rIns="41493" bIns="41493">
            <a:spAutoFit/>
          </a:bodyPr>
          <a:lstStyle/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./mcsub_slurm.pl 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Usage: ./mcsub_slurm.pl [options] [mcrun params] 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-h        --help            Show this help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-rN       --runtime=N       Specify maximum runtime (hours) [default 1]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-qQNAME   --queue=QNAME     Specify wanted SLURM queue [default 'express']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-e&lt;mail&gt;  --email=&lt;mail&gt;    Specify address to notify in reg. sim status [default none]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--nodes=NUM       Specify wanted number of nodes [default 1]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--name=NAME       Specify slurm job name [default "McSub_&lt;USERNAME&gt;_&lt;TIMESTAMP&gt;"]</a:t>
            </a: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tabLst>
                <a:tab pos="317500" algn="l"/>
                <a:tab pos="635000" algn="l"/>
                <a:tab pos="965200" algn="l"/>
                <a:tab pos="1282700" algn="l"/>
                <a:tab pos="1612900" algn="l"/>
                <a:tab pos="1930400" algn="l"/>
                <a:tab pos="2247900" algn="l"/>
                <a:tab pos="2578100" algn="l"/>
                <a:tab pos="2895600" algn="l"/>
                <a:tab pos="3225800" algn="l"/>
                <a:tab pos="3543300" algn="l"/>
                <a:tab pos="3860800" algn="l"/>
              </a:tabLst>
              <a:defRPr sz="900">
                <a:solidFill>
                  <a:srgbClr val="28FE1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After running ./mcsub_slurm.pl NAME.batch is ready for submission using the sbatch 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Vitess - compat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Vitess - compatibility</a:t>
            </a:r>
          </a:p>
        </p:txBody>
      </p:sp>
      <p:sp>
        <p:nvSpPr>
          <p:cNvPr id="281" name="Utility script for converting Vitess reflectivity files for use with McStas (https://github.com/McStasMcXtrace/McCode/blob/master/tools/other/Refl_Vitess2McStas.sh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8000" indent="-198000">
              <a:buChar char="๏"/>
              <a:defRPr sz="2600"/>
            </a:pPr>
            <a:r>
              <a:t>Utility script for converting Vitess reflectivity files for use with McStas </a:t>
            </a:r>
            <a:r>
              <a:rPr sz="1800"/>
              <a:t>(</a:t>
            </a:r>
            <a:r>
              <a: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https://github.com/McStasMcXtrace/McCode/blob/master/tools/other/Refl_Vitess2McStas.sh</a:t>
            </a:r>
            <a:r>
              <a:rPr sz="1800"/>
              <a:t>)</a:t>
            </a:r>
          </a:p>
          <a:p>
            <a:pPr marL="198000" indent="-198000">
              <a:buChar char="๏"/>
              <a:defRPr sz="2600"/>
            </a:pPr>
          </a:p>
          <a:p>
            <a:pPr marL="198000" indent="-198000">
              <a:buChar char="๏"/>
              <a:defRPr sz="2600"/>
            </a:pPr>
            <a:r>
              <a:t>mcstas2vitess generates Vitess module + tcl snippet from McStas component (poor docs, will improve)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CustomShape 1"/>
          <p:cNvSpPr txBox="1"/>
          <p:nvPr/>
        </p:nvSpPr>
        <p:spPr>
          <a:xfrm>
            <a:off x="1977027" y="615200"/>
            <a:ext cx="822524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Examples Directory</a:t>
            </a:r>
          </a:p>
        </p:txBody>
      </p:sp>
      <p:sp>
        <p:nvSpPr>
          <p:cNvPr id="286" name="CustomShape 2"/>
          <p:cNvSpPr txBox="1"/>
          <p:nvPr/>
        </p:nvSpPr>
        <p:spPr>
          <a:xfrm>
            <a:off x="1976329" y="1604535"/>
            <a:ext cx="8225244" cy="2527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91544" indent="-283185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Simple grep →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370 examples of Monitor_nD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51 examples of Source_gen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10 examples of ISIS_moderator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10 examples of Single_crystal</a:t>
            </a:r>
          </a:p>
        </p:txBody>
      </p:sp>
      <p:sp>
        <p:nvSpPr>
          <p:cNvPr id="287" name="TextShape 3"/>
          <p:cNvSpPr txBox="1"/>
          <p:nvPr/>
        </p:nvSpPr>
        <p:spPr>
          <a:xfrm>
            <a:off x="1976329" y="4639462"/>
            <a:ext cx="5793448" cy="53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840" tIns="40840" rIns="40840" bIns="40840">
            <a:spAutoFit/>
          </a:bodyPr>
          <a:lstStyle/>
          <a:p>
            <a: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pPr>
            <a:r>
              <a:t>Unix/Linux:</a:t>
            </a:r>
          </a:p>
          <a:p>
            <a: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pPr>
            <a:r>
              <a:t> grep ISIS_moderator /usr/share/mcstas/2.4pre01/examples/*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CustomShape 1"/>
          <p:cNvSpPr txBox="1"/>
          <p:nvPr/>
        </p:nvSpPr>
        <p:spPr>
          <a:xfrm>
            <a:off x="1976329" y="625489"/>
            <a:ext cx="822524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29875">
              <a:spcBef>
                <a:spcPts val="0"/>
              </a:spcBef>
              <a:defRPr i="1" spc="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Examples Directory</a:t>
            </a:r>
          </a:p>
        </p:txBody>
      </p:sp>
      <p:sp>
        <p:nvSpPr>
          <p:cNvPr id="291" name="CustomShape 2"/>
          <p:cNvSpPr txBox="1"/>
          <p:nvPr/>
        </p:nvSpPr>
        <p:spPr>
          <a:xfrm>
            <a:off x="1976329" y="1604535"/>
            <a:ext cx="8225244" cy="2527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91544" indent="-283185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Simple grep →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370 examples of Monitor_nD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51 examples of Source_gen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10 examples of ISIS_moderator</a:t>
            </a:r>
            <a:endParaRPr spc="-1"/>
          </a:p>
          <a:p>
            <a:pPr lvl="1" marL="823544" indent="-283185" defTabSz="829875">
              <a:buClr>
                <a:srgbClr val="000000"/>
              </a:buClr>
              <a:buSzPct val="75000"/>
              <a:buFont typeface="Symbol"/>
              <a:buChar char="-"/>
              <a:defRPr i="1" spc="0" sz="2800">
                <a:uFill>
                  <a:solidFill>
                    <a:srgbClr val="FFFFFF"/>
                  </a:solidFill>
                </a:uFill>
              </a:defRPr>
            </a:pPr>
            <a:r>
              <a:t>10 examples of Single_crystal</a:t>
            </a:r>
          </a:p>
        </p:txBody>
      </p:sp>
      <p:grpSp>
        <p:nvGrpSpPr>
          <p:cNvPr id="294" name="CustomShape 3"/>
          <p:cNvGrpSpPr/>
          <p:nvPr/>
        </p:nvGrpSpPr>
        <p:grpSpPr>
          <a:xfrm>
            <a:off x="2107671" y="2423629"/>
            <a:ext cx="6967003" cy="2501738"/>
            <a:chOff x="0" y="0"/>
            <a:chExt cx="6967001" cy="2501737"/>
          </a:xfrm>
        </p:grpSpPr>
        <p:sp>
          <p:nvSpPr>
            <p:cNvPr id="292" name="Rectangle"/>
            <p:cNvSpPr/>
            <p:nvPr/>
          </p:nvSpPr>
          <p:spPr>
            <a:xfrm>
              <a:off x="0" y="0"/>
              <a:ext cx="6967002" cy="250173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3465A4"/>
              </a:solidFill>
              <a:prstDash val="solid"/>
              <a:round/>
            </a:ln>
            <a:effectLst>
              <a:outerShdw sx="100000" sy="100000" kx="0" ky="0" algn="b" rotWithShape="0" blurRad="0" dist="63500" dir="2700000">
                <a:srgbClr val="808080">
                  <a:alpha val="99000"/>
                </a:srgbClr>
              </a:outerShdw>
            </a:effectLst>
          </p:spPr>
          <p:txBody>
            <a:bodyPr wrap="square" lIns="41493" tIns="41493" rIns="41493" bIns="41493" numCol="1" anchor="ctr">
              <a:noAutofit/>
            </a:bodyPr>
            <a:lstStyle/>
            <a:p>
              <a:pPr defTabSz="829875">
                <a:spcBef>
                  <a:spcPts val="0"/>
                </a:spcBef>
                <a:defRPr i="1" spc="0">
                  <a:uFill>
                    <a:solidFill>
                      <a:srgbClr val="FFFFFF"/>
                    </a:solidFill>
                  </a:uFill>
                </a:defRPr>
              </a:pPr>
            </a:p>
          </p:txBody>
        </p:sp>
        <p:sp>
          <p:nvSpPr>
            <p:cNvPr id="293" name="They have an author name!…"/>
            <p:cNvSpPr txBox="1"/>
            <p:nvPr/>
          </p:nvSpPr>
          <p:spPr>
            <a:xfrm>
              <a:off x="0" y="0"/>
              <a:ext cx="6967002" cy="2392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0840" tIns="40840" rIns="40840" bIns="40840" numCol="1" anchor="t">
              <a:spAutoFit/>
            </a:bodyPr>
            <a:lstStyle/>
            <a:p>
              <a:pPr defTabSz="829875">
                <a:spcBef>
                  <a:spcPts val="0"/>
                </a:spcBef>
                <a:defRPr i="1" spc="0" sz="280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</a:defRPr>
              </a:pPr>
              <a:r>
                <a:t>They have an author name!</a:t>
              </a:r>
              <a:endParaRPr spc="-1"/>
            </a:p>
            <a:p>
              <a:pPr defTabSz="829875">
                <a:spcBef>
                  <a:spcPts val="0"/>
                </a:spcBef>
                <a:defRPr i="1" spc="0">
                  <a:uFill>
                    <a:solidFill>
                      <a:srgbClr val="FFFFFF"/>
                    </a:solidFill>
                  </a:uFill>
                </a:defRPr>
              </a:pPr>
            </a:p>
            <a:p>
              <a:pPr defTabSz="829875">
                <a:spcBef>
                  <a:spcPts val="0"/>
                </a:spcBef>
                <a:defRPr i="1" spc="0" sz="280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</a:defRPr>
              </a:pPr>
              <a:r>
                <a:t>For instance: </a:t>
              </a:r>
              <a:endParaRPr spc="-1"/>
            </a:p>
            <a:p>
              <a:pPr defTabSz="829875">
                <a:spcBef>
                  <a:spcPts val="0"/>
                </a:spcBef>
                <a:defRPr i="1" spc="0" sz="280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</a:defRPr>
              </a:pPr>
              <a:r>
                <a:t>	ISIS_CRISP → R. Dalgliesh</a:t>
              </a:r>
              <a:endParaRPr spc="-1"/>
            </a:p>
            <a:p>
              <a:pPr defTabSz="829875">
                <a:spcBef>
                  <a:spcPts val="0"/>
                </a:spcBef>
                <a:defRPr i="1" spc="0" sz="280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</a:defRPr>
              </a:pPr>
              <a:r>
                <a:t>	SE_example → E. Knudsen</a:t>
              </a:r>
              <a:endParaRPr spc="-1"/>
            </a:p>
            <a:p>
              <a:pPr defTabSz="829875">
                <a:spcBef>
                  <a:spcPts val="0"/>
                </a:spcBef>
                <a:defRPr i="1" spc="0" sz="3200">
                  <a:solidFill>
                    <a:srgbClr val="FF0000"/>
                  </a:solidFill>
                  <a:uFill>
                    <a:solidFill>
                      <a:srgbClr val="FFFFFF"/>
                    </a:solidFill>
                  </a:uFill>
                </a:defRPr>
              </a:pPr>
              <a:r>
                <a:t>	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