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2.jpeg" ContentType="image/jpeg"/>
  <Override PartName="/ppt/media/image69.gif" ContentType="image/gif"/>
  <Override PartName="/ppt/media/image68.gif" ContentType="image/gif"/>
  <Override PartName="/ppt/media/image66.gif" ContentType="image/gif"/>
  <Override PartName="/ppt/media/image62.png" ContentType="image/png"/>
  <Override PartName="/ppt/media/image54.png" ContentType="image/png"/>
  <Override PartName="/ppt/media/image53.png" ContentType="image/png"/>
  <Override PartName="/ppt/media/image52.jpeg" ContentType="image/jpeg"/>
  <Override PartName="/ppt/media/image51.png" ContentType="image/png"/>
  <Override PartName="/ppt/media/image50.png" ContentType="image/png"/>
  <Override PartName="/ppt/media/image46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0.png" ContentType="image/png"/>
  <Override PartName="/ppt/media/image39.png" ContentType="image/png"/>
  <Override PartName="/ppt/media/image14.tif" ContentType="image/tiff"/>
  <Override PartName="/ppt/media/image21.tif" ContentType="image/tiff"/>
  <Override PartName="/ppt/media/image28.tif" ContentType="image/tiff"/>
  <Override PartName="/ppt/media/image35.tif" ContentType="image/tiff"/>
  <Override PartName="/ppt/media/image38.png" ContentType="image/png"/>
  <Override PartName="/ppt/media/image13.png" ContentType="image/png"/>
  <Override PartName="/ppt/media/image10.png" ContentType="image/png"/>
  <Override PartName="/ppt/media/image41.tif" ContentType="image/tiff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65.gif" ContentType="image/gif"/>
  <Override PartName="/ppt/media/image27.png" ContentType="image/png"/>
  <Override PartName="/ppt/media/image67.gif" ContentType="image/gif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70.gif" ContentType="image/gif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73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71.jpeg" ContentType="image/jpeg"/>
  <Override PartName="/ppt/media/image61.png" ContentType="image/png"/>
  <Override PartName="/ppt/media/image6.png" ContentType="image/png"/>
  <Override PartName="/ppt/media/image37.png" ContentType="image/png"/>
  <Override PartName="/ppt/media/image12.png" ContentType="image/png"/>
  <Override PartName="/ppt/media/image7.tif" ContentType="image/tif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793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1774800" y="339840"/>
            <a:ext cx="93117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1774800" y="339840"/>
            <a:ext cx="93117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31460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020440" y="160452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876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31460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020440" y="3682080"/>
            <a:ext cx="3529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1774800" y="339840"/>
            <a:ext cx="93117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25120" y="368208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876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5120" y="1604520"/>
            <a:ext cx="5348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8760" y="3682080"/>
            <a:ext cx="109602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tif"/><Relationship Id="rId16" Type="http://schemas.openxmlformats.org/officeDocument/2006/relationships/slideLayout" Target="../slideLayouts/slideLayout1.xml"/><Relationship Id="rId17" Type="http://schemas.openxmlformats.org/officeDocument/2006/relationships/slideLayout" Target="../slideLayouts/slideLayout2.xml"/><Relationship Id="rId18" Type="http://schemas.openxmlformats.org/officeDocument/2006/relationships/slideLayout" Target="../slideLayouts/slideLayout3.xml"/><Relationship Id="rId19" Type="http://schemas.openxmlformats.org/officeDocument/2006/relationships/slideLayout" Target="../slideLayouts/slideLayout4.xml"/><Relationship Id="rId2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8.xml"/><Relationship Id="rId24" Type="http://schemas.openxmlformats.org/officeDocument/2006/relationships/slideLayout" Target="../slideLayouts/slideLayout9.xml"/><Relationship Id="rId25" Type="http://schemas.openxmlformats.org/officeDocument/2006/relationships/slideLayout" Target="../slideLayouts/slideLayout10.xml"/><Relationship Id="rId26" Type="http://schemas.openxmlformats.org/officeDocument/2006/relationships/slideLayout" Target="../slideLayouts/slideLayout11.xml"/><Relationship Id="rId2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tif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tif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tif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tif"/><Relationship Id="rId15" Type="http://schemas.openxmlformats.org/officeDocument/2006/relationships/image" Target="../media/image42.png"/><Relationship Id="rId16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6" name="Group 6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7" name="Group 7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8" name="CustomShape 8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1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5" name="CustomShape 9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 fontScale="94000"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6" name="CustomShape 10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2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9" name="CustomShape 13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20" name="CustomShape 14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22" name="Group 15"/>
          <p:cNvGrpSpPr/>
          <p:nvPr/>
        </p:nvGrpSpPr>
        <p:grpSpPr>
          <a:xfrm>
            <a:off x="11017800" y="228960"/>
            <a:ext cx="1149480" cy="6268680"/>
            <a:chOff x="11017800" y="228960"/>
            <a:chExt cx="1149480" cy="6268680"/>
          </a:xfrm>
        </p:grpSpPr>
        <p:grpSp>
          <p:nvGrpSpPr>
            <p:cNvPr id="23" name="Group 16"/>
            <p:cNvGrpSpPr/>
            <p:nvPr/>
          </p:nvGrpSpPr>
          <p:grpSpPr>
            <a:xfrm>
              <a:off x="11091600" y="5391720"/>
              <a:ext cx="1059480" cy="1105920"/>
              <a:chOff x="11091600" y="5391720"/>
              <a:chExt cx="1059480" cy="1105920"/>
            </a:xfrm>
          </p:grpSpPr>
          <p:sp>
            <p:nvSpPr>
              <p:cNvPr id="24" name="CustomShape 17"/>
              <p:cNvSpPr/>
              <p:nvPr/>
            </p:nvSpPr>
            <p:spPr>
              <a:xfrm>
                <a:off x="11095200" y="6053040"/>
                <a:ext cx="170280" cy="248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5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11802600" y="6063120"/>
                <a:ext cx="239400" cy="2286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6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11091600" y="5391720"/>
                <a:ext cx="1059480" cy="6224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7" name="image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11486520" y="6123600"/>
                <a:ext cx="298080" cy="1087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8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11283120" y="6050880"/>
                <a:ext cx="186840" cy="2541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9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11405520" y="6278760"/>
                <a:ext cx="407160" cy="21888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30" name="Image" descr=""/>
            <p:cNvPicPr/>
            <p:nvPr/>
          </p:nvPicPr>
          <p:blipFill>
            <a:blip r:embed="rId15"/>
            <a:stretch/>
          </p:blipFill>
          <p:spPr>
            <a:xfrm>
              <a:off x="11017800" y="228960"/>
              <a:ext cx="1103400" cy="402624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1" name="CustomShape 18"/>
            <p:cNvSpPr/>
            <p:nvPr/>
          </p:nvSpPr>
          <p:spPr>
            <a:xfrm>
              <a:off x="11029680" y="4385160"/>
              <a:ext cx="1137600" cy="817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 fontScale="94000"/>
            </a:bodyPr>
            <a:p>
              <a:pPr algn="ctr">
                <a:lnSpc>
                  <a:spcPct val="110000"/>
                </a:lnSpc>
              </a:pPr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67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670" spc="-1" strike="noStrike">
                <a:latin typeface="Arial"/>
              </a:endParaRPr>
            </a:p>
          </p:txBody>
        </p:sp>
      </p:grpSp>
      <p:sp>
        <p:nvSpPr>
          <p:cNvPr id="32" name="PlaceHolder 19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" name="PlaceHolder 20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6"/>
    <p:sldLayoutId id="2147483650" r:id="rId17"/>
    <p:sldLayoutId id="2147483651" r:id="rId18"/>
    <p:sldLayoutId id="2147483652" r:id="rId19"/>
    <p:sldLayoutId id="2147483653" r:id="rId20"/>
    <p:sldLayoutId id="2147483654" r:id="rId21"/>
    <p:sldLayoutId id="2147483655" r:id="rId22"/>
    <p:sldLayoutId id="2147483656" r:id="rId23"/>
    <p:sldLayoutId id="2147483657" r:id="rId24"/>
    <p:sldLayoutId id="2147483658" r:id="rId25"/>
    <p:sldLayoutId id="2147483659" r:id="rId26"/>
    <p:sldLayoutId id="2147483660" r:id="rId2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 hidden="1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" hidden="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 hidden="1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3" name="CustomShape 4" hidden="1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74" name="CustomShape 5" hidden="1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76" name="Group 6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77" name="Group 7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78" name="CustomShape 8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7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1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8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8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85" name="CustomShape 9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86" name="CustomShape 10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2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ESS.png" descr=""/>
          <p:cNvPicPr/>
          <p:nvPr/>
        </p:nvPicPr>
        <p:blipFill>
          <a:blip r:embed="rId9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92" name="Group 15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93" name="Group 16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94" name="CustomShape 17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95" name="logoill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6" name="mcstas-logo.pdf" descr=""/>
              <p:cNvPicPr/>
              <p:nvPr/>
            </p:nvPicPr>
            <p:blipFill>
              <a:blip r:embed="rId11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7" name="image.png" descr=""/>
              <p:cNvPicPr/>
              <p:nvPr/>
            </p:nvPicPr>
            <p:blipFill>
              <a:blip r:embed="rId12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8" name="ku-logo.pdf" descr=""/>
              <p:cNvPicPr/>
              <p:nvPr/>
            </p:nvPicPr>
            <p:blipFill>
              <a:blip r:embed="rId13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99" name="ESS_Logo_Frugal_Blue_cmyk.png" descr=""/>
              <p:cNvPicPr/>
              <p:nvPr/>
            </p:nvPicPr>
            <p:blipFill>
              <a:blip r:embed="rId14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00" name="Image" descr=""/>
            <p:cNvPicPr/>
            <p:nvPr/>
          </p:nvPicPr>
          <p:blipFill>
            <a:blip r:embed="rId15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01" name="CustomShape 18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02" name="PlaceHolder 19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03" name="PlaceHolder 20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 hidden="1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 hidden="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 hidden="1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43" name="CustomShape 4" hidden="1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44" name="CustomShape 5" hidden="1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ESS.png" descr=""/>
          <p:cNvPicPr/>
          <p:nvPr/>
        </p:nvPicPr>
        <p:blipFill>
          <a:blip r:embed="rId2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grpSp>
        <p:nvGrpSpPr>
          <p:cNvPr id="146" name="Group 6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147" name="Group 7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148" name="CustomShape 8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49" name="logoill.pdf" descr=""/>
              <p:cNvPicPr/>
              <p:nvPr/>
            </p:nvPicPr>
            <p:blipFill>
              <a:blip r:embed="rId3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0" name="mcstas-logo.pdf" descr=""/>
              <p:cNvPicPr/>
              <p:nvPr/>
            </p:nvPicPr>
            <p:blipFill>
              <a:blip r:embed="rId4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1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2" name="ku-logo.pdf" descr=""/>
              <p:cNvPicPr/>
              <p:nvPr/>
            </p:nvPicPr>
            <p:blipFill>
              <a:blip r:embed="rId6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53" name="ESS_Logo_Frugal_Blue_cmyk.png" descr=""/>
              <p:cNvPicPr/>
              <p:nvPr/>
            </p:nvPicPr>
            <p:blipFill>
              <a:blip r:embed="rId7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54" name="Image" descr=""/>
            <p:cNvPicPr/>
            <p:nvPr/>
          </p:nvPicPr>
          <p:blipFill>
            <a:blip r:embed="rId8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55" name="CustomShape 9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sp>
        <p:nvSpPr>
          <p:cNvPr id="156" name="CustomShape 10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1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2"/>
          <p:cNvSpPr/>
          <p:nvPr/>
        </p:nvSpPr>
        <p:spPr>
          <a:xfrm>
            <a:off x="1774800" y="6645960"/>
            <a:ext cx="339624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2019 McStas school @ CSNS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59" name="CustomShape 13"/>
          <p:cNvSpPr/>
          <p:nvPr/>
        </p:nvSpPr>
        <p:spPr>
          <a:xfrm>
            <a:off x="251280" y="6645960"/>
            <a:ext cx="1103400" cy="106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b="1" lang="en-GB" sz="700" spc="-1" strike="noStrike">
                <a:solidFill>
                  <a:srgbClr val="ffffff"/>
                </a:solidFill>
                <a:latin typeface="Arial"/>
                <a:ea typeface="Arial"/>
              </a:rPr>
              <a:t>6. marts 2019</a:t>
            </a:r>
            <a:endParaRPr b="0" lang="en-GB" sz="700" spc="-1" strike="noStrike">
              <a:latin typeface="Arial"/>
            </a:endParaRPr>
          </a:p>
        </p:txBody>
      </p:sp>
      <p:sp>
        <p:nvSpPr>
          <p:cNvPr id="160" name="CustomShape 14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" name="Group 15"/>
          <p:cNvGrpSpPr/>
          <p:nvPr/>
        </p:nvGrpSpPr>
        <p:grpSpPr>
          <a:xfrm>
            <a:off x="297000" y="988920"/>
            <a:ext cx="1011960" cy="5521680"/>
            <a:chOff x="297000" y="988920"/>
            <a:chExt cx="1011960" cy="5521680"/>
          </a:xfrm>
        </p:grpSpPr>
        <p:grpSp>
          <p:nvGrpSpPr>
            <p:cNvPr id="162" name="Group 16"/>
            <p:cNvGrpSpPr/>
            <p:nvPr/>
          </p:nvGrpSpPr>
          <p:grpSpPr>
            <a:xfrm>
              <a:off x="361800" y="5536440"/>
              <a:ext cx="933120" cy="974160"/>
              <a:chOff x="361800" y="5536440"/>
              <a:chExt cx="933120" cy="974160"/>
            </a:xfrm>
          </p:grpSpPr>
          <p:sp>
            <p:nvSpPr>
              <p:cNvPr id="163" name="CustomShape 17"/>
              <p:cNvSpPr/>
              <p:nvPr/>
            </p:nvSpPr>
            <p:spPr>
              <a:xfrm>
                <a:off x="365040" y="6118920"/>
                <a:ext cx="149760" cy="21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164" name="logoill.pdf" descr=""/>
              <p:cNvPicPr/>
              <p:nvPr/>
            </p:nvPicPr>
            <p:blipFill>
              <a:blip r:embed="rId9"/>
              <a:stretch/>
            </p:blipFill>
            <p:spPr>
              <a:xfrm>
                <a:off x="987840" y="6127920"/>
                <a:ext cx="210600" cy="20124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5" name="mcstas-logo.pdf" descr=""/>
              <p:cNvPicPr/>
              <p:nvPr/>
            </p:nvPicPr>
            <p:blipFill>
              <a:blip r:embed="rId10"/>
              <a:stretch/>
            </p:blipFill>
            <p:spPr>
              <a:xfrm>
                <a:off x="361800" y="5536440"/>
                <a:ext cx="933120" cy="547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6" name="image.png" descr=""/>
              <p:cNvPicPr/>
              <p:nvPr/>
            </p:nvPicPr>
            <p:blipFill>
              <a:blip r:embed="rId11"/>
              <a:stretch/>
            </p:blipFill>
            <p:spPr>
              <a:xfrm>
                <a:off x="709560" y="6181200"/>
                <a:ext cx="262440" cy="957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7" name="ku-logo.pdf" descr=""/>
              <p:cNvPicPr/>
              <p:nvPr/>
            </p:nvPicPr>
            <p:blipFill>
              <a:blip r:embed="rId12"/>
              <a:stretch/>
            </p:blipFill>
            <p:spPr>
              <a:xfrm>
                <a:off x="530280" y="6117120"/>
                <a:ext cx="164520" cy="22356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168" name="ESS_Logo_Frugal_Blue_cmyk.png" descr=""/>
              <p:cNvPicPr/>
              <p:nvPr/>
            </p:nvPicPr>
            <p:blipFill>
              <a:blip r:embed="rId13"/>
              <a:stretch/>
            </p:blipFill>
            <p:spPr>
              <a:xfrm>
                <a:off x="638280" y="6318000"/>
                <a:ext cx="358560" cy="1926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169" name="Image" descr=""/>
            <p:cNvPicPr/>
            <p:nvPr/>
          </p:nvPicPr>
          <p:blipFill>
            <a:blip r:embed="rId14"/>
            <a:stretch/>
          </p:blipFill>
          <p:spPr>
            <a:xfrm>
              <a:off x="297000" y="988920"/>
              <a:ext cx="971640" cy="354636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170" name="CustomShape 18"/>
            <p:cNvSpPr/>
            <p:nvPr/>
          </p:nvSpPr>
          <p:spPr>
            <a:xfrm>
              <a:off x="307080" y="4649760"/>
              <a:ext cx="1001880" cy="719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b">
              <a:normAutofit/>
            </a:bodyPr>
            <a:p>
              <a:pPr algn="ctr">
                <a:lnSpc>
                  <a:spcPct val="110000"/>
                </a:lnSpc>
              </a:pPr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2019 CSNS</a:t>
              </a:r>
              <a:br/>
              <a:r>
                <a:rPr b="1" i="1" lang="en-GB" sz="1480" spc="-1" strike="noStrike">
                  <a:solidFill>
                    <a:srgbClr val="000000"/>
                  </a:solidFill>
                  <a:latin typeface="Arial"/>
                  <a:ea typeface="Arial"/>
                </a:rPr>
                <a:t>McStas School</a:t>
              </a:r>
              <a:endParaRPr b="0" lang="en-GB" sz="1480" spc="-1" strike="noStrike">
                <a:latin typeface="Arial"/>
              </a:endParaRPr>
            </a:p>
          </p:txBody>
        </p:sp>
      </p:grpSp>
      <p:pic>
        <p:nvPicPr>
          <p:cNvPr id="171" name="ESS.png" descr=""/>
          <p:cNvPicPr/>
          <p:nvPr/>
        </p:nvPicPr>
        <p:blipFill>
          <a:blip r:embed="rId15"/>
          <a:stretch/>
        </p:blipFill>
        <p:spPr>
          <a:xfrm>
            <a:off x="730080" y="252000"/>
            <a:ext cx="1137600" cy="611280"/>
          </a:xfrm>
          <a:prstGeom prst="rect">
            <a:avLst/>
          </a:prstGeom>
          <a:ln w="12600">
            <a:noFill/>
          </a:ln>
        </p:spPr>
      </p:pic>
      <p:sp>
        <p:nvSpPr>
          <p:cNvPr id="172" name="PlaceHolder 19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3" name="PlaceHolder 20"/>
          <p:cNvSpPr>
            <a:spLocks noGrp="1"/>
          </p:cNvSpPr>
          <p:nvPr>
            <p:ph type="body"/>
          </p:nvPr>
        </p:nvSpPr>
        <p:spPr>
          <a:xfrm>
            <a:off x="608760" y="1604520"/>
            <a:ext cx="109602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2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5.gif"/><Relationship Id="rId2" Type="http://schemas.openxmlformats.org/officeDocument/2006/relationships/image" Target="../media/image66.gif"/><Relationship Id="rId3" Type="http://schemas.openxmlformats.org/officeDocument/2006/relationships/image" Target="../media/image67.gif"/><Relationship Id="rId4" Type="http://schemas.openxmlformats.org/officeDocument/2006/relationships/image" Target="../media/image68.gif"/><Relationship Id="rId5" Type="http://schemas.openxmlformats.org/officeDocument/2006/relationships/image" Target="../media/image69.gif"/><Relationship Id="rId6" Type="http://schemas.openxmlformats.org/officeDocument/2006/relationships/image" Target="../media/image70.gif"/><Relationship Id="rId7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437840" y="3545280"/>
            <a:ext cx="10839240" cy="2705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3000"/>
              </a:lnSpc>
            </a:pPr>
            <a:r>
              <a:rPr b="1" lang="en-GB" sz="8000" spc="-1" strike="noStrike">
                <a:solidFill>
                  <a:srgbClr val="000000"/>
                </a:solidFill>
                <a:latin typeface="Arial"/>
                <a:ea typeface="Arial"/>
              </a:rPr>
              <a:t>Single crystals and powders</a:t>
            </a:r>
            <a:endParaRPr b="0" lang="en-GB" sz="8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866960" y="1704960"/>
            <a:ext cx="10839240" cy="1659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1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Practical: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3" name="Group 4"/>
          <p:cNvGrpSpPr/>
          <p:nvPr/>
        </p:nvGrpSpPr>
        <p:grpSpPr>
          <a:xfrm>
            <a:off x="7920720" y="1105200"/>
            <a:ext cx="981720" cy="1024920"/>
            <a:chOff x="7920720" y="1105200"/>
            <a:chExt cx="981720" cy="1024920"/>
          </a:xfrm>
        </p:grpSpPr>
        <p:grpSp>
          <p:nvGrpSpPr>
            <p:cNvPr id="214" name="Group 5"/>
            <p:cNvGrpSpPr/>
            <p:nvPr/>
          </p:nvGrpSpPr>
          <p:grpSpPr>
            <a:xfrm>
              <a:off x="7920720" y="1105200"/>
              <a:ext cx="981720" cy="846360"/>
              <a:chOff x="7920720" y="1105200"/>
              <a:chExt cx="981720" cy="846360"/>
            </a:xfrm>
          </p:grpSpPr>
          <p:pic>
            <p:nvPicPr>
              <p:cNvPr id="215" name="image.png" descr=""/>
              <p:cNvPicPr/>
              <p:nvPr/>
            </p:nvPicPr>
            <p:blipFill>
              <a:blip r:embed="rId1"/>
              <a:stretch/>
            </p:blipFill>
            <p:spPr>
              <a:xfrm>
                <a:off x="8580600" y="1729080"/>
                <a:ext cx="219600" cy="21096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6" name="image.png" descr=""/>
              <p:cNvPicPr/>
              <p:nvPr/>
            </p:nvPicPr>
            <p:blipFill>
              <a:blip r:embed="rId2"/>
              <a:stretch/>
            </p:blipFill>
            <p:spPr>
              <a:xfrm>
                <a:off x="7920720" y="1105200"/>
                <a:ext cx="981720" cy="57564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7" name="image.png" descr=""/>
              <p:cNvPicPr/>
              <p:nvPr/>
            </p:nvPicPr>
            <p:blipFill>
              <a:blip r:embed="rId3"/>
              <a:stretch/>
            </p:blipFill>
            <p:spPr>
              <a:xfrm>
                <a:off x="8286840" y="1785240"/>
                <a:ext cx="274320" cy="98640"/>
              </a:xfrm>
              <a:prstGeom prst="rect">
                <a:avLst/>
              </a:prstGeom>
              <a:ln w="12600">
                <a:noFill/>
              </a:ln>
              <a:effectLst>
                <a:outerShdw algn="b" blurRad="50800" dir="5400000" dist="50760" kx="0" ky="0" rotWithShape="0" sx="100000" sy="10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8" name="image.png" descr=""/>
              <p:cNvPicPr/>
              <p:nvPr/>
            </p:nvPicPr>
            <p:blipFill>
              <a:blip r:embed="rId4"/>
              <a:stretch/>
            </p:blipFill>
            <p:spPr>
              <a:xfrm>
                <a:off x="8098200" y="1717560"/>
                <a:ext cx="172080" cy="23400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19" name="image.png" descr=""/>
              <p:cNvPicPr/>
              <p:nvPr/>
            </p:nvPicPr>
            <p:blipFill>
              <a:blip r:embed="rId5"/>
              <a:stretch/>
            </p:blipFill>
            <p:spPr>
              <a:xfrm>
                <a:off x="7920720" y="1717560"/>
                <a:ext cx="160560" cy="234000"/>
              </a:xfrm>
              <a:prstGeom prst="rect">
                <a:avLst/>
              </a:prstGeom>
              <a:ln w="12600">
                <a:noFill/>
              </a:ln>
            </p:spPr>
          </p:pic>
        </p:grpSp>
        <p:pic>
          <p:nvPicPr>
            <p:cNvPr id="220" name="image.png" descr=""/>
            <p:cNvPicPr/>
            <p:nvPr/>
          </p:nvPicPr>
          <p:blipFill>
            <a:blip r:embed="rId6"/>
            <a:stretch/>
          </p:blipFill>
          <p:spPr>
            <a:xfrm>
              <a:off x="8211960" y="1929240"/>
              <a:ext cx="376920" cy="200880"/>
            </a:xfrm>
            <a:prstGeom prst="rect">
              <a:avLst/>
            </a:prstGeom>
            <a:ln w="1260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"/>
          <p:cNvSpPr/>
          <p:nvPr/>
        </p:nvSpPr>
        <p:spPr>
          <a:xfrm>
            <a:off x="1617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667520" y="1307520"/>
            <a:ext cx="8131680" cy="506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In this exercise we will try to put two powder samples together in a few ways and compare the results.</a:t>
            </a:r>
            <a:endParaRPr b="0" lang="en-GB" sz="28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in the same spot, and stochastically choose between them</a:t>
            </a:r>
            <a:endParaRPr b="0" lang="en-GB" sz="28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stacked vertically</a:t>
            </a:r>
            <a:endParaRPr b="0" lang="en-GB" sz="28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800" spc="-89" strike="noStrike">
                <a:solidFill>
                  <a:srgbClr val="000000"/>
                </a:solidFill>
                <a:latin typeface="Arial"/>
                <a:ea typeface="Arial"/>
              </a:rPr>
              <a:t>Two samples where one is behind the other.  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1617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PowdersN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2963520" y="1307520"/>
            <a:ext cx="8131680" cy="5061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Let’s use the PSI_DMC instrument as a</a:t>
            </a:r>
            <a:br/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starting point. We will now make the simulation randomly choose between two powders. The instrument file can be found in the McStas distribution. ( File → New from template → PSI → PSI_DMC )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another powder in the same spot as  the one already there. Look in the mcstas data directory for sample .laz-files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double r;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inside the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DECLARE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section of the instrument file.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an Arm in front of the first one, and add to it an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EXTEND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-block. Add the following code in it: </a:t>
            </a:r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r=rand01();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Now add the following before the </a:t>
            </a:r>
            <a:r>
              <a:rPr b="0" i="1" lang="en-GB" sz="2000" spc="-89" strike="noStrike">
                <a:solidFill>
                  <a:srgbClr val="7c007c"/>
                </a:solidFill>
                <a:latin typeface="Arial"/>
                <a:ea typeface="Arial"/>
              </a:rPr>
              <a:t>AT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on the two powders.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WHEN(r&lt;0.5)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WHEN(r&gt;0.5)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respectively.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Run the instrument – Do you get what you expect?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What would you change to make the mixing factor !=0.5?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Use a similar technique to the Laue camera  to make the detector only catch scattering from one sample.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81" name="image.jpeg" descr=""/>
          <p:cNvPicPr/>
          <p:nvPr/>
        </p:nvPicPr>
        <p:blipFill>
          <a:blip r:embed="rId1"/>
          <a:stretch/>
        </p:blipFill>
        <p:spPr>
          <a:xfrm>
            <a:off x="360720" y="2490120"/>
            <a:ext cx="2374920" cy="27655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2121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667520" y="1307520"/>
            <a:ext cx="8131680" cy="5061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Change this to have two samples on top of each other.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Make a new copy of the instrument (or remove the edits you did before, but leave the second PowderN sample in place).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Change the y-position and size of the samples to be:</a:t>
            </a:r>
            <a:br/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i="1" lang="en-GB" sz="2000" spc="-89" strike="noStrike">
                <a:solidFill>
                  <a:srgbClr val="7c007c"/>
                </a:solidFill>
                <a:latin typeface="Courier New"/>
                <a:ea typeface="Arial"/>
              </a:rPr>
              <a:t>+-sample_height/4.0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b="1" lang="en-GB" sz="2000" spc="-89" strike="noStrike">
                <a:solidFill>
                  <a:srgbClr val="7c007c"/>
                </a:solidFill>
                <a:latin typeface="Courier New"/>
                <a:ea typeface="Arial"/>
              </a:rPr>
              <a:t>sample_height/2.0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respectively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the statement </a:t>
            </a:r>
            <a:r>
              <a:rPr b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GROUP samples</a:t>
            </a:r>
            <a:r>
              <a:rPr b="1" lang="en-GB" sz="2000" spc="-89" strike="noStrike">
                <a:solidFill>
                  <a:srgbClr val="55308d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after</a:t>
            </a:r>
            <a:r>
              <a:rPr b="1" lang="en-GB" sz="2000" spc="-89" strike="noStrike">
                <a:solidFill>
                  <a:srgbClr val="55308d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the AT at both samples. (N.b. “samples” is a name chosen arbitrarily. It has to be different than the component names though.)</a:t>
            </a:r>
            <a:endParaRPr b="0" lang="en-GB" sz="2000" spc="-1" strike="noStrike">
              <a:latin typeface="Arial"/>
            </a:endParaRPr>
          </a:p>
          <a:p>
            <a:pPr marL="396000" indent="-287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Run a simulation – is there any difference to the previous result? Why/Why not?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215748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667520" y="1307520"/>
            <a:ext cx="8131680" cy="506124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Move the samples around such that one is in front of the other.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Run a simulation – Do you still see the signatures of both samples?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Do you remember why this can be?</a:t>
            </a:r>
            <a:endParaRPr b="0" lang="en-GB" sz="2000" spc="-1" strike="noStrike">
              <a:latin typeface="Arial"/>
            </a:endParaRPr>
          </a:p>
          <a:p>
            <a:pPr marL="391320" indent="-2826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How can we get around this?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2"/>
          <p:cNvSpPr/>
          <p:nvPr/>
        </p:nvSpPr>
        <p:spPr>
          <a:xfrm>
            <a:off x="2049120" y="536400"/>
            <a:ext cx="8231760" cy="60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Intermission: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A quick trick to remove the direct beam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1667160" y="1307160"/>
            <a:ext cx="8131680" cy="5061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If your monitor also can be hit by the direct beam, “swamping” the signal, you can do this:</a:t>
            </a:r>
            <a:endParaRPr b="0" lang="en-GB" sz="2000" spc="-1" strike="noStrike">
              <a:latin typeface="Arial"/>
            </a:endParaRPr>
          </a:p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Add the following code just after your sample code:</a:t>
            </a:r>
            <a:br/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EXTEND</a:t>
            </a:r>
            <a:br/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%{</a:t>
            </a:r>
            <a:br/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  if (!SCATTERED){ABSORB;}</a:t>
            </a:r>
            <a:endParaRPr b="0" lang="en-GB" sz="2000" spc="-1" strike="noStrike">
              <a:latin typeface="Arial"/>
            </a:endParaRPr>
          </a:p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55308d"/>
              </a:buClr>
              <a:buSzPct val="45000"/>
              <a:buFont typeface="Wingdings" charset="2"/>
              <a:buChar char=""/>
            </a:pPr>
            <a:r>
              <a:rPr b="1" i="1" lang="en-GB" sz="2000" spc="-89" strike="noStrike">
                <a:solidFill>
                  <a:srgbClr val="55308d"/>
                </a:solidFill>
                <a:latin typeface="Courier New"/>
                <a:ea typeface="Courier New"/>
              </a:rPr>
              <a:t>%}</a:t>
            </a:r>
            <a:endParaRPr b="0" lang="en-GB" sz="2000" spc="-1" strike="noStrike">
              <a:latin typeface="Arial"/>
            </a:endParaRPr>
          </a:p>
          <a:p>
            <a:pPr marL="398520" indent="-289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000" spc="-89" strike="noStrike">
                <a:solidFill>
                  <a:srgbClr val="000000"/>
                </a:solidFill>
                <a:latin typeface="Arial"/>
                <a:ea typeface="Arial"/>
              </a:rPr>
              <a:t>This will terminate all rays which the sample-code has not flagged as scattered. Note that the McStas definition of scattered includes many things (guide-wall reflections etc.) 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image.jpeg" descr=""/>
          <p:cNvPicPr/>
          <p:nvPr/>
        </p:nvPicPr>
        <p:blipFill>
          <a:blip r:embed="rId1"/>
          <a:stretch/>
        </p:blipFill>
        <p:spPr>
          <a:xfrm>
            <a:off x="1728000" y="1121760"/>
            <a:ext cx="3766680" cy="4386240"/>
          </a:xfrm>
          <a:prstGeom prst="rect">
            <a:avLst/>
          </a:prstGeom>
          <a:ln w="12600">
            <a:noFill/>
          </a:ln>
        </p:spPr>
      </p:pic>
      <p:grpSp>
        <p:nvGrpSpPr>
          <p:cNvPr id="293" name="Group 2"/>
          <p:cNvGrpSpPr/>
          <p:nvPr/>
        </p:nvGrpSpPr>
        <p:grpSpPr>
          <a:xfrm>
            <a:off x="5461920" y="864000"/>
            <a:ext cx="6057720" cy="4644000"/>
            <a:chOff x="5461920" y="864000"/>
            <a:chExt cx="6057720" cy="4644000"/>
          </a:xfrm>
        </p:grpSpPr>
        <p:sp>
          <p:nvSpPr>
            <p:cNvPr id="294" name="CustomShape 3"/>
            <p:cNvSpPr/>
            <p:nvPr/>
          </p:nvSpPr>
          <p:spPr>
            <a:xfrm>
              <a:off x="5461920" y="864000"/>
              <a:ext cx="6057720" cy="363276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4"/>
            <p:cNvSpPr/>
            <p:nvPr/>
          </p:nvSpPr>
          <p:spPr>
            <a:xfrm>
              <a:off x="5461920" y="864000"/>
              <a:ext cx="6057720" cy="464400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Increase the height of the detector and make it resolve the signal along y.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Set: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1" lang="en-GB" sz="1600" spc="-1" strike="noStrike">
                  <a:solidFill>
                    <a:srgbClr val="ce181e"/>
                  </a:solidFill>
                  <a:latin typeface="Arial"/>
                  <a:ea typeface="Arial"/>
                </a:rPr>
                <a:t>Options="banana, theta y auto limits bins=20", yheight=0.3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...In the detector.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Change the sample to be e.g. an Aluminium crystal.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COMPONENT single_crystal = Single_crystal(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reflections="Al.lau",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yheight=0.05, radius=0.01, mosaic=1, delta_d_d=1e-4,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az=4.0495, ay=0, ax=0, bx=4.0495, by=0, bz=0,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	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cx=0, cy=4.0495, cz=0, 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    </a:t>
              </a: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p_transmit=0.1)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r>
                <a:rPr b="1" lang="en-GB" sz="12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AT (0, 0, 0) RELATIVE PREVIOUS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94000"/>
                </a:lnSpc>
                <a:spcBef>
                  <a:spcPts val="901"/>
                </a:spcBef>
              </a:pP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296" name="CustomShape 5"/>
          <p:cNvSpPr/>
          <p:nvPr/>
        </p:nvSpPr>
        <p:spPr>
          <a:xfrm>
            <a:off x="215172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image.jpeg" descr=""/>
          <p:cNvPicPr/>
          <p:nvPr/>
        </p:nvPicPr>
        <p:blipFill>
          <a:blip r:embed="rId1"/>
          <a:stretch/>
        </p:blipFill>
        <p:spPr>
          <a:xfrm>
            <a:off x="1728000" y="1121760"/>
            <a:ext cx="3766680" cy="4386240"/>
          </a:xfrm>
          <a:prstGeom prst="rect">
            <a:avLst/>
          </a:prstGeom>
          <a:ln w="12600">
            <a:noFill/>
          </a:ln>
        </p:spPr>
      </p:pic>
      <p:grpSp>
        <p:nvGrpSpPr>
          <p:cNvPr id="299" name="Group 2"/>
          <p:cNvGrpSpPr/>
          <p:nvPr/>
        </p:nvGrpSpPr>
        <p:grpSpPr>
          <a:xfrm>
            <a:off x="5461920" y="864000"/>
            <a:ext cx="6057720" cy="3632760"/>
            <a:chOff x="5461920" y="864000"/>
            <a:chExt cx="6057720" cy="3632760"/>
          </a:xfrm>
        </p:grpSpPr>
        <p:sp>
          <p:nvSpPr>
            <p:cNvPr id="300" name="CustomShape 3"/>
            <p:cNvSpPr/>
            <p:nvPr/>
          </p:nvSpPr>
          <p:spPr>
            <a:xfrm>
              <a:off x="5461920" y="864000"/>
              <a:ext cx="6057720" cy="363276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4"/>
            <p:cNvSpPr/>
            <p:nvPr/>
          </p:nvSpPr>
          <p:spPr>
            <a:xfrm>
              <a:off x="5461920" y="864000"/>
              <a:ext cx="6057720" cy="3215880"/>
            </a:xfrm>
            <a:prstGeom prst="rect">
              <a:avLst/>
            </a:prstGeom>
            <a:solidFill>
              <a:srgbClr val="fffffe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0680" rIns="40680" tIns="40680" bIns="4068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Insert more detector banks to modify DMC to become more like a Laue camera (catch more of the crystal signal). New banks could be above and below and on the other side of the sample. You will need to use  a </a:t>
              </a:r>
              <a:r>
                <a:rPr b="1" lang="en-GB" sz="1600" spc="-1" strike="noStrike">
                  <a:solidFill>
                    <a:srgbClr val="00b000"/>
                  </a:solidFill>
                  <a:latin typeface="Courier New"/>
                  <a:ea typeface="Arial"/>
                </a:rPr>
                <a:t>GROUP</a:t>
              </a: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 for this.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Increase the mosaicity of the crystal to scatter more of the beam. This can be done to an extent – think about what limits it, and how you could extract such limits from the simulations.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Using the WHEN keyword we can make a “sample changer”. Can you think of how? 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GB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HINT: similar to the earlier exercise with a mix of two crystals.</a:t>
              </a:r>
              <a:endParaRPr b="0" lang="en-GB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GB" sz="1600" spc="-1" strike="noStrike">
                <a:latin typeface="Arial"/>
              </a:endParaRPr>
            </a:p>
          </p:txBody>
        </p:sp>
      </p:grpSp>
      <p:sp>
        <p:nvSpPr>
          <p:cNvPr id="302" name="CustomShape 5"/>
          <p:cNvSpPr/>
          <p:nvPr/>
        </p:nvSpPr>
        <p:spPr>
          <a:xfrm>
            <a:off x="2151720" y="536760"/>
            <a:ext cx="8231760" cy="426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omic Sans MS"/>
                <a:ea typeface="Comic Sans MS"/>
              </a:rPr>
              <a:t>PowderN and More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162520" y="1860840"/>
            <a:ext cx="8132400" cy="22647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95840" indent="-195120">
              <a:lnSpc>
                <a:spcPct val="100000"/>
              </a:lnSpc>
              <a:spcBef>
                <a:spcPts val="799"/>
              </a:spcBef>
            </a:pPr>
            <a:endParaRPr b="0" lang="en-GB" sz="1800" spc="-1" strike="noStrike">
              <a:latin typeface="Arial"/>
            </a:endParaRPr>
          </a:p>
          <a:p>
            <a:pPr marL="187200" indent="-186480">
              <a:lnSpc>
                <a:spcPct val="100000"/>
              </a:lnSpc>
              <a:spcBef>
                <a:spcPts val="799"/>
              </a:spcBef>
              <a:buSzPct val="100016"/>
              <a:buBlip>
                <a:blip r:embed="rId1"/>
              </a:buBlip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2600" spc="-1" strike="noStrike">
              <a:latin typeface="Arial"/>
            </a:endParaRPr>
          </a:p>
          <a:p>
            <a:pPr marL="187200" indent="-186480">
              <a:lnSpc>
                <a:spcPct val="100000"/>
              </a:lnSpc>
              <a:spcBef>
                <a:spcPts val="799"/>
              </a:spcBef>
              <a:buSzPct val="100016"/>
              <a:buBlip>
                <a:blip r:embed="rId2"/>
              </a:buBlip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Use and modify the diffractometer</a:t>
            </a:r>
            <a:endParaRPr b="0" lang="en-GB" sz="2600" spc="-1" strike="noStrike">
              <a:latin typeface="Arial"/>
            </a:endParaRPr>
          </a:p>
          <a:p>
            <a:pPr lvl="1" marL="402840" indent="-1864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2600" spc="-1" strike="noStrike">
                <a:solidFill>
                  <a:srgbClr val="000000"/>
                </a:solidFill>
                <a:latin typeface="Arial"/>
                <a:ea typeface="Arial"/>
              </a:rPr>
              <a:t>PSI_DMC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b="0" lang="en-GB" sz="2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Agenda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2018160" y="149400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First insert a source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2183760" y="2058840"/>
            <a:ext cx="3733560" cy="682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File → New Instrument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Sources → Source_simple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752480" y="2777040"/>
            <a:ext cx="6909480" cy="168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// insert components here (e.g. Insert -&gt; Source -&gt; ...)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source_simple = Source_simple(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radius=0.05, dist=5, focus_xw=0.02,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focus_yh=0.05, lambda0=2, dlambda=1.9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(0, 0, 0)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3"/>
          <p:cNvSpPr/>
          <p:nvPr/>
        </p:nvSpPr>
        <p:spPr>
          <a:xfrm>
            <a:off x="2018160" y="149400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Now add a guide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2183760" y="2058840"/>
            <a:ext cx="373356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Optics → Guide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1752120" y="3292200"/>
            <a:ext cx="6178320" cy="99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guide = Guide(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w1=0.02, h1=0.05, w2=0.02, h2=0.05, l=20, m=1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(0,0,2)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source_simple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2018160" y="1494000"/>
            <a:ext cx="51444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Add a sample – in this case a standard crystal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2183760" y="205884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Samples → Single_crystal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1685160" y="3292200"/>
            <a:ext cx="7966800" cy="2368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single_crystal = Single_crystal(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reflections="Al2O3_sapphire.lau",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yheight=0.05, radius=0.01, mosaic=1, delta_d_d=1e-4,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az=4.757, ay=0, az=0, bx=2.3785, by=0, bz=-3.364,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	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cx=0, cy=12.9877, cz=0,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    </a:t>
            </a:r>
            <a:r>
              <a:rPr b="1" lang="en-GB" sz="1600" spc="-1" strike="noStrike">
                <a:solidFill>
                  <a:srgbClr val="004f9e"/>
                </a:solidFill>
                <a:latin typeface="Courier New"/>
                <a:ea typeface="Courier New"/>
              </a:rPr>
              <a:t>p_transmit=0.1, order=1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(0, 0, 20.5)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43" name="image.png" descr=""/>
          <p:cNvPicPr/>
          <p:nvPr/>
        </p:nvPicPr>
        <p:blipFill>
          <a:blip r:embed="rId1"/>
          <a:stretch/>
        </p:blipFill>
        <p:spPr>
          <a:xfrm>
            <a:off x="7494480" y="1328400"/>
            <a:ext cx="1244160" cy="1244160"/>
          </a:xfrm>
          <a:prstGeom prst="rect">
            <a:avLst/>
          </a:prstGeom>
          <a:ln w="12600">
            <a:noFill/>
          </a:ln>
        </p:spPr>
      </p:pic>
      <p:pic>
        <p:nvPicPr>
          <p:cNvPr id="244" name="image.jpeg" descr=""/>
          <p:cNvPicPr/>
          <p:nvPr/>
        </p:nvPicPr>
        <p:blipFill>
          <a:blip r:embed="rId2"/>
          <a:stretch/>
        </p:blipFill>
        <p:spPr>
          <a:xfrm>
            <a:off x="8606520" y="2142360"/>
            <a:ext cx="1257120" cy="1612800"/>
          </a:xfrm>
          <a:prstGeom prst="rect">
            <a:avLst/>
          </a:prstGeom>
          <a:ln w="12600">
            <a:noFill/>
          </a:ln>
        </p:spPr>
      </p:pic>
      <p:sp>
        <p:nvSpPr>
          <p:cNvPr id="245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9"/>
          <p:cNvSpPr/>
          <p:nvPr/>
        </p:nvSpPr>
        <p:spPr>
          <a:xfrm>
            <a:off x="5752440" y="5892840"/>
            <a:ext cx="414360" cy="414360"/>
          </a:xfrm>
          <a:prstGeom prst="diamond">
            <a:avLst/>
          </a:prstGeom>
          <a:solidFill>
            <a:srgbClr val="f10d0c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2018160" y="1494000"/>
            <a:ext cx="51444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b="0" i="1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 ideal Laue Camera Monitor – covering 4π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2183760" y="2058840"/>
            <a:ext cx="4480200" cy="324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Insert → Monitors → PSD_monitor_4PI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1685160" y="3292200"/>
            <a:ext cx="6721920" cy="996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COMPONENT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fourpi = PSD_monitor_4PI(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	</a:t>
            </a:r>
            <a:r>
              <a:rPr b="1" lang="en-GB" sz="1600" spc="-1" strike="noStrike">
                <a:solidFill>
                  <a:srgbClr val="003b76"/>
                </a:solidFill>
                <a:latin typeface="Courier New"/>
                <a:ea typeface="Courier New"/>
              </a:rPr>
              <a:t>radius=1, filename="fourpi.dat", nx=201, ny=201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94000"/>
              </a:lnSpc>
              <a:spcBef>
                <a:spcPts val="901"/>
              </a:spcBef>
            </a:pP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AT</a:t>
            </a:r>
            <a:r>
              <a:rPr b="1" lang="en-GB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(0,0,0) </a:t>
            </a:r>
            <a:r>
              <a:rPr b="1" lang="en-GB" sz="1600" spc="-1" strike="noStrike">
                <a:solidFill>
                  <a:srgbClr val="00b000"/>
                </a:solidFill>
                <a:latin typeface="Courier New"/>
                <a:ea typeface="Courier New"/>
              </a:rPr>
              <a:t>RELATIVE PREVIOUS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2100240" y="5892840"/>
            <a:ext cx="248400" cy="414360"/>
          </a:xfrm>
          <a:prstGeom prst="ellipse">
            <a:avLst/>
          </a:prstGeom>
          <a:solidFill>
            <a:srgbClr val="ff860d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7"/>
          <p:cNvSpPr/>
          <p:nvPr/>
        </p:nvSpPr>
        <p:spPr>
          <a:xfrm>
            <a:off x="2514960" y="597456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8"/>
          <p:cNvSpPr/>
          <p:nvPr/>
        </p:nvSpPr>
        <p:spPr>
          <a:xfrm>
            <a:off x="2514960" y="6224040"/>
            <a:ext cx="240588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9"/>
          <p:cNvSpPr/>
          <p:nvPr/>
        </p:nvSpPr>
        <p:spPr>
          <a:xfrm>
            <a:off x="5752440" y="5892840"/>
            <a:ext cx="414360" cy="414360"/>
          </a:xfrm>
          <a:prstGeom prst="diamond">
            <a:avLst/>
          </a:prstGeom>
          <a:solidFill>
            <a:srgbClr val="f10d0c"/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10"/>
          <p:cNvSpPr/>
          <p:nvPr/>
        </p:nvSpPr>
        <p:spPr>
          <a:xfrm>
            <a:off x="5119920" y="5228640"/>
            <a:ext cx="1658880" cy="1742760"/>
          </a:xfrm>
          <a:prstGeom prst="ellipse">
            <a:avLst/>
          </a:prstGeom>
          <a:solidFill>
            <a:srgbClr val="729fcf">
              <a:alpha val="38000"/>
            </a:srgbClr>
          </a:solidFill>
          <a:ln w="324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2100240" y="1410480"/>
            <a:ext cx="6969600" cy="567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Run your simulation ( you can safely increase the number of rays to 10⁷ - the ncount ) – you should get something like: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262" name="image.png" descr=""/>
          <p:cNvPicPr/>
          <p:nvPr/>
        </p:nvPicPr>
        <p:blipFill>
          <a:blip r:embed="rId1"/>
          <a:stretch/>
        </p:blipFill>
        <p:spPr>
          <a:xfrm>
            <a:off x="1565640" y="2456640"/>
            <a:ext cx="4932360" cy="2771280"/>
          </a:xfrm>
          <a:prstGeom prst="rect">
            <a:avLst/>
          </a:prstGeom>
          <a:ln w="12600">
            <a:noFill/>
          </a:ln>
        </p:spPr>
      </p:pic>
      <p:pic>
        <p:nvPicPr>
          <p:cNvPr id="263" name="image.png" descr=""/>
          <p:cNvPicPr/>
          <p:nvPr/>
        </p:nvPicPr>
        <p:blipFill>
          <a:blip r:embed="rId2"/>
          <a:stretch/>
        </p:blipFill>
        <p:spPr>
          <a:xfrm>
            <a:off x="4755600" y="3893040"/>
            <a:ext cx="4148640" cy="2330280"/>
          </a:xfrm>
          <a:prstGeom prst="rect">
            <a:avLst/>
          </a:prstGeom>
          <a:ln w="12600">
            <a:noFill/>
          </a:ln>
        </p:spPr>
      </p:pic>
      <p:sp>
        <p:nvSpPr>
          <p:cNvPr id="264" name="Line 4"/>
          <p:cNvSpPr/>
          <p:nvPr/>
        </p:nvSpPr>
        <p:spPr>
          <a:xfrm>
            <a:off x="2432880" y="5310360"/>
            <a:ext cx="1440" cy="58068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2549520" y="5677920"/>
            <a:ext cx="1112400" cy="682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0680" rIns="40680" tIns="40680" bIns="4068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Press L for 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Arial"/>
              </a:rPr>
              <a:t>logarithmic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66" name="Line 6"/>
          <p:cNvSpPr/>
          <p:nvPr/>
        </p:nvSpPr>
        <p:spPr>
          <a:xfrm>
            <a:off x="3733920" y="5974560"/>
            <a:ext cx="1022760" cy="1440"/>
          </a:xfrm>
          <a:prstGeom prst="line">
            <a:avLst/>
          </a:prstGeom>
          <a:ln w="32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image.png" descr=""/>
          <p:cNvPicPr/>
          <p:nvPr/>
        </p:nvPicPr>
        <p:blipFill>
          <a:blip r:embed="rId1"/>
          <a:stretch/>
        </p:blipFill>
        <p:spPr>
          <a:xfrm>
            <a:off x="1277640" y="1772640"/>
            <a:ext cx="2044440" cy="1294920"/>
          </a:xfrm>
          <a:prstGeom prst="rect">
            <a:avLst/>
          </a:prstGeom>
          <a:ln w="12600">
            <a:noFill/>
          </a:ln>
        </p:spPr>
      </p:pic>
      <p:pic>
        <p:nvPicPr>
          <p:cNvPr id="270" name="image.png" descr=""/>
          <p:cNvPicPr/>
          <p:nvPr/>
        </p:nvPicPr>
        <p:blipFill>
          <a:blip r:embed="rId2"/>
          <a:stretch/>
        </p:blipFill>
        <p:spPr>
          <a:xfrm>
            <a:off x="2599920" y="2444040"/>
            <a:ext cx="1719720" cy="1088640"/>
          </a:xfrm>
          <a:prstGeom prst="rect">
            <a:avLst/>
          </a:prstGeom>
          <a:ln w="12600">
            <a:noFill/>
          </a:ln>
        </p:spPr>
      </p:pic>
      <p:sp>
        <p:nvSpPr>
          <p:cNvPr id="271" name="CustomShape 3"/>
          <p:cNvSpPr/>
          <p:nvPr/>
        </p:nvSpPr>
        <p:spPr>
          <a:xfrm>
            <a:off x="5184360" y="763560"/>
            <a:ext cx="61196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The coherent scattering is not much stronger than the incoherent “background”. Let’s use EXTEND and WHEN to make a monitor which only senses the coherent signal.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3"/>
              </a:buBlip>
            </a:pPr>
            <a:r>
              <a:rPr b="0" lang="en-GB" sz="1800" spc="-1" strike="noStrike">
                <a:latin typeface="Arial"/>
              </a:rPr>
              <a:t>In the DECLARE section of your instrument – declare a variable of </a:t>
            </a:r>
            <a:r>
              <a:rPr b="1" lang="en-GB" sz="1800" spc="-1" strike="noStrike">
                <a:solidFill>
                  <a:srgbClr val="003b76"/>
                </a:solidFill>
                <a:latin typeface="Courier New"/>
              </a:rPr>
              <a:t>type char;</a:t>
            </a:r>
            <a:r>
              <a:rPr b="0" lang="en-GB" sz="1800" spc="-1" strike="noStrike">
                <a:solidFill>
                  <a:srgbClr val="003b76"/>
                </a:solidFill>
                <a:latin typeface="Arial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Add an EXTEND-block to the end of the Single_crystal component: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5"/>
              </a:buBlip>
            </a:pPr>
            <a:r>
              <a:rPr b="1" lang="en-GB" sz="1800" spc="-1" strike="noStrike">
                <a:solidFill>
                  <a:srgbClr val="00b000"/>
                </a:solidFill>
                <a:latin typeface="Courier New"/>
              </a:rPr>
              <a:t>EXTEND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6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%{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7"/>
              </a:buBlip>
            </a:pPr>
            <a:r>
              <a:rPr b="1" lang="en-GB" sz="1800" spc="-1" strike="noStrike">
                <a:solidFill>
                  <a:srgbClr val="00b000"/>
                </a:solidFill>
                <a:latin typeface="Courier New"/>
              </a:rPr>
              <a:t>	</a:t>
            </a:r>
            <a:r>
              <a:rPr b="1" lang="en-GB" sz="1800" spc="-1" strike="noStrike">
                <a:solidFill>
                  <a:srgbClr val="003b76"/>
                </a:solidFill>
                <a:latin typeface="Courier New"/>
              </a:rPr>
              <a:t>myvar = hkl_info.type;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8"/>
              </a:buBlip>
            </a:pPr>
            <a:r>
              <a:rPr b="1" lang="en-GB" sz="1800" spc="-1" strike="noStrike">
                <a:solidFill>
                  <a:srgbClr val="000000"/>
                </a:solidFill>
                <a:latin typeface="Courier New"/>
              </a:rPr>
              <a:t>%}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9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Add another 4-PI monitor and insert</a:t>
            </a:r>
            <a:r>
              <a:rPr b="0" lang="en-GB" sz="1800" spc="-1" strike="noStrike">
                <a:solidFill>
                  <a:srgbClr val="003b76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b000"/>
                </a:solidFill>
                <a:latin typeface="Courier New"/>
              </a:rPr>
              <a:t>WHEN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(myvar==99) in front of the AT keyword. (99 is the ascii-code for ‘c’)</a:t>
            </a:r>
            <a:endParaRPr b="0" lang="en-GB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SzPct val="100045"/>
              <a:buBlip>
                <a:blip r:embed="rId10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Think of a possible way to only monitor incoherent scattering… HINT: type==’i’ for incoherent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Laue Camera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774800" y="1706400"/>
            <a:ext cx="9311760" cy="4545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spcBef>
                <a:spcPts val="400"/>
              </a:spcBef>
              <a:buSzPct val="191077"/>
              <a:buBlip>
                <a:blip r:embed="rId1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Play around with this example instrument: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2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 an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Arm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components before the 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sample to allow rotation around the Y-axis.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3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 “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SPLIT 20”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before the sample 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COMPONENT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statement. What happens?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4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Add a set of arms before the sample to add Y, Z, Y rotations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(Eulerian cradle). Make the rotation angles input parameters.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5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Insert a different crystal instead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e.g. “</a:t>
            </a:r>
            <a:r>
              <a:rPr b="1" lang="en-GB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Al.lau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”. i.e. change the crystal unit cell parameters and the reflection list.</a:t>
            </a:r>
            <a:endParaRPr b="0" lang="en-GB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134"/>
              </a:spcBef>
              <a:buSzPct val="191077"/>
              <a:buBlip>
                <a:blip r:embed="rId6"/>
              </a:buBlip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Insert a powder sample instead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1506320" y="6636240"/>
            <a:ext cx="126360" cy="12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2019-03-27T00:50:38Z</dcterms:modified>
  <cp:revision>10</cp:revision>
  <dc:subject/>
  <dc:title/>
</cp:coreProperties>
</file>