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  <Override PartName="/ppt/media/image16.jpeg" ContentType="image/jpeg"/>
  <Override PartName="/ppt/media/image17.jpeg" ContentType="image/jpeg"/>
  <Override PartName="/ppt/media/image18.jpeg" ContentType="image/jpeg"/>
  <Override PartName="/ppt/media/image19.jpeg" ContentType="image/jpeg"/>
  <Override PartName="/ppt/media/image20.jpeg" ContentType="image/jpeg"/>
  <Override PartName="/ppt/media/image21.jpeg" ContentType="image/jpeg"/>
  <Override PartName="/ppt/media/image22.jpeg" ContentType="image/jpeg"/>
  <Override PartName="/ppt/media/image23.jpeg" ContentType="image/jpeg"/>
  <Override PartName="/ppt/media/image24.jpeg" ContentType="image/jpeg"/>
  <Override PartName="/ppt/media/image25.jpeg" ContentType="image/jpeg"/>
  <Override PartName="/ppt/media/image26.jpeg" ContentType="image/jpeg"/>
  <Override PartName="/ppt/media/image27.jpeg" ContentType="image/jpeg"/>
  <Override PartName="/ppt/media/image28.jpeg" ContentType="image/jpeg"/>
  <Override PartName="/ppt/media/image29.jpeg" ContentType="image/jpeg"/>
  <Override PartName="/ppt/media/image30.jpeg" ContentType="image/jpeg"/>
  <Override PartName="/ppt/media/image31.jpeg" ContentType="image/jpeg"/>
  <Override PartName="/ppt/media/image32.jpeg" ContentType="image/jpeg"/>
  <Override PartName="/ppt/media/image33.jpeg" ContentType="image/jpeg"/>
  <Override PartName="/ppt/media/image34.jpeg" ContentType="image/jpeg"/>
  <Override PartName="/ppt/media/image35.jpeg" ContentType="image/jpeg"/>
  <Override PartName="/ppt/media/image36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CACA"/>
          </a:solidFill>
        </a:fill>
      </a:tcStyle>
    </a:wholeTbl>
    <a:band2H>
      <a:tcTxStyle b="def" i="def"/>
      <a:tcStyle>
        <a:tcBdr/>
        <a:fill>
          <a:solidFill>
            <a:srgbClr val="EF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ED8"/>
          </a:solidFill>
        </a:fill>
      </a:tcStyle>
    </a:wholeTbl>
    <a:band2H>
      <a:tcTxStyle b="def" i="def"/>
      <a:tcStyle>
        <a:tcBdr/>
        <a:fill>
          <a:solidFill>
            <a:srgbClr val="E7F6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D5CC"/>
          </a:solidFill>
        </a:fill>
      </a:tcStyle>
    </a:wholeTbl>
    <a:band2H>
      <a:tcTxStyle b="def" i="def"/>
      <a:tcStyle>
        <a:tcBdr/>
        <a:fill>
          <a:solidFill>
            <a:srgbClr val="FEEB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4" name="Shape 24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tif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1.tif"/><Relationship Id="rId8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tif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tif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tif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tif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8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30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31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" name="Title Text"/>
          <p:cNvSpPr txBox="1"/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lnSpc>
                <a:spcPct val="93000"/>
              </a:lnSpc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/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/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/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/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5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5" name="Group"/>
          <p:cNvGrpSpPr/>
          <p:nvPr/>
        </p:nvGrpSpPr>
        <p:grpSpPr>
          <a:xfrm>
            <a:off x="11017943" y="228875"/>
            <a:ext cx="1150108" cy="6269574"/>
            <a:chOff x="0" y="0"/>
            <a:chExt cx="1150106" cy="6269573"/>
          </a:xfrm>
        </p:grpSpPr>
        <p:grpSp>
          <p:nvGrpSpPr>
            <p:cNvPr id="42" name="Group"/>
            <p:cNvGrpSpPr/>
            <p:nvPr/>
          </p:nvGrpSpPr>
          <p:grpSpPr>
            <a:xfrm>
              <a:off x="73618" y="5162740"/>
              <a:ext cx="1060249" cy="1106834"/>
              <a:chOff x="0" y="0"/>
              <a:chExt cx="1060248" cy="1106832"/>
            </a:xfrm>
          </p:grpSpPr>
          <p:sp>
            <p:nvSpPr>
              <p:cNvPr id="36" name="Logo color"/>
              <p:cNvSpPr/>
              <p:nvPr/>
            </p:nvSpPr>
            <p:spPr>
              <a:xfrm>
                <a:off x="3663" y="661441"/>
                <a:ext cx="170935" cy="2493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37" name="logoill.pdf" descr="logoill.pdf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710883" y="671389"/>
                <a:ext cx="239999" cy="22941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8" name="mcstas-logo.pdf" descr="mcstas-logo.pdf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1060249" cy="6230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9" name="PSI-Logo_trans.png" descr="PSI-Logo_trans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94934" y="732148"/>
                <a:ext cx="298734" cy="10936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0" name="ku-logo.pdf" descr="ku-logo.pdf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91391" y="659237"/>
                <a:ext cx="187537" cy="25480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1" name="ESS_Logo_Frugal_Blue_cmyk.png" descr="ESS_Logo_Frugal_Blue_cmyk.png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313964" y="887284"/>
                <a:ext cx="408017" cy="21954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3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1104014" cy="40268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" name="2019 CSNS McStas School"/>
            <p:cNvSpPr txBox="1"/>
            <p:nvPr/>
          </p:nvSpPr>
          <p:spPr>
            <a:xfrm>
              <a:off x="11786" y="4156378"/>
              <a:ext cx="1138321" cy="817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411479">
                <a:lnSpc>
                  <a:spcPct val="110000"/>
                </a:lnSpc>
                <a:spcBef>
                  <a:spcPts val="0"/>
                </a:spcBef>
                <a:defRPr b="1" i="1" sz="1665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5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4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55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5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7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8" name="Body Level One…"/>
          <p:cNvSpPr txBox="1"/>
          <p:nvPr>
            <p:ph type="body" idx="1"/>
          </p:nvPr>
        </p:nvSpPr>
        <p:spPr>
          <a:xfrm>
            <a:off x="1774800" y="1706399"/>
            <a:ext cx="9312375" cy="454557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69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66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60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61" name="logoill.pdf" descr="logoill.pdf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2" name="mcstas-logo.pdf" descr="mcstas-logo.pdf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3" name="PSI-Logo_trans.png" descr="PSI-Logo_trans.png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4" name="ku-logo.pdf" descr="ku-logo.pdf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5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67" name="Image" descr="Imag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8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  <p:pic>
        <p:nvPicPr>
          <p:cNvPr id="70" name="ESS.png" descr="ESS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78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9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80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81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sz="half" idx="1"/>
          </p:nvPr>
        </p:nvSpPr>
        <p:spPr>
          <a:xfrm>
            <a:off x="1774800" y="1706398"/>
            <a:ext cx="4410177" cy="4546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5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5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92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86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87" name="logoill.pdf" descr="logoill.pdf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8" name="mcstas-logo.pdf" descr="mcstas-logo.pdf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9" name="PSI-Logo_trans.png" descr="PSI-Logo_trans.png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0" name="ku-logo.pdf" descr="ku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1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93" name="Image" descr="Imag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4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0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4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105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10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7" name="Title Text"/>
          <p:cNvSpPr txBox="1"/>
          <p:nvPr>
            <p:ph type="title"/>
          </p:nvPr>
        </p:nvSpPr>
        <p:spPr>
          <a:xfrm>
            <a:off x="1774725" y="426126"/>
            <a:ext cx="6048673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8" name="Body Level One…"/>
          <p:cNvSpPr txBox="1"/>
          <p:nvPr>
            <p:ph type="body" sz="half" idx="1"/>
          </p:nvPr>
        </p:nvSpPr>
        <p:spPr>
          <a:xfrm>
            <a:off x="1774725" y="1706328"/>
            <a:ext cx="6048673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Picture Placeholder 9"/>
          <p:cNvSpPr/>
          <p:nvPr>
            <p:ph type="pic" sz="quarter" idx="13"/>
          </p:nvPr>
        </p:nvSpPr>
        <p:spPr>
          <a:xfrm>
            <a:off x="8331213" y="849733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0" name="Picture Placeholder 11"/>
          <p:cNvSpPr/>
          <p:nvPr>
            <p:ph type="pic" sz="quarter" idx="14"/>
          </p:nvPr>
        </p:nvSpPr>
        <p:spPr>
          <a:xfrm>
            <a:off x="8331213" y="3563718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12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2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119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113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114" name="logoill.pdf" descr="logoill.pdf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5" name="mcstas-logo.pdf" descr="mcstas-logo.pdf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6" name="PSI-Logo_trans.png" descr="PSI-Logo_trans.png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7" name="ku-logo.pdf" descr="ku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8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20" name="Image" descr="Imag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1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30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1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132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133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4" name="Title Text"/>
          <p:cNvSpPr txBox="1"/>
          <p:nvPr>
            <p:ph type="title"/>
          </p:nvPr>
        </p:nvSpPr>
        <p:spPr>
          <a:xfrm>
            <a:off x="4221360" y="426126"/>
            <a:ext cx="6865740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35" name="Body Level One…"/>
          <p:cNvSpPr txBox="1"/>
          <p:nvPr>
            <p:ph type="body" sz="half" idx="1"/>
          </p:nvPr>
        </p:nvSpPr>
        <p:spPr>
          <a:xfrm>
            <a:off x="4221360" y="1706328"/>
            <a:ext cx="6865740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Picture Placeholder 9"/>
          <p:cNvSpPr/>
          <p:nvPr>
            <p:ph type="pic" sz="quarter" idx="13"/>
          </p:nvPr>
        </p:nvSpPr>
        <p:spPr>
          <a:xfrm>
            <a:off x="-2" y="1314522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37" name="Picture Placeholder 11"/>
          <p:cNvSpPr/>
          <p:nvPr>
            <p:ph type="pic" sz="quarter" idx="14"/>
          </p:nvPr>
        </p:nvSpPr>
        <p:spPr>
          <a:xfrm>
            <a:off x="-2" y="3968153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39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9" name="Group"/>
          <p:cNvGrpSpPr/>
          <p:nvPr/>
        </p:nvGrpSpPr>
        <p:grpSpPr>
          <a:xfrm>
            <a:off x="11017943" y="228875"/>
            <a:ext cx="1150108" cy="6269574"/>
            <a:chOff x="0" y="0"/>
            <a:chExt cx="1150106" cy="6269573"/>
          </a:xfrm>
        </p:grpSpPr>
        <p:grpSp>
          <p:nvGrpSpPr>
            <p:cNvPr id="146" name="Group"/>
            <p:cNvGrpSpPr/>
            <p:nvPr/>
          </p:nvGrpSpPr>
          <p:grpSpPr>
            <a:xfrm>
              <a:off x="73618" y="5162740"/>
              <a:ext cx="1060249" cy="1106834"/>
              <a:chOff x="0" y="0"/>
              <a:chExt cx="1060248" cy="1106832"/>
            </a:xfrm>
          </p:grpSpPr>
          <p:sp>
            <p:nvSpPr>
              <p:cNvPr id="140" name="Logo color"/>
              <p:cNvSpPr/>
              <p:nvPr/>
            </p:nvSpPr>
            <p:spPr>
              <a:xfrm>
                <a:off x="3663" y="661441"/>
                <a:ext cx="170935" cy="2493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141" name="logoill.pdf" descr="logoill.pdf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710883" y="671389"/>
                <a:ext cx="239999" cy="22941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2" name="mcstas-logo.pdf" descr="mcstas-logo.pdf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1060249" cy="6230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3" name="PSI-Logo_trans.png" descr="PSI-Logo_trans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94934" y="732148"/>
                <a:ext cx="298734" cy="10936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4" name="ku-logo.pdf" descr="ku-logo.pdf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91391" y="659237"/>
                <a:ext cx="187537" cy="25480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5" name="ESS_Logo_Frugal_Blue_cmyk.png" descr="ESS_Logo_Frugal_Blue_cmyk.png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313964" y="887284"/>
                <a:ext cx="408017" cy="21954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47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1104014" cy="40268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8" name="2019 CSNS McStas School"/>
            <p:cNvSpPr txBox="1"/>
            <p:nvPr/>
          </p:nvSpPr>
          <p:spPr>
            <a:xfrm>
              <a:off x="11786" y="4156378"/>
              <a:ext cx="1138321" cy="817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411479">
                <a:lnSpc>
                  <a:spcPct val="110000"/>
                </a:lnSpc>
                <a:spcBef>
                  <a:spcPts val="0"/>
                </a:spcBef>
                <a:defRPr b="1" i="1" sz="1665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57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8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159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160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1" name="Title Text"/>
          <p:cNvSpPr txBox="1"/>
          <p:nvPr>
            <p:ph type="title"/>
          </p:nvPr>
        </p:nvSpPr>
        <p:spPr>
          <a:xfrm>
            <a:off x="247650" y="980726"/>
            <a:ext cx="3740400" cy="41811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62" name="Body Level One…"/>
          <p:cNvSpPr txBox="1"/>
          <p:nvPr>
            <p:ph type="body" sz="quarter" idx="1"/>
          </p:nvPr>
        </p:nvSpPr>
        <p:spPr>
          <a:xfrm>
            <a:off x="247650" y="4407149"/>
            <a:ext cx="3740400" cy="184442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200"/>
              </a:spcBef>
              <a:defRPr sz="1200"/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200"/>
              </a:spcBef>
              <a:defRPr sz="1200"/>
            </a:lvl3pPr>
            <a:lvl4pPr>
              <a:spcBef>
                <a:spcPts val="200"/>
              </a:spcBef>
              <a:defRPr sz="1200"/>
            </a:lvl4pPr>
            <a:lvl5pPr>
              <a:spcBef>
                <a:spcPts val="200"/>
              </a:spcBef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3" name="Text Placeholder 18"/>
          <p:cNvSpPr/>
          <p:nvPr>
            <p:ph type="body" sz="quarter" idx="13"/>
          </p:nvPr>
        </p:nvSpPr>
        <p:spPr>
          <a:xfrm>
            <a:off x="42227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164" name="Text Placeholder 22"/>
          <p:cNvSpPr/>
          <p:nvPr>
            <p:ph type="body" sz="quarter" idx="14"/>
          </p:nvPr>
        </p:nvSpPr>
        <p:spPr>
          <a:xfrm>
            <a:off x="81978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165" name="Picture Placeholder 8"/>
          <p:cNvSpPr/>
          <p:nvPr>
            <p:ph type="pic" sz="quarter" idx="15"/>
          </p:nvPr>
        </p:nvSpPr>
        <p:spPr>
          <a:xfrm>
            <a:off x="247650" y="1546281"/>
            <a:ext cx="3740400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66" name="Picture Placeholder 8"/>
          <p:cNvSpPr/>
          <p:nvPr>
            <p:ph type="pic" sz="quarter" idx="16"/>
          </p:nvPr>
        </p:nvSpPr>
        <p:spPr>
          <a:xfrm>
            <a:off x="4223148" y="1548580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67" name="Picture Placeholder 8"/>
          <p:cNvSpPr/>
          <p:nvPr>
            <p:ph type="pic" sz="quarter" idx="17"/>
          </p:nvPr>
        </p:nvSpPr>
        <p:spPr>
          <a:xfrm>
            <a:off x="8198647" y="1546281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9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csns_logo.png" descr="csns_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88296" y="209563"/>
            <a:ext cx="365040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7" name="Group"/>
          <p:cNvGrpSpPr/>
          <p:nvPr/>
        </p:nvGrpSpPr>
        <p:grpSpPr>
          <a:xfrm>
            <a:off x="3113296" y="252000"/>
            <a:ext cx="690137" cy="720459"/>
            <a:chOff x="0" y="0"/>
            <a:chExt cx="690135" cy="720458"/>
          </a:xfrm>
        </p:grpSpPr>
        <p:sp>
          <p:nvSpPr>
            <p:cNvPr id="171" name="Logo color"/>
            <p:cNvSpPr/>
            <p:nvPr/>
          </p:nvSpPr>
          <p:spPr>
            <a:xfrm>
              <a:off x="2384" y="430544"/>
              <a:ext cx="111265" cy="162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172" name="logoill.pdf" descr="logoill.pdf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62727" y="437019"/>
              <a:ext cx="156220" cy="1493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3" name="mcstas-logo.pdf" descr="mcstas-logo.pdf"/>
            <p:cNvPicPr>
              <a:picLocks noChangeAspect="0"/>
            </p:cNvPicPr>
            <p:nvPr/>
          </p:nvPicPr>
          <p:blipFill>
            <a:blip r:embed="rId5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690136" cy="4055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4" name="PSI-Logo_trans.png" descr="PSI-Logo_trans.png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57070" y="476569"/>
              <a:ext cx="194452" cy="711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5" name="ku-logo.pdf" descr="ku-logo.pdf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24580" y="429109"/>
              <a:ext cx="122071" cy="1658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6" name="ESS_Logo_Frugal_Blue_cmyk.png" descr="ESS_Logo_Frugal_Blue_cmyk.png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04365" y="577550"/>
              <a:ext cx="265586" cy="1429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8" name="2019 CSNS McStas School"/>
          <p:cNvSpPr txBox="1"/>
          <p:nvPr/>
        </p:nvSpPr>
        <p:spPr>
          <a:xfrm>
            <a:off x="1925741" y="155334"/>
            <a:ext cx="1002693" cy="720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defRPr b="1" i="1" sz="1400"/>
            </a:pPr>
            <a:r>
              <a:t>2019 CSNS</a:t>
            </a:r>
            <a:br/>
            <a:r>
              <a:t>McStas School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86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7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188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189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0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2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2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199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193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194" name="logoill.pdf" descr="logoill.pdf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5" name="mcstas-logo.pdf" descr="mcstas-logo.pdf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6" name="PSI-Logo_trans.png" descr="PSI-Logo_trans.png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7" name="ku-logo.pdf" descr="ku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8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200" name="Image" descr="Imag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1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/Paus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17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8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DTU Fysik</a:t>
            </a:r>
          </a:p>
        </p:txBody>
      </p:sp>
      <p:sp>
        <p:nvSpPr>
          <p:cNvPr id="219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220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1" name="Background"/>
          <p:cNvSpPr/>
          <p:nvPr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/>
          <a:lstStyle/>
          <a:p>
            <a:pPr/>
          </a:p>
        </p:txBody>
      </p:sp>
      <p:sp>
        <p:nvSpPr>
          <p:cNvPr id="222" name="Logo color"/>
          <p:cNvSpPr/>
          <p:nvPr/>
        </p:nvSpPr>
        <p:spPr>
          <a:xfrm>
            <a:off x="4870539" y="1651373"/>
            <a:ext cx="2388324" cy="3483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23" name="Slide Number"/>
          <p:cNvSpPr txBox="1"/>
          <p:nvPr>
            <p:ph type="sldNum" sz="quarter" idx="2"/>
          </p:nvPr>
        </p:nvSpPr>
        <p:spPr>
          <a:xfrm flipH="1" rot="10800000">
            <a:off x="0" y="6849134"/>
            <a:ext cx="127000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24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5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2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4697" y="2381250"/>
            <a:ext cx="3886201" cy="2095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9" name="Group"/>
          <p:cNvGrpSpPr/>
          <p:nvPr/>
        </p:nvGrpSpPr>
        <p:grpSpPr>
          <a:xfrm>
            <a:off x="7638504" y="2159149"/>
            <a:ext cx="4400352" cy="2273301"/>
            <a:chOff x="0" y="0"/>
            <a:chExt cx="4400351" cy="2273300"/>
          </a:xfrm>
        </p:grpSpPr>
        <p:pic>
          <p:nvPicPr>
            <p:cNvPr id="227" name="csns_logo.png" descr="csns_logo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31659" t="0" r="0" b="0"/>
            <a:stretch>
              <a:fillRect/>
            </a:stretch>
          </p:blipFill>
          <p:spPr>
            <a:xfrm>
              <a:off x="0" y="1193800"/>
              <a:ext cx="4400352" cy="1079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8" name="csns_logo.png" descr="csns_logo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71750" b="0"/>
            <a:stretch>
              <a:fillRect/>
            </a:stretch>
          </p:blipFill>
          <p:spPr>
            <a:xfrm>
              <a:off x="1290835" y="0"/>
              <a:ext cx="1818979" cy="1079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36" name="Group"/>
          <p:cNvGrpSpPr/>
          <p:nvPr/>
        </p:nvGrpSpPr>
        <p:grpSpPr>
          <a:xfrm>
            <a:off x="3041104" y="4876362"/>
            <a:ext cx="1302881" cy="1360126"/>
            <a:chOff x="0" y="0"/>
            <a:chExt cx="1302880" cy="1360125"/>
          </a:xfrm>
        </p:grpSpPr>
        <p:sp>
          <p:nvSpPr>
            <p:cNvPr id="230" name="Logo color"/>
            <p:cNvSpPr/>
            <p:nvPr/>
          </p:nvSpPr>
          <p:spPr>
            <a:xfrm>
              <a:off x="4501" y="812808"/>
              <a:ext cx="210053" cy="306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231" name="logoill.pdf" descr="logoill.pdf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73564" y="825033"/>
              <a:ext cx="294923" cy="2819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2" name="mcstas-logo.pdf" descr="mcstas-logo.pdf"/>
            <p:cNvPicPr>
              <a:picLocks noChangeAspect="0"/>
            </p:cNvPicPr>
            <p:nvPr/>
          </p:nvPicPr>
          <p:blipFill>
            <a:blip r:embed="rId5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302881" cy="7655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3" name="PSI-Logo_trans.png" descr="PSI-Logo_trans.png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485313" y="899696"/>
              <a:ext cx="367097" cy="1343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4" name="ku-logo.pdf" descr="ku-logo.pdf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35190" y="810100"/>
              <a:ext cx="230453" cy="3131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5" name="ESS_Logo_Frugal_Blue_cmyk.png" descr="ESS_Logo_Frugal_Blue_cmyk.png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385812" y="1090335"/>
              <a:ext cx="501390" cy="2697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37" name="2019 CSNS McStas School"/>
          <p:cNvSpPr txBox="1"/>
          <p:nvPr/>
        </p:nvSpPr>
        <p:spPr>
          <a:xfrm>
            <a:off x="7343015" y="5196196"/>
            <a:ext cx="2610681" cy="720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algn="ctr" defTabSz="585215">
              <a:lnSpc>
                <a:spcPct val="110000"/>
              </a:lnSpc>
              <a:spcBef>
                <a:spcPts val="0"/>
              </a:spcBef>
              <a:defRPr b="1" i="1" sz="2368"/>
            </a:pPr>
            <a:r>
              <a:t>2019 CSNS</a:t>
            </a:r>
            <a:br/>
            <a:r>
              <a:t>McStas School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tif"/><Relationship Id="rId9" Type="http://schemas.openxmlformats.org/officeDocument/2006/relationships/slideLayout" Target="../slideLayouts/slideLayout1.xml"/><Relationship Id="rId10" Type="http://schemas.openxmlformats.org/officeDocument/2006/relationships/slideLayout" Target="../slideLayouts/slideLayout2.xml"/><Relationship Id="rId11" Type="http://schemas.openxmlformats.org/officeDocument/2006/relationships/slideLayout" Target="../slideLayouts/slideLayout3.xml"/><Relationship Id="rId12" Type="http://schemas.openxmlformats.org/officeDocument/2006/relationships/slideLayout" Target="../slideLayouts/slideLayout4.xml"/><Relationship Id="rId13" Type="http://schemas.openxmlformats.org/officeDocument/2006/relationships/slideLayout" Target="../slideLayouts/slideLayout5.xml"/><Relationship Id="rId14" Type="http://schemas.openxmlformats.org/officeDocument/2006/relationships/slideLayout" Target="../slideLayouts/slideLayout6.xml"/><Relationship Id="rId15" Type="http://schemas.openxmlformats.org/officeDocument/2006/relationships/slideLayout" Target="../slideLayouts/slideLayout7.xml"/><Relationship Id="rId16" Type="http://schemas.openxmlformats.org/officeDocument/2006/relationships/slideLayout" Target="../slideLayouts/slideLayout8.xml"/><Relationship Id="rId17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5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8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15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9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10" name="logoill.pdf" descr="logoill.pdf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" name="mcstas-logo.pdf" descr="mcstas-logo.pdf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2" name="PSI-Logo_trans.png" descr="PSI-Logo_trans.png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" name="ku-logo.pdf" descr="ku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6" name="Image" descr="Imag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  <p:sp>
        <p:nvSpPr>
          <p:cNvPr id="19" name="Title Text"/>
          <p:cNvSpPr txBox="1"/>
          <p:nvPr>
            <p:ph type="title"/>
          </p:nvPr>
        </p:nvSpPr>
        <p:spPr>
          <a:xfrm>
            <a:off x="608965" y="0"/>
            <a:ext cx="1096137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pPr/>
            <a:r>
              <a:t>Title Text</a:t>
            </a:r>
          </a:p>
        </p:txBody>
      </p:sp>
      <p:sp>
        <p:nvSpPr>
          <p:cNvPr id="20" name="Body Level One…"/>
          <p:cNvSpPr txBox="1"/>
          <p:nvPr>
            <p:ph type="body" idx="1"/>
          </p:nvPr>
        </p:nvSpPr>
        <p:spPr>
          <a:xfrm>
            <a:off x="608965" y="1600200"/>
            <a:ext cx="1096137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19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414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6156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82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0.jpeg"/><Relationship Id="rId3" Type="http://schemas.openxmlformats.org/officeDocument/2006/relationships/image" Target="../media/image2.jpeg"/><Relationship Id="rId4" Type="http://schemas.openxmlformats.org/officeDocument/2006/relationships/image" Target="../media/image1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jpeg"/><Relationship Id="rId3" Type="http://schemas.openxmlformats.org/officeDocument/2006/relationships/image" Target="../media/image1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jpeg"/><Relationship Id="rId3" Type="http://schemas.openxmlformats.org/officeDocument/2006/relationships/image" Target="../media/image1.jpeg"/><Relationship Id="rId4" Type="http://schemas.openxmlformats.org/officeDocument/2006/relationships/image" Target="../media/image21.jpeg"/><Relationship Id="rId5" Type="http://schemas.openxmlformats.org/officeDocument/2006/relationships/image" Target="../media/image22.jpeg"/><Relationship Id="rId6" Type="http://schemas.openxmlformats.org/officeDocument/2006/relationships/image" Target="../media/image23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jpeg"/><Relationship Id="rId3" Type="http://schemas.openxmlformats.org/officeDocument/2006/relationships/image" Target="../media/image1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4.jpeg"/><Relationship Id="rId3" Type="http://schemas.openxmlformats.org/officeDocument/2006/relationships/image" Target="../media/image25.jpeg"/><Relationship Id="rId4" Type="http://schemas.openxmlformats.org/officeDocument/2006/relationships/image" Target="../media/image2.jpeg"/><Relationship Id="rId5" Type="http://schemas.openxmlformats.org/officeDocument/2006/relationships/image" Target="../media/image1.jpe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6.jpeg"/><Relationship Id="rId3" Type="http://schemas.openxmlformats.org/officeDocument/2006/relationships/image" Target="../media/image2.jpeg"/><Relationship Id="rId4" Type="http://schemas.openxmlformats.org/officeDocument/2006/relationships/image" Target="../media/image1.jpeg"/><Relationship Id="rId5" Type="http://schemas.openxmlformats.org/officeDocument/2006/relationships/image" Target="../media/image27.jpe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jpeg"/><Relationship Id="rId3" Type="http://schemas.openxmlformats.org/officeDocument/2006/relationships/image" Target="../media/image1.jpeg"/><Relationship Id="rId4" Type="http://schemas.openxmlformats.org/officeDocument/2006/relationships/image" Target="../media/image28.jpe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jpeg"/><Relationship Id="rId3" Type="http://schemas.openxmlformats.org/officeDocument/2006/relationships/image" Target="../media/image1.jpeg"/><Relationship Id="rId4" Type="http://schemas.openxmlformats.org/officeDocument/2006/relationships/image" Target="../media/image29.jpeg"/><Relationship Id="rId5" Type="http://schemas.openxmlformats.org/officeDocument/2006/relationships/image" Target="../media/image30.jpeg"/><Relationship Id="rId6" Type="http://schemas.openxmlformats.org/officeDocument/2006/relationships/image" Target="../media/image31.jpe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jpeg"/><Relationship Id="rId3" Type="http://schemas.openxmlformats.org/officeDocument/2006/relationships/image" Target="../media/image1.jpeg"/><Relationship Id="rId4" Type="http://schemas.openxmlformats.org/officeDocument/2006/relationships/image" Target="../media/image32.jpeg"/><Relationship Id="rId5" Type="http://schemas.openxmlformats.org/officeDocument/2006/relationships/image" Target="../media/image33.jpeg"/><Relationship Id="rId6" Type="http://schemas.openxmlformats.org/officeDocument/2006/relationships/image" Target="../media/image34.jpe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jpeg"/><Relationship Id="rId3" Type="http://schemas.openxmlformats.org/officeDocument/2006/relationships/image" Target="../media/image1.jpeg"/><Relationship Id="rId4" Type="http://schemas.openxmlformats.org/officeDocument/2006/relationships/image" Target="../media/image35.jpeg"/><Relationship Id="rId5" Type="http://schemas.openxmlformats.org/officeDocument/2006/relationships/image" Target="../media/image36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jpeg"/><Relationship Id="rId3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jpeg"/><Relationship Id="rId3" Type="http://schemas.openxmlformats.org/officeDocument/2006/relationships/image" Target="../media/image1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jpeg"/><Relationship Id="rId3" Type="http://schemas.openxmlformats.org/officeDocument/2006/relationships/image" Target="../media/image1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image" Target="../media/image7.jpeg"/><Relationship Id="rId7" Type="http://schemas.openxmlformats.org/officeDocument/2006/relationships/image" Target="../media/image8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jpeg"/><Relationship Id="rId3" Type="http://schemas.openxmlformats.org/officeDocument/2006/relationships/image" Target="../media/image1.jpeg"/><Relationship Id="rId4" Type="http://schemas.openxmlformats.org/officeDocument/2006/relationships/image" Target="../media/image9.jpeg"/><Relationship Id="rId5" Type="http://schemas.openxmlformats.org/officeDocument/2006/relationships/image" Target="../media/image10.jpeg"/><Relationship Id="rId6" Type="http://schemas.openxmlformats.org/officeDocument/2006/relationships/image" Target="../media/image11.jpeg"/><Relationship Id="rId7" Type="http://schemas.openxmlformats.org/officeDocument/2006/relationships/image" Target="../media/image12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jpeg"/><Relationship Id="rId3" Type="http://schemas.openxmlformats.org/officeDocument/2006/relationships/image" Target="../media/image1.jpeg"/><Relationship Id="rId4" Type="http://schemas.openxmlformats.org/officeDocument/2006/relationships/image" Target="../media/image13.jpeg"/><Relationship Id="rId5" Type="http://schemas.openxmlformats.org/officeDocument/2006/relationships/image" Target="../media/image14.jpeg"/><Relationship Id="rId6" Type="http://schemas.openxmlformats.org/officeDocument/2006/relationships/image" Target="../media/image15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6.jpeg"/><Relationship Id="rId3" Type="http://schemas.openxmlformats.org/officeDocument/2006/relationships/image" Target="../media/image17.jpeg"/><Relationship Id="rId4" Type="http://schemas.openxmlformats.org/officeDocument/2006/relationships/image" Target="../media/image18.jpeg"/><Relationship Id="rId5" Type="http://schemas.openxmlformats.org/officeDocument/2006/relationships/image" Target="../media/image19.jpeg"/><Relationship Id="rId6" Type="http://schemas.openxmlformats.org/officeDocument/2006/relationships/image" Target="../media/image2.jpeg"/><Relationship Id="rId7" Type="http://schemas.openxmlformats.org/officeDocument/2006/relationships/image" Target="../media/image1.jpeg"/><Relationship Id="rId8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Body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30198">
              <a:lnSpc>
                <a:spcPct val="100000"/>
              </a:lnSpc>
              <a:spcBef>
                <a:spcPts val="400"/>
              </a:spcBef>
              <a:defRPr sz="34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47" name="Slide Number"/>
          <p:cNvSpPr txBox="1"/>
          <p:nvPr>
            <p:ph type="sldNum" sz="quarter" idx="2"/>
          </p:nvPr>
        </p:nvSpPr>
        <p:spPr>
          <a:xfrm>
            <a:off x="11506450" y="6439249"/>
            <a:ext cx="241301" cy="520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530198">
              <a:spcBef>
                <a:spcPts val="2100"/>
              </a:spcBef>
              <a:defRPr b="0" sz="3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250" name="Group"/>
          <p:cNvGrpSpPr/>
          <p:nvPr/>
        </p:nvGrpSpPr>
        <p:grpSpPr>
          <a:xfrm>
            <a:off x="3280162" y="2300470"/>
            <a:ext cx="5676344" cy="3873072"/>
            <a:chOff x="487516" y="1342059"/>
            <a:chExt cx="5676342" cy="3873071"/>
          </a:xfrm>
        </p:grpSpPr>
        <p:sp>
          <p:nvSpPr>
            <p:cNvPr id="248" name="McStas - Mantid"/>
            <p:cNvSpPr/>
            <p:nvPr/>
          </p:nvSpPr>
          <p:spPr>
            <a:xfrm>
              <a:off x="487516" y="1342059"/>
              <a:ext cx="5676343" cy="29483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530198">
                <a:lnSpc>
                  <a:spcPts val="3800"/>
                </a:lnSpc>
                <a:defRPr sz="36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>
                  <a:latin typeface="Times New Roman"/>
                  <a:ea typeface="Times New Roman"/>
                  <a:cs typeface="Times New Roman"/>
                  <a:sym typeface="Times New Roman"/>
                </a:rPr>
                <a:t>McStas - Mantid </a:t>
              </a:r>
            </a:p>
          </p:txBody>
        </p:sp>
        <p:sp>
          <p:nvSpPr>
            <p:cNvPr id="249" name="TorbenNielsen…"/>
            <p:cNvSpPr/>
            <p:nvPr/>
          </p:nvSpPr>
          <p:spPr>
            <a:xfrm>
              <a:off x="928482" y="2337910"/>
              <a:ext cx="4877085" cy="2877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indent="276625" defTabSz="530198">
                <a:lnSpc>
                  <a:spcPts val="1900"/>
                </a:lnSpc>
                <a:defRPr sz="36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1600">
                  <a:latin typeface="Times New Roman"/>
                  <a:ea typeface="Times New Roman"/>
                  <a:cs typeface="Times New Roman"/>
                  <a:sym typeface="Times New Roman"/>
                </a:rPr>
                <a:t>TorbenNielsen</a:t>
              </a:r>
            </a:p>
            <a:p>
              <a:pPr defTabSz="530198">
                <a:lnSpc>
                  <a:spcPts val="1900"/>
                </a:lnSpc>
                <a:defRPr sz="36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1600">
                  <a:latin typeface="Times New Roman"/>
                  <a:ea typeface="Times New Roman"/>
                  <a:cs typeface="Times New Roman"/>
                  <a:sym typeface="Times New Roman"/>
                </a:rPr>
                <a:t>Anders Markvardsen</a:t>
              </a:r>
            </a:p>
            <a:p>
              <a:pPr indent="172890" defTabSz="530198">
                <a:lnSpc>
                  <a:spcPts val="1900"/>
                </a:lnSpc>
                <a:defRPr sz="36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1600">
                  <a:latin typeface="Times New Roman"/>
                  <a:ea typeface="Times New Roman"/>
                  <a:cs typeface="Times New Roman"/>
                  <a:sym typeface="Times New Roman"/>
                </a:rPr>
                <a:t>Peter Willendrup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lide Number"/>
          <p:cNvSpPr txBox="1"/>
          <p:nvPr>
            <p:ph type="sldNum" sz="quarter" idx="2"/>
          </p:nvPr>
        </p:nvSpPr>
        <p:spPr>
          <a:xfrm>
            <a:off x="11506450" y="6439249"/>
            <a:ext cx="469901" cy="520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530198">
              <a:spcBef>
                <a:spcPts val="2100"/>
              </a:spcBef>
              <a:defRPr b="0" sz="3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400" name="Group"/>
          <p:cNvGrpSpPr/>
          <p:nvPr/>
        </p:nvGrpSpPr>
        <p:grpSpPr>
          <a:xfrm>
            <a:off x="2870069" y="2079911"/>
            <a:ext cx="6304746" cy="3651972"/>
            <a:chOff x="0" y="0"/>
            <a:chExt cx="6304745" cy="3651971"/>
          </a:xfrm>
        </p:grpSpPr>
        <p:pic>
          <p:nvPicPr>
            <p:cNvPr id="394" name="Image34.jpg" descr="Image34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03263" y="0"/>
              <a:ext cx="6201483" cy="360333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95" name="Shape"/>
            <p:cNvSpPr/>
            <p:nvPr/>
          </p:nvSpPr>
          <p:spPr>
            <a:xfrm>
              <a:off x="51859" y="813526"/>
              <a:ext cx="363013" cy="1372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lose/>
                  <a:moveTo>
                    <a:pt x="0" y="7200"/>
                  </a:moveTo>
                  <a:lnTo>
                    <a:pt x="14797" y="7200"/>
                  </a:lnTo>
                  <a:lnTo>
                    <a:pt x="14797" y="14400"/>
                  </a:lnTo>
                  <a:lnTo>
                    <a:pt x="0" y="14400"/>
                  </a:lnTo>
                  <a:close/>
                  <a:moveTo>
                    <a:pt x="13437" y="0"/>
                  </a:moveTo>
                  <a:lnTo>
                    <a:pt x="21600" y="10800"/>
                  </a:lnTo>
                  <a:lnTo>
                    <a:pt x="13437" y="21600"/>
                  </a:lnTo>
                  <a:close/>
                </a:path>
              </a:pathLst>
            </a:custGeom>
            <a:solidFill>
              <a:srgbClr val="FF2600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396" name="Shape"/>
            <p:cNvSpPr/>
            <p:nvPr/>
          </p:nvSpPr>
          <p:spPr>
            <a:xfrm>
              <a:off x="0" y="2681265"/>
              <a:ext cx="363013" cy="137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lose/>
                  <a:moveTo>
                    <a:pt x="0" y="7200"/>
                  </a:moveTo>
                  <a:lnTo>
                    <a:pt x="14797" y="7200"/>
                  </a:lnTo>
                  <a:lnTo>
                    <a:pt x="14797" y="14400"/>
                  </a:lnTo>
                  <a:lnTo>
                    <a:pt x="0" y="14400"/>
                  </a:lnTo>
                  <a:close/>
                  <a:moveTo>
                    <a:pt x="13437" y="0"/>
                  </a:moveTo>
                  <a:lnTo>
                    <a:pt x="21600" y="10800"/>
                  </a:lnTo>
                  <a:lnTo>
                    <a:pt x="13437" y="21600"/>
                  </a:lnTo>
                  <a:close/>
                </a:path>
              </a:pathLst>
            </a:custGeom>
            <a:solidFill>
              <a:srgbClr val="FF2600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397" name="Event data"/>
            <p:cNvSpPr/>
            <p:nvPr/>
          </p:nvSpPr>
          <p:spPr>
            <a:xfrm>
              <a:off x="4110850" y="1063002"/>
              <a:ext cx="833547" cy="1860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530198">
                <a:lnSpc>
                  <a:spcPts val="1700"/>
                </a:lnSpc>
                <a:defRPr b="1">
                  <a:solidFill>
                    <a:srgbClr val="FF260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 sz="36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b="1" sz="1600">
                  <a:solidFill>
                    <a:srgbClr val="FF2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Event data </a:t>
              </a:r>
            </a:p>
          </p:txBody>
        </p:sp>
        <p:sp>
          <p:nvSpPr>
            <p:cNvPr id="398" name="IDF xml data"/>
            <p:cNvSpPr/>
            <p:nvPr/>
          </p:nvSpPr>
          <p:spPr>
            <a:xfrm>
              <a:off x="5199888" y="2880247"/>
              <a:ext cx="966741" cy="1860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530198">
                <a:lnSpc>
                  <a:spcPts val="1700"/>
                </a:lnSpc>
                <a:defRPr b="1">
                  <a:solidFill>
                    <a:srgbClr val="FF260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 sz="36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b="1" sz="1600">
                  <a:solidFill>
                    <a:srgbClr val="FF2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IDF xml data </a:t>
              </a:r>
            </a:p>
          </p:txBody>
        </p:sp>
        <p:sp>
          <p:nvSpPr>
            <p:cNvPr id="399" name="10"/>
            <p:cNvSpPr/>
            <p:nvPr/>
          </p:nvSpPr>
          <p:spPr>
            <a:xfrm>
              <a:off x="5999851" y="3517841"/>
              <a:ext cx="178194" cy="1341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530198">
                <a:lnSpc>
                  <a:spcPts val="1100"/>
                </a:lnSpc>
                <a:defRPr sz="1100">
                  <a:solidFill>
                    <a:srgbClr val="9A9A9A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36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1100">
                  <a:solidFill>
                    <a:srgbClr val="9A9A9A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 </a:t>
              </a:r>
            </a:p>
          </p:txBody>
        </p:sp>
      </p:grpSp>
      <p:grpSp>
        <p:nvGrpSpPr>
          <p:cNvPr id="404" name="Group"/>
          <p:cNvGrpSpPr/>
          <p:nvPr/>
        </p:nvGrpSpPr>
        <p:grpSpPr>
          <a:xfrm>
            <a:off x="2792646" y="958410"/>
            <a:ext cx="6583623" cy="1038428"/>
            <a:chOff x="0" y="0"/>
            <a:chExt cx="6583622" cy="1038426"/>
          </a:xfrm>
        </p:grpSpPr>
        <p:pic>
          <p:nvPicPr>
            <p:cNvPr id="401" name="Image1.jpg" descr="Image1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6583623" cy="10384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02" name="Image2.jpg" descr="Image2.jp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468352" y="228453"/>
              <a:ext cx="988583" cy="5316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03" name="McStas NeXus file"/>
            <p:cNvSpPr/>
            <p:nvPr/>
          </p:nvSpPr>
          <p:spPr>
            <a:xfrm>
              <a:off x="395121" y="418140"/>
              <a:ext cx="2323309" cy="3158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530198">
                <a:lnSpc>
                  <a:spcPts val="3000"/>
                </a:lnSpc>
                <a:defRPr sz="2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36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2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McStas NeXus file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lide Number"/>
          <p:cNvSpPr txBox="1"/>
          <p:nvPr>
            <p:ph type="sldNum" sz="quarter" idx="2"/>
          </p:nvPr>
        </p:nvSpPr>
        <p:spPr>
          <a:xfrm>
            <a:off x="11506450" y="6439249"/>
            <a:ext cx="469901" cy="520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530198">
              <a:spcBef>
                <a:spcPts val="2100"/>
              </a:spcBef>
              <a:defRPr b="0" sz="3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410" name="Group"/>
          <p:cNvGrpSpPr/>
          <p:nvPr/>
        </p:nvGrpSpPr>
        <p:grpSpPr>
          <a:xfrm>
            <a:off x="2792646" y="958410"/>
            <a:ext cx="6583623" cy="1038428"/>
            <a:chOff x="0" y="0"/>
            <a:chExt cx="6583622" cy="1038426"/>
          </a:xfrm>
        </p:grpSpPr>
        <p:pic>
          <p:nvPicPr>
            <p:cNvPr id="407" name="Image1.jpg" descr="Image1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583623" cy="10384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08" name="Image2.jpg" descr="Image2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468352" y="228453"/>
              <a:ext cx="988583" cy="5316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09" name="IDF xml data, TOF and pixel ID’s"/>
            <p:cNvSpPr/>
            <p:nvPr/>
          </p:nvSpPr>
          <p:spPr>
            <a:xfrm>
              <a:off x="395121" y="418140"/>
              <a:ext cx="3942569" cy="3158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530198">
                <a:lnSpc>
                  <a:spcPts val="3000"/>
                </a:lnSpc>
                <a:defRPr sz="2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36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2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IDF xml data, TOF and pixel ID’s </a:t>
              </a:r>
            </a:p>
          </p:txBody>
        </p:sp>
      </p:grpSp>
      <p:sp>
        <p:nvSpPr>
          <p:cNvPr id="411" name="•Mantid’s IDF store geometry information use in TOF  analysis…"/>
          <p:cNvSpPr/>
          <p:nvPr/>
        </p:nvSpPr>
        <p:spPr>
          <a:xfrm>
            <a:off x="3187768" y="2491128"/>
            <a:ext cx="5906228" cy="2367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322729" indent="-322729" defTabSz="530198">
              <a:lnSpc>
                <a:spcPts val="3100"/>
              </a:lnSpc>
              <a:spcBef>
                <a:spcPts val="4900"/>
              </a:spcBef>
              <a:defRPr sz="36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400">
                <a:latin typeface="+mn-lt"/>
                <a:ea typeface="+mn-ea"/>
                <a:cs typeface="+mn-cs"/>
                <a:sym typeface="Arial"/>
              </a:rPr>
              <a:t>•</a:t>
            </a:r>
            <a:r>
              <a:rPr sz="2600">
                <a:latin typeface="Times New Roman"/>
                <a:ea typeface="Times New Roman"/>
                <a:cs typeface="Times New Roman"/>
                <a:sym typeface="Times New Roman"/>
              </a:rPr>
              <a:t>Mantid’s IDF store geometry information use in TOF  analysis</a:t>
            </a:r>
          </a:p>
          <a:p>
            <a:pPr defTabSz="530198">
              <a:lnSpc>
                <a:spcPts val="2700"/>
              </a:lnSpc>
              <a:defRPr sz="36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400">
                <a:latin typeface="+mn-lt"/>
                <a:ea typeface="+mn-ea"/>
                <a:cs typeface="+mn-cs"/>
                <a:sym typeface="Arial"/>
              </a:rPr>
              <a:t>•</a:t>
            </a:r>
            <a:r>
              <a:rPr sz="2600">
                <a:latin typeface="Times New Roman"/>
                <a:ea typeface="Times New Roman"/>
                <a:cs typeface="Times New Roman"/>
                <a:sym typeface="Times New Roman"/>
              </a:rPr>
              <a:t>This implies parsing information about:  </a:t>
            </a:r>
          </a:p>
          <a:p>
            <a:pPr indent="437989" defTabSz="530198">
              <a:lnSpc>
                <a:spcPts val="2200"/>
              </a:lnSpc>
              <a:defRPr sz="36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000">
                <a:latin typeface="+mn-lt"/>
                <a:ea typeface="+mn-ea"/>
                <a:cs typeface="+mn-cs"/>
                <a:sym typeface="Arial"/>
              </a:rPr>
              <a:t>–</a:t>
            </a: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where the neutron source is located,</a:t>
            </a:r>
          </a:p>
          <a:p>
            <a:pPr indent="437989" defTabSz="530198">
              <a:lnSpc>
                <a:spcPts val="2200"/>
              </a:lnSpc>
              <a:defRPr sz="36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000">
                <a:latin typeface="+mn-lt"/>
                <a:ea typeface="+mn-ea"/>
                <a:cs typeface="+mn-cs"/>
                <a:sym typeface="Arial"/>
              </a:rPr>
              <a:t>–</a:t>
            </a: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where the sample is located, </a:t>
            </a:r>
          </a:p>
          <a:p>
            <a:pPr indent="437989" defTabSz="530198">
              <a:lnSpc>
                <a:spcPts val="2200"/>
              </a:lnSpc>
              <a:defRPr sz="36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000">
                <a:latin typeface="+mn-lt"/>
                <a:ea typeface="+mn-ea"/>
                <a:cs typeface="+mn-cs"/>
                <a:sym typeface="Arial"/>
              </a:rPr>
              <a:t>–</a:t>
            </a: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where each individual detector pixel is located.  </a:t>
            </a:r>
          </a:p>
        </p:txBody>
      </p:sp>
      <p:sp>
        <p:nvSpPr>
          <p:cNvPr id="412" name="11"/>
          <p:cNvSpPr/>
          <p:nvPr/>
        </p:nvSpPr>
        <p:spPr>
          <a:xfrm>
            <a:off x="8869920" y="5597752"/>
            <a:ext cx="178193" cy="134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530198">
              <a:lnSpc>
                <a:spcPts val="1100"/>
              </a:lnSpc>
              <a:defRPr sz="1100">
                <a:solidFill>
                  <a:srgbClr val="9A9A9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3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sz="1100">
                <a:solidFill>
                  <a:srgbClr val="9A9A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lide Number"/>
          <p:cNvSpPr txBox="1"/>
          <p:nvPr>
            <p:ph type="sldNum" sz="quarter" idx="2"/>
          </p:nvPr>
        </p:nvSpPr>
        <p:spPr>
          <a:xfrm>
            <a:off x="11506450" y="6439249"/>
            <a:ext cx="469901" cy="520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530198">
              <a:spcBef>
                <a:spcPts val="2100"/>
              </a:spcBef>
              <a:defRPr b="0" sz="3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423" name="Group"/>
          <p:cNvGrpSpPr/>
          <p:nvPr/>
        </p:nvGrpSpPr>
        <p:grpSpPr>
          <a:xfrm>
            <a:off x="2792646" y="958410"/>
            <a:ext cx="6583623" cy="4854053"/>
            <a:chOff x="0" y="0"/>
            <a:chExt cx="6583622" cy="4854051"/>
          </a:xfrm>
        </p:grpSpPr>
        <p:pic>
          <p:nvPicPr>
            <p:cNvPr id="415" name="Image1.jpg" descr="Image1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583623" cy="10384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6" name="Image2.jpg" descr="Image2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468352" y="228453"/>
              <a:ext cx="988583" cy="5316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7" name="Image41.jpg" descr="Image41.jp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655688" y="1069784"/>
              <a:ext cx="2848101" cy="20693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8" name="Image42.jpg" descr="Image42.jp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3405802" y="3007455"/>
              <a:ext cx="2998411" cy="18465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9" name="Image43.jpg" descr="Image43.jp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11378" y="2376860"/>
              <a:ext cx="3062428" cy="23344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20" name="How to use: Online documentation"/>
            <p:cNvSpPr/>
            <p:nvPr/>
          </p:nvSpPr>
          <p:spPr>
            <a:xfrm>
              <a:off x="395121" y="418140"/>
              <a:ext cx="4400767" cy="3158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530198">
                <a:lnSpc>
                  <a:spcPts val="3000"/>
                </a:lnSpc>
                <a:defRPr sz="2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36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2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How to use: Online documentation </a:t>
              </a:r>
            </a:p>
          </p:txBody>
        </p:sp>
        <p:sp>
          <p:nvSpPr>
            <p:cNvPr id="421" name="• GithubMcStas wiki pages…"/>
            <p:cNvSpPr/>
            <p:nvPr/>
          </p:nvSpPr>
          <p:spPr>
            <a:xfrm>
              <a:off x="395121" y="1438220"/>
              <a:ext cx="2287538" cy="7741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defTabSz="530198">
                <a:lnSpc>
                  <a:spcPts val="1900"/>
                </a:lnSpc>
                <a:defRPr sz="36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1600">
                  <a:latin typeface="+mn-lt"/>
                  <a:ea typeface="+mn-ea"/>
                  <a:cs typeface="+mn-cs"/>
                  <a:sym typeface="Arial"/>
                </a:rPr>
                <a:t>•</a:t>
              </a:r>
              <a:r>
                <a:rPr sz="1600">
                  <a:latin typeface="Times New Roman"/>
                  <a:ea typeface="Times New Roman"/>
                  <a:cs typeface="Times New Roman"/>
                  <a:sym typeface="Times New Roman"/>
                </a:rPr>
                <a:t> GithubMcStas wiki pages</a:t>
              </a:r>
            </a:p>
            <a:p>
              <a:pPr defTabSz="530198">
                <a:lnSpc>
                  <a:spcPts val="1900"/>
                </a:lnSpc>
                <a:defRPr sz="36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1600">
                  <a:latin typeface="+mn-lt"/>
                  <a:ea typeface="+mn-ea"/>
                  <a:cs typeface="+mn-cs"/>
                  <a:sym typeface="Arial"/>
                </a:rPr>
                <a:t>•</a:t>
              </a:r>
              <a:r>
                <a:rPr sz="1600">
                  <a:latin typeface="Times New Roman"/>
                  <a:ea typeface="Times New Roman"/>
                  <a:cs typeface="Times New Roman"/>
                  <a:sym typeface="Times New Roman"/>
                </a:rPr>
                <a:t> Archive - lanl.arXiv.org</a:t>
              </a:r>
            </a:p>
            <a:p>
              <a:pPr defTabSz="530198">
                <a:lnSpc>
                  <a:spcPts val="1900"/>
                </a:lnSpc>
                <a:defRPr sz="36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1600">
                  <a:latin typeface="+mn-lt"/>
                  <a:ea typeface="+mn-ea"/>
                  <a:cs typeface="+mn-cs"/>
                  <a:sym typeface="Arial"/>
                </a:rPr>
                <a:t>•</a:t>
              </a:r>
              <a:r>
                <a:rPr sz="1600">
                  <a:latin typeface="Times New Roman"/>
                  <a:ea typeface="Times New Roman"/>
                  <a:cs typeface="Times New Roman"/>
                  <a:sym typeface="Times New Roman"/>
                </a:rPr>
                <a:t> Build-in Mantid </a:t>
              </a:r>
            </a:p>
          </p:txBody>
        </p:sp>
        <p:sp>
          <p:nvSpPr>
            <p:cNvPr id="422" name="12"/>
            <p:cNvSpPr/>
            <p:nvPr/>
          </p:nvSpPr>
          <p:spPr>
            <a:xfrm>
              <a:off x="6077274" y="4639342"/>
              <a:ext cx="178193" cy="1341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530198">
                <a:lnSpc>
                  <a:spcPts val="1100"/>
                </a:lnSpc>
                <a:defRPr sz="1100">
                  <a:solidFill>
                    <a:srgbClr val="9A9A9A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36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1100">
                  <a:solidFill>
                    <a:srgbClr val="9A9A9A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12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lide Number"/>
          <p:cNvSpPr txBox="1"/>
          <p:nvPr>
            <p:ph type="sldNum" sz="quarter" idx="2"/>
          </p:nvPr>
        </p:nvSpPr>
        <p:spPr>
          <a:xfrm>
            <a:off x="11506450" y="6439249"/>
            <a:ext cx="469901" cy="520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530198">
              <a:spcBef>
                <a:spcPts val="2100"/>
              </a:spcBef>
              <a:defRPr b="0" sz="3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429" name="Group"/>
          <p:cNvGrpSpPr/>
          <p:nvPr/>
        </p:nvGrpSpPr>
        <p:grpSpPr>
          <a:xfrm>
            <a:off x="2792646" y="958410"/>
            <a:ext cx="6583623" cy="1038428"/>
            <a:chOff x="0" y="0"/>
            <a:chExt cx="6583622" cy="1038426"/>
          </a:xfrm>
        </p:grpSpPr>
        <p:pic>
          <p:nvPicPr>
            <p:cNvPr id="426" name="Image1.jpg" descr="Image1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583623" cy="10384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7" name="Image2.jpg" descr="Image2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468352" y="228453"/>
              <a:ext cx="988583" cy="5316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28" name="McStas event KEYWORDS"/>
            <p:cNvSpPr/>
            <p:nvPr/>
          </p:nvSpPr>
          <p:spPr>
            <a:xfrm>
              <a:off x="395121" y="418140"/>
              <a:ext cx="3248069" cy="3158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530198">
                <a:lnSpc>
                  <a:spcPts val="3000"/>
                </a:lnSpc>
                <a:defRPr sz="2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36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2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McStas event KEYWORDS </a:t>
              </a:r>
            </a:p>
          </p:txBody>
        </p:sp>
      </p:grpSp>
      <p:sp>
        <p:nvSpPr>
          <p:cNvPr id="430" name="McStasinstrument file name and the McStas defined name of the instrument  must be the same:…"/>
          <p:cNvSpPr/>
          <p:nvPr/>
        </p:nvSpPr>
        <p:spPr>
          <a:xfrm>
            <a:off x="3187768" y="2137025"/>
            <a:ext cx="5980645" cy="3579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defTabSz="530198">
              <a:lnSpc>
                <a:spcPts val="2100"/>
              </a:lnSpc>
              <a:defRPr sz="3600">
                <a:latin typeface="Gill Sans"/>
                <a:ea typeface="Gill Sans"/>
                <a:cs typeface="Gill Sans"/>
                <a:sym typeface="Gill Sans"/>
              </a:defRPr>
            </a:pP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McStasinstrument file name and the McStas defined name of the instrument  must be the same:</a:t>
            </a:r>
          </a:p>
          <a:p>
            <a:pPr marL="322729" indent="-322729" defTabSz="530198">
              <a:lnSpc>
                <a:spcPts val="2200"/>
              </a:lnSpc>
              <a:spcBef>
                <a:spcPts val="3600"/>
              </a:spcBef>
              <a:defRPr sz="3600">
                <a:latin typeface="Gill Sans"/>
                <a:ea typeface="Gill Sans"/>
                <a:cs typeface="Gill Sans"/>
                <a:sym typeface="Gill Sans"/>
              </a:defRPr>
            </a:pPr>
            <a:r>
              <a:rPr sz="1600">
                <a:latin typeface="+mn-lt"/>
                <a:ea typeface="+mn-ea"/>
                <a:cs typeface="+mn-cs"/>
                <a:sym typeface="Arial"/>
              </a:rPr>
              <a:t>•</a:t>
            </a: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 E.g. </a:t>
            </a:r>
            <a:r>
              <a:rPr b="1" sz="1800">
                <a:solidFill>
                  <a:srgbClr val="FF2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templateSANS_Mantid.instr</a:t>
            </a: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 and “</a:t>
            </a:r>
            <a:r>
              <a:rPr b="1" sz="1800">
                <a:solidFill>
                  <a:srgbClr val="265C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INSTRUMENT  templateSANS_Mantid</a:t>
            </a: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(…. )”</a:t>
            </a:r>
          </a:p>
          <a:p>
            <a:pPr defTabSz="530198">
              <a:lnSpc>
                <a:spcPts val="1900"/>
              </a:lnSpc>
              <a:defRPr sz="3600">
                <a:latin typeface="Gill Sans"/>
                <a:ea typeface="Gill Sans"/>
                <a:cs typeface="Gill Sans"/>
                <a:sym typeface="Gill Sans"/>
              </a:defRPr>
            </a:pP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In the McStas instrument file the source must be named “</a:t>
            </a:r>
            <a:r>
              <a:rPr b="1" sz="1800">
                <a:solidFill>
                  <a:srgbClr val="FF2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sourceMantid</a:t>
            </a: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</a:p>
          <a:p>
            <a:pPr defTabSz="530198">
              <a:lnSpc>
                <a:spcPts val="1900"/>
              </a:lnSpc>
              <a:spcBef>
                <a:spcPts val="3500"/>
              </a:spcBef>
              <a:defRPr sz="3600">
                <a:latin typeface="Gill Sans"/>
                <a:ea typeface="Gill Sans"/>
                <a:cs typeface="Gill Sans"/>
                <a:sym typeface="Gill Sans"/>
              </a:defRPr>
            </a:pPr>
            <a:r>
              <a:rPr sz="1600">
                <a:latin typeface="+mn-lt"/>
                <a:ea typeface="+mn-ea"/>
                <a:cs typeface="+mn-cs"/>
                <a:sym typeface="Arial"/>
              </a:rPr>
              <a:t>•</a:t>
            </a: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 E.g. "</a:t>
            </a:r>
            <a:r>
              <a:rPr b="1" sz="1800">
                <a:solidFill>
                  <a:srgbClr val="265C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 sourceMantid= Source_simple</a:t>
            </a: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(…. )"</a:t>
            </a:r>
          </a:p>
          <a:p>
            <a:pPr defTabSz="530198">
              <a:lnSpc>
                <a:spcPts val="1900"/>
              </a:lnSpc>
              <a:defRPr sz="3600">
                <a:latin typeface="Gill Sans"/>
                <a:ea typeface="Gill Sans"/>
                <a:cs typeface="Gill Sans"/>
                <a:sym typeface="Gill Sans"/>
              </a:defRPr>
            </a:pP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In the McStas instrument file the sample must be named “</a:t>
            </a:r>
            <a:r>
              <a:rPr b="1" sz="1800">
                <a:solidFill>
                  <a:srgbClr val="FF2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sampleMantid</a:t>
            </a: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</a:p>
          <a:p>
            <a:pPr defTabSz="530198">
              <a:lnSpc>
                <a:spcPts val="1900"/>
              </a:lnSpc>
              <a:spcBef>
                <a:spcPts val="3300"/>
              </a:spcBef>
              <a:defRPr sz="3600">
                <a:latin typeface="Gill Sans"/>
                <a:ea typeface="Gill Sans"/>
                <a:cs typeface="Gill Sans"/>
                <a:sym typeface="Gill Sans"/>
              </a:defRPr>
            </a:pPr>
            <a:r>
              <a:rPr sz="1600">
                <a:latin typeface="+mn-lt"/>
                <a:ea typeface="+mn-ea"/>
                <a:cs typeface="+mn-cs"/>
                <a:sym typeface="Arial"/>
              </a:rPr>
              <a:t>•</a:t>
            </a: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 E.g. "</a:t>
            </a:r>
            <a:r>
              <a:rPr b="1" sz="1800">
                <a:solidFill>
                  <a:srgbClr val="265C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 sampleMantid= Sans_spheres</a:t>
            </a: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(…. )"</a:t>
            </a:r>
          </a:p>
          <a:p>
            <a:pPr defTabSz="530198">
              <a:lnSpc>
                <a:spcPts val="2100"/>
              </a:lnSpc>
              <a:defRPr sz="3600">
                <a:latin typeface="Gill Sans"/>
                <a:ea typeface="Gill Sans"/>
                <a:cs typeface="Gill Sans"/>
                <a:sym typeface="Gill Sans"/>
              </a:defRPr>
            </a:pP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In the McStas instrument file the event monitors must be named  “</a:t>
            </a:r>
            <a:r>
              <a:rPr b="1" sz="1800">
                <a:solidFill>
                  <a:srgbClr val="FF2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nD_Mantid_#</a:t>
            </a: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</a:p>
          <a:p>
            <a:pPr defTabSz="530198">
              <a:lnSpc>
                <a:spcPts val="1900"/>
              </a:lnSpc>
              <a:defRPr sz="3600">
                <a:latin typeface="Gill Sans"/>
                <a:ea typeface="Gill Sans"/>
                <a:cs typeface="Gill Sans"/>
                <a:sym typeface="Gill Sans"/>
              </a:defRPr>
            </a:pPr>
            <a:r>
              <a:rPr sz="1600">
                <a:latin typeface="+mn-lt"/>
                <a:ea typeface="+mn-ea"/>
                <a:cs typeface="+mn-cs"/>
                <a:sym typeface="Arial"/>
              </a:rPr>
              <a:t>•</a:t>
            </a: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 E.g. "</a:t>
            </a:r>
            <a:r>
              <a:rPr b="1" sz="1800">
                <a:solidFill>
                  <a:srgbClr val="265C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 nD_Mantid_1 = Monitor_nD</a:t>
            </a: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(…. )"  </a:t>
            </a:r>
          </a:p>
        </p:txBody>
      </p:sp>
      <p:sp>
        <p:nvSpPr>
          <p:cNvPr id="431" name="13"/>
          <p:cNvSpPr/>
          <p:nvPr/>
        </p:nvSpPr>
        <p:spPr>
          <a:xfrm>
            <a:off x="8869920" y="5597752"/>
            <a:ext cx="178193" cy="134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530198">
              <a:lnSpc>
                <a:spcPts val="1100"/>
              </a:lnSpc>
              <a:defRPr sz="1100">
                <a:solidFill>
                  <a:srgbClr val="9A9A9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3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sz="1100">
                <a:solidFill>
                  <a:srgbClr val="9A9A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lide Number"/>
          <p:cNvSpPr txBox="1"/>
          <p:nvPr>
            <p:ph type="sldNum" sz="quarter" idx="2"/>
          </p:nvPr>
        </p:nvSpPr>
        <p:spPr>
          <a:xfrm>
            <a:off x="11506450" y="6439249"/>
            <a:ext cx="469901" cy="520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530198">
              <a:spcBef>
                <a:spcPts val="2100"/>
              </a:spcBef>
              <a:defRPr b="0" sz="3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438" name="Group"/>
          <p:cNvGrpSpPr/>
          <p:nvPr/>
        </p:nvGrpSpPr>
        <p:grpSpPr>
          <a:xfrm>
            <a:off x="2818573" y="2146421"/>
            <a:ext cx="3073460" cy="3371934"/>
            <a:chOff x="0" y="0"/>
            <a:chExt cx="3073459" cy="3371932"/>
          </a:xfrm>
        </p:grpSpPr>
        <p:pic>
          <p:nvPicPr>
            <p:cNvPr id="434" name="Image46.jpg" descr="Image46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3073460" cy="33719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35" name="Rectangle"/>
            <p:cNvSpPr/>
            <p:nvPr/>
          </p:nvSpPr>
          <p:spPr>
            <a:xfrm>
              <a:off x="207072" y="244945"/>
              <a:ext cx="1140898" cy="103764"/>
            </a:xfrm>
            <a:prstGeom prst="rect">
              <a:avLst/>
            </a:prstGeom>
            <a:solidFill>
              <a:srgbClr val="FF2600">
                <a:alpha val="32940"/>
              </a:srgbClr>
            </a:solidFill>
            <a:ln w="25400" cap="flat">
              <a:solidFill>
                <a:schemeClr val="accent1">
                  <a:alpha val="32940"/>
                </a:schemeClr>
              </a:solidFill>
              <a:prstDash val="solid"/>
              <a:round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436" name="Rectangle"/>
            <p:cNvSpPr/>
            <p:nvPr/>
          </p:nvSpPr>
          <p:spPr>
            <a:xfrm>
              <a:off x="570085" y="1075051"/>
              <a:ext cx="1140897" cy="103764"/>
            </a:xfrm>
            <a:prstGeom prst="rect">
              <a:avLst/>
            </a:prstGeom>
            <a:solidFill>
              <a:srgbClr val="FF2600">
                <a:alpha val="32940"/>
              </a:srgbClr>
            </a:solidFill>
            <a:ln w="25400" cap="flat">
              <a:solidFill>
                <a:schemeClr val="accent1">
                  <a:alpha val="32940"/>
                </a:schemeClr>
              </a:solidFill>
              <a:prstDash val="solid"/>
              <a:round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437" name="Rectangle"/>
            <p:cNvSpPr/>
            <p:nvPr/>
          </p:nvSpPr>
          <p:spPr>
            <a:xfrm>
              <a:off x="777521" y="2527737"/>
              <a:ext cx="1140897" cy="103764"/>
            </a:xfrm>
            <a:prstGeom prst="rect">
              <a:avLst/>
            </a:prstGeom>
            <a:solidFill>
              <a:srgbClr val="FF2600">
                <a:alpha val="32940"/>
              </a:srgbClr>
            </a:solidFill>
            <a:ln w="25400" cap="flat">
              <a:solidFill>
                <a:schemeClr val="accent1">
                  <a:alpha val="32940"/>
                </a:schemeClr>
              </a:solidFill>
              <a:prstDash val="solid"/>
              <a:round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  <p:grpSp>
        <p:nvGrpSpPr>
          <p:cNvPr id="444" name="Group"/>
          <p:cNvGrpSpPr/>
          <p:nvPr/>
        </p:nvGrpSpPr>
        <p:grpSpPr>
          <a:xfrm>
            <a:off x="6296306" y="2146368"/>
            <a:ext cx="3073460" cy="3371934"/>
            <a:chOff x="0" y="0"/>
            <a:chExt cx="3073459" cy="3371932"/>
          </a:xfrm>
        </p:grpSpPr>
        <p:pic>
          <p:nvPicPr>
            <p:cNvPr id="439" name="Image47.jpg" descr="Image47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073460" cy="33719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0" name="Rectangle"/>
            <p:cNvSpPr/>
            <p:nvPr/>
          </p:nvSpPr>
          <p:spPr>
            <a:xfrm>
              <a:off x="203888" y="244998"/>
              <a:ext cx="1400192" cy="103764"/>
            </a:xfrm>
            <a:prstGeom prst="rect">
              <a:avLst/>
            </a:prstGeom>
            <a:solidFill>
              <a:srgbClr val="FF2600">
                <a:alpha val="32940"/>
              </a:srgbClr>
            </a:solidFill>
            <a:ln w="25400" cap="flat">
              <a:solidFill>
                <a:schemeClr val="accent1">
                  <a:alpha val="32940"/>
                </a:schemeClr>
              </a:solidFill>
              <a:prstDash val="solid"/>
              <a:round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441" name="Rectangle"/>
            <p:cNvSpPr/>
            <p:nvPr/>
          </p:nvSpPr>
          <p:spPr>
            <a:xfrm>
              <a:off x="566901" y="1075104"/>
              <a:ext cx="1140897" cy="103764"/>
            </a:xfrm>
            <a:prstGeom prst="rect">
              <a:avLst/>
            </a:prstGeom>
            <a:solidFill>
              <a:srgbClr val="FF2600">
                <a:alpha val="32940"/>
              </a:srgbClr>
            </a:solidFill>
            <a:ln w="25400" cap="flat">
              <a:solidFill>
                <a:schemeClr val="accent1">
                  <a:alpha val="32940"/>
                </a:schemeClr>
              </a:solidFill>
              <a:prstDash val="solid"/>
              <a:round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442" name="Rectangle"/>
            <p:cNvSpPr/>
            <p:nvPr/>
          </p:nvSpPr>
          <p:spPr>
            <a:xfrm>
              <a:off x="774336" y="2527790"/>
              <a:ext cx="1140897" cy="103764"/>
            </a:xfrm>
            <a:prstGeom prst="rect">
              <a:avLst/>
            </a:prstGeom>
            <a:solidFill>
              <a:srgbClr val="FF2600">
                <a:alpha val="32940"/>
              </a:srgbClr>
            </a:solidFill>
            <a:ln w="25400" cap="flat">
              <a:solidFill>
                <a:schemeClr val="accent1">
                  <a:alpha val="32940"/>
                </a:schemeClr>
              </a:solidFill>
              <a:prstDash val="solid"/>
              <a:round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443" name="Rectangle"/>
            <p:cNvSpPr/>
            <p:nvPr/>
          </p:nvSpPr>
          <p:spPr>
            <a:xfrm>
              <a:off x="203888" y="2060855"/>
              <a:ext cx="1918781" cy="415054"/>
            </a:xfrm>
            <a:prstGeom prst="rect">
              <a:avLst/>
            </a:prstGeom>
            <a:solidFill>
              <a:srgbClr val="C5D7E9">
                <a:alpha val="83920"/>
              </a:srgbClr>
            </a:solidFill>
            <a:ln w="25400" cap="flat">
              <a:solidFill>
                <a:schemeClr val="accent1">
                  <a:alpha val="83920"/>
                </a:schemeClr>
              </a:solidFill>
              <a:prstDash val="solid"/>
              <a:round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2792646" y="958410"/>
            <a:ext cx="6583623" cy="1038428"/>
            <a:chOff x="0" y="0"/>
            <a:chExt cx="6583622" cy="1038426"/>
          </a:xfrm>
        </p:grpSpPr>
        <p:pic>
          <p:nvPicPr>
            <p:cNvPr id="445" name="Image1.jpg" descr="Image1.jp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6583623" cy="10384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6" name="Image2.jpg" descr="Image2.jp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5468352" y="228453"/>
              <a:ext cx="988583" cy="5316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7" name="templateSANS.inst vs templateSANS_Mantid.inst"/>
            <p:cNvSpPr/>
            <p:nvPr/>
          </p:nvSpPr>
          <p:spPr>
            <a:xfrm>
              <a:off x="335812" y="377987"/>
              <a:ext cx="5356577" cy="281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530198">
                <a:lnSpc>
                  <a:spcPts val="2700"/>
                </a:lnSpc>
                <a:defRPr sz="26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36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26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templateSANS.inst vs templateSANS_Mantid.inst </a:t>
              </a:r>
            </a:p>
          </p:txBody>
        </p:sp>
      </p:grpSp>
      <p:sp>
        <p:nvSpPr>
          <p:cNvPr id="449" name="14"/>
          <p:cNvSpPr/>
          <p:nvPr/>
        </p:nvSpPr>
        <p:spPr>
          <a:xfrm>
            <a:off x="8869920" y="5597752"/>
            <a:ext cx="178193" cy="134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530198">
              <a:lnSpc>
                <a:spcPts val="1100"/>
              </a:lnSpc>
              <a:defRPr sz="1100">
                <a:solidFill>
                  <a:srgbClr val="9A9A9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3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sz="1100">
                <a:solidFill>
                  <a:srgbClr val="9A9A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lide Number"/>
          <p:cNvSpPr txBox="1"/>
          <p:nvPr>
            <p:ph type="sldNum" sz="quarter" idx="2"/>
          </p:nvPr>
        </p:nvSpPr>
        <p:spPr>
          <a:xfrm>
            <a:off x="11506450" y="6439249"/>
            <a:ext cx="469901" cy="520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530198">
              <a:spcBef>
                <a:spcPts val="2100"/>
              </a:spcBef>
              <a:defRPr b="0" sz="3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454" name="Group"/>
          <p:cNvGrpSpPr/>
          <p:nvPr/>
        </p:nvGrpSpPr>
        <p:grpSpPr>
          <a:xfrm>
            <a:off x="6138810" y="2442060"/>
            <a:ext cx="3240824" cy="1577586"/>
            <a:chOff x="0" y="0"/>
            <a:chExt cx="3240823" cy="1577584"/>
          </a:xfrm>
        </p:grpSpPr>
        <p:pic>
          <p:nvPicPr>
            <p:cNvPr id="452" name="Image50.jpg" descr="Image50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3240824" cy="15775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53" name="Rectangle"/>
            <p:cNvSpPr/>
            <p:nvPr/>
          </p:nvSpPr>
          <p:spPr>
            <a:xfrm>
              <a:off x="724397" y="272348"/>
              <a:ext cx="1296474" cy="103764"/>
            </a:xfrm>
            <a:prstGeom prst="rect">
              <a:avLst/>
            </a:prstGeom>
            <a:solidFill>
              <a:srgbClr val="FF2600">
                <a:alpha val="32940"/>
              </a:srgbClr>
            </a:solidFill>
            <a:ln w="25400" cap="flat">
              <a:solidFill>
                <a:schemeClr val="accent1">
                  <a:alpha val="32940"/>
                </a:schemeClr>
              </a:solidFill>
              <a:prstDash val="solid"/>
              <a:round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  <p:grpSp>
        <p:nvGrpSpPr>
          <p:cNvPr id="458" name="Group"/>
          <p:cNvGrpSpPr/>
          <p:nvPr/>
        </p:nvGrpSpPr>
        <p:grpSpPr>
          <a:xfrm>
            <a:off x="2792646" y="958410"/>
            <a:ext cx="6583623" cy="1038428"/>
            <a:chOff x="0" y="0"/>
            <a:chExt cx="6583622" cy="1038426"/>
          </a:xfrm>
        </p:grpSpPr>
        <p:pic>
          <p:nvPicPr>
            <p:cNvPr id="455" name="Image1.jpg" descr="Image1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6583623" cy="10384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6" name="Image2.jpg" descr="Image2.jp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468352" y="228453"/>
              <a:ext cx="988583" cy="5316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57" name="templateSANS.inst vs templateSANS_Mantid.inst"/>
            <p:cNvSpPr/>
            <p:nvPr/>
          </p:nvSpPr>
          <p:spPr>
            <a:xfrm>
              <a:off x="335812" y="377987"/>
              <a:ext cx="5356577" cy="281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530198">
                <a:lnSpc>
                  <a:spcPts val="2700"/>
                </a:lnSpc>
                <a:defRPr sz="26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36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26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templateSANS.inst vs templateSANS_Mantid.inst </a:t>
              </a:r>
            </a:p>
          </p:txBody>
        </p:sp>
      </p:grpSp>
      <p:pic>
        <p:nvPicPr>
          <p:cNvPr id="459" name="Image53.jpg" descr="Image53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784487" y="2443247"/>
            <a:ext cx="3240824" cy="1577585"/>
          </a:xfrm>
          <a:prstGeom prst="rect">
            <a:avLst/>
          </a:prstGeom>
          <a:ln w="12700">
            <a:miter lim="400000"/>
          </a:ln>
        </p:spPr>
      </p:pic>
      <p:sp>
        <p:nvSpPr>
          <p:cNvPr id="460" name="15"/>
          <p:cNvSpPr/>
          <p:nvPr/>
        </p:nvSpPr>
        <p:spPr>
          <a:xfrm>
            <a:off x="8869920" y="5597752"/>
            <a:ext cx="178193" cy="134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530198">
              <a:lnSpc>
                <a:spcPts val="1100"/>
              </a:lnSpc>
              <a:defRPr sz="1100">
                <a:solidFill>
                  <a:srgbClr val="9A9A9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3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sz="1100">
                <a:solidFill>
                  <a:srgbClr val="9A9A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lide Number"/>
          <p:cNvSpPr txBox="1"/>
          <p:nvPr>
            <p:ph type="sldNum" sz="quarter" idx="2"/>
          </p:nvPr>
        </p:nvSpPr>
        <p:spPr>
          <a:xfrm>
            <a:off x="11506450" y="6439249"/>
            <a:ext cx="469901" cy="520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530198">
              <a:spcBef>
                <a:spcPts val="2100"/>
              </a:spcBef>
              <a:defRPr b="0" sz="3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469" name="Group"/>
          <p:cNvGrpSpPr/>
          <p:nvPr/>
        </p:nvGrpSpPr>
        <p:grpSpPr>
          <a:xfrm>
            <a:off x="2792646" y="958410"/>
            <a:ext cx="6583623" cy="4941179"/>
            <a:chOff x="0" y="0"/>
            <a:chExt cx="6583622" cy="4941177"/>
          </a:xfrm>
        </p:grpSpPr>
        <p:pic>
          <p:nvPicPr>
            <p:cNvPr id="463" name="Image1.jpg" descr="Image1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583623" cy="10384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64" name="Image2.jpg" descr="Image2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468352" y="228453"/>
              <a:ext cx="988583" cy="5316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65" name="Image56.jpg" descr="Image56.jp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777909" y="1068827"/>
              <a:ext cx="3941596" cy="38723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66" name="How to run the simulation"/>
            <p:cNvSpPr/>
            <p:nvPr/>
          </p:nvSpPr>
          <p:spPr>
            <a:xfrm>
              <a:off x="395121" y="418140"/>
              <a:ext cx="3345641" cy="3158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530198">
                <a:lnSpc>
                  <a:spcPts val="3000"/>
                </a:lnSpc>
                <a:defRPr sz="2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36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2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How to run the simulation </a:t>
              </a:r>
            </a:p>
          </p:txBody>
        </p:sp>
        <p:sp>
          <p:nvSpPr>
            <p:cNvPr id="467" name="Wikipage on GitHub"/>
            <p:cNvSpPr/>
            <p:nvPr/>
          </p:nvSpPr>
          <p:spPr>
            <a:xfrm>
              <a:off x="4785357" y="1561447"/>
              <a:ext cx="1501710" cy="1860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530198">
                <a:lnSpc>
                  <a:spcPts val="1700"/>
                </a:lnSpc>
                <a:defRPr sz="14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36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1400">
                  <a:latin typeface="Times New Roman"/>
                  <a:ea typeface="Times New Roman"/>
                  <a:cs typeface="Times New Roman"/>
                  <a:sym typeface="Times New Roman"/>
                </a:rPr>
                <a:t>Wikipage on GitHub </a:t>
              </a:r>
            </a:p>
          </p:txBody>
        </p:sp>
        <p:sp>
          <p:nvSpPr>
            <p:cNvPr id="468" name="16"/>
            <p:cNvSpPr/>
            <p:nvPr/>
          </p:nvSpPr>
          <p:spPr>
            <a:xfrm>
              <a:off x="6077274" y="4639342"/>
              <a:ext cx="178193" cy="1341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530198">
                <a:lnSpc>
                  <a:spcPts val="1100"/>
                </a:lnSpc>
                <a:defRPr sz="1100">
                  <a:solidFill>
                    <a:srgbClr val="9A9A9A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36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1100">
                  <a:solidFill>
                    <a:srgbClr val="9A9A9A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16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lide Number"/>
          <p:cNvSpPr txBox="1"/>
          <p:nvPr>
            <p:ph type="sldNum" sz="quarter" idx="2"/>
          </p:nvPr>
        </p:nvSpPr>
        <p:spPr>
          <a:xfrm>
            <a:off x="11506450" y="6439249"/>
            <a:ext cx="469901" cy="520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530198">
              <a:spcBef>
                <a:spcPts val="2100"/>
              </a:spcBef>
              <a:defRPr b="0" sz="3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574" name="Group"/>
          <p:cNvGrpSpPr/>
          <p:nvPr/>
        </p:nvGrpSpPr>
        <p:grpSpPr>
          <a:xfrm>
            <a:off x="2792646" y="958410"/>
            <a:ext cx="6583623" cy="5045022"/>
            <a:chOff x="0" y="0"/>
            <a:chExt cx="6583622" cy="5045020"/>
          </a:xfrm>
        </p:grpSpPr>
        <p:pic>
          <p:nvPicPr>
            <p:cNvPr id="472" name="Image1.jpg" descr="Image1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583623" cy="10384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73" name="Image2.jpg" descr="Image2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468352" y="228453"/>
              <a:ext cx="988583" cy="5316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74" name="Image59.jpg" descr="Image59.jp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103" y="1021406"/>
              <a:ext cx="3470472" cy="20592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75" name="Image60.jpg" descr="Image60.jp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494359" y="2885641"/>
              <a:ext cx="3677909" cy="20387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76" name="Shape"/>
            <p:cNvSpPr/>
            <p:nvPr/>
          </p:nvSpPr>
          <p:spPr>
            <a:xfrm>
              <a:off x="4912581" y="3312249"/>
              <a:ext cx="597357" cy="57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lose/>
                  <a:moveTo>
                    <a:pt x="3" y="17820"/>
                  </a:moveTo>
                  <a:lnTo>
                    <a:pt x="3" y="15465"/>
                  </a:lnTo>
                  <a:cubicBezTo>
                    <a:pt x="138" y="16084"/>
                    <a:pt x="254" y="16393"/>
                    <a:pt x="350" y="16393"/>
                  </a:cubicBezTo>
                  <a:cubicBezTo>
                    <a:pt x="418" y="16393"/>
                    <a:pt x="471" y="16228"/>
                    <a:pt x="510" y="15902"/>
                  </a:cubicBezTo>
                  <a:cubicBezTo>
                    <a:pt x="549" y="15574"/>
                    <a:pt x="568" y="15129"/>
                    <a:pt x="568" y="14567"/>
                  </a:cubicBezTo>
                  <a:cubicBezTo>
                    <a:pt x="568" y="14122"/>
                    <a:pt x="556" y="13747"/>
                    <a:pt x="531" y="13441"/>
                  </a:cubicBezTo>
                  <a:cubicBezTo>
                    <a:pt x="507" y="13135"/>
                    <a:pt x="461" y="12773"/>
                    <a:pt x="393" y="12352"/>
                  </a:cubicBezTo>
                  <a:lnTo>
                    <a:pt x="309" y="11843"/>
                  </a:lnTo>
                  <a:cubicBezTo>
                    <a:pt x="196" y="11151"/>
                    <a:pt x="116" y="10488"/>
                    <a:pt x="70" y="9856"/>
                  </a:cubicBezTo>
                  <a:cubicBezTo>
                    <a:pt x="23" y="9222"/>
                    <a:pt x="0" y="8482"/>
                    <a:pt x="0" y="7635"/>
                  </a:cubicBezTo>
                  <a:cubicBezTo>
                    <a:pt x="0" y="6505"/>
                    <a:pt x="38" y="5597"/>
                    <a:pt x="114" y="4911"/>
                  </a:cubicBezTo>
                  <a:cubicBezTo>
                    <a:pt x="191" y="4225"/>
                    <a:pt x="291" y="3883"/>
                    <a:pt x="417" y="3883"/>
                  </a:cubicBezTo>
                  <a:cubicBezTo>
                    <a:pt x="517" y="3883"/>
                    <a:pt x="630" y="4041"/>
                    <a:pt x="756" y="4356"/>
                  </a:cubicBezTo>
                  <a:lnTo>
                    <a:pt x="756" y="6552"/>
                  </a:lnTo>
                  <a:cubicBezTo>
                    <a:pt x="627" y="6026"/>
                    <a:pt x="525" y="5764"/>
                    <a:pt x="451" y="5764"/>
                  </a:cubicBezTo>
                  <a:cubicBezTo>
                    <a:pt x="393" y="5764"/>
                    <a:pt x="346" y="5904"/>
                    <a:pt x="312" y="6185"/>
                  </a:cubicBezTo>
                  <a:cubicBezTo>
                    <a:pt x="277" y="6466"/>
                    <a:pt x="259" y="6835"/>
                    <a:pt x="259" y="7292"/>
                  </a:cubicBezTo>
                  <a:cubicBezTo>
                    <a:pt x="259" y="7669"/>
                    <a:pt x="272" y="8001"/>
                    <a:pt x="296" y="8284"/>
                  </a:cubicBezTo>
                  <a:cubicBezTo>
                    <a:pt x="320" y="8569"/>
                    <a:pt x="366" y="8918"/>
                    <a:pt x="434" y="9332"/>
                  </a:cubicBezTo>
                  <a:lnTo>
                    <a:pt x="524" y="9878"/>
                  </a:lnTo>
                  <a:cubicBezTo>
                    <a:pt x="645" y="10620"/>
                    <a:pt x="729" y="11302"/>
                    <a:pt x="775" y="11927"/>
                  </a:cubicBezTo>
                  <a:cubicBezTo>
                    <a:pt x="821" y="12550"/>
                    <a:pt x="844" y="13310"/>
                    <a:pt x="844" y="14205"/>
                  </a:cubicBezTo>
                  <a:cubicBezTo>
                    <a:pt x="844" y="15478"/>
                    <a:pt x="800" y="16476"/>
                    <a:pt x="713" y="17199"/>
                  </a:cubicBezTo>
                  <a:cubicBezTo>
                    <a:pt x="627" y="17921"/>
                    <a:pt x="507" y="18283"/>
                    <a:pt x="355" y="18283"/>
                  </a:cubicBezTo>
                  <a:cubicBezTo>
                    <a:pt x="254" y="18283"/>
                    <a:pt x="136" y="18128"/>
                    <a:pt x="3" y="17820"/>
                  </a:cubicBezTo>
                  <a:close/>
                  <a:moveTo>
                    <a:pt x="930" y="17940"/>
                  </a:moveTo>
                  <a:lnTo>
                    <a:pt x="1419" y="4225"/>
                  </a:lnTo>
                  <a:lnTo>
                    <a:pt x="1681" y="4225"/>
                  </a:lnTo>
                  <a:lnTo>
                    <a:pt x="2171" y="17940"/>
                  </a:lnTo>
                  <a:lnTo>
                    <a:pt x="1902" y="17940"/>
                  </a:lnTo>
                  <a:lnTo>
                    <a:pt x="1771" y="14280"/>
                  </a:lnTo>
                  <a:lnTo>
                    <a:pt x="1251" y="14280"/>
                  </a:lnTo>
                  <a:lnTo>
                    <a:pt x="1120" y="17940"/>
                  </a:lnTo>
                  <a:lnTo>
                    <a:pt x="930" y="17940"/>
                  </a:lnTo>
                  <a:close/>
                  <a:moveTo>
                    <a:pt x="1316" y="12454"/>
                  </a:moveTo>
                  <a:lnTo>
                    <a:pt x="1707" y="12454"/>
                  </a:lnTo>
                  <a:lnTo>
                    <a:pt x="1511" y="6987"/>
                  </a:lnTo>
                  <a:lnTo>
                    <a:pt x="1316" y="12454"/>
                  </a:lnTo>
                  <a:close/>
                  <a:moveTo>
                    <a:pt x="2348" y="17940"/>
                  </a:moveTo>
                  <a:lnTo>
                    <a:pt x="2348" y="4225"/>
                  </a:lnTo>
                  <a:lnTo>
                    <a:pt x="2578" y="4225"/>
                  </a:lnTo>
                  <a:lnTo>
                    <a:pt x="3162" y="13594"/>
                  </a:lnTo>
                  <a:lnTo>
                    <a:pt x="3162" y="4225"/>
                  </a:lnTo>
                  <a:lnTo>
                    <a:pt x="3372" y="4225"/>
                  </a:lnTo>
                  <a:lnTo>
                    <a:pt x="3372" y="17940"/>
                  </a:lnTo>
                  <a:lnTo>
                    <a:pt x="3137" y="17940"/>
                  </a:lnTo>
                  <a:lnTo>
                    <a:pt x="2558" y="8572"/>
                  </a:lnTo>
                  <a:lnTo>
                    <a:pt x="2558" y="17940"/>
                  </a:lnTo>
                  <a:lnTo>
                    <a:pt x="2348" y="17940"/>
                  </a:lnTo>
                  <a:close/>
                  <a:moveTo>
                    <a:pt x="3614" y="17820"/>
                  </a:moveTo>
                  <a:lnTo>
                    <a:pt x="3614" y="15465"/>
                  </a:lnTo>
                  <a:cubicBezTo>
                    <a:pt x="3750" y="16084"/>
                    <a:pt x="3866" y="16393"/>
                    <a:pt x="3962" y="16393"/>
                  </a:cubicBezTo>
                  <a:cubicBezTo>
                    <a:pt x="4030" y="16393"/>
                    <a:pt x="4083" y="16228"/>
                    <a:pt x="4122" y="15902"/>
                  </a:cubicBezTo>
                  <a:cubicBezTo>
                    <a:pt x="4160" y="15574"/>
                    <a:pt x="4180" y="15129"/>
                    <a:pt x="4180" y="14567"/>
                  </a:cubicBezTo>
                  <a:cubicBezTo>
                    <a:pt x="4180" y="14122"/>
                    <a:pt x="4168" y="13747"/>
                    <a:pt x="4143" y="13441"/>
                  </a:cubicBezTo>
                  <a:cubicBezTo>
                    <a:pt x="4119" y="13135"/>
                    <a:pt x="4073" y="12773"/>
                    <a:pt x="4005" y="12352"/>
                  </a:cubicBezTo>
                  <a:lnTo>
                    <a:pt x="3920" y="11843"/>
                  </a:lnTo>
                  <a:cubicBezTo>
                    <a:pt x="3808" y="11151"/>
                    <a:pt x="3728" y="10488"/>
                    <a:pt x="3682" y="9856"/>
                  </a:cubicBezTo>
                  <a:cubicBezTo>
                    <a:pt x="3635" y="9222"/>
                    <a:pt x="3612" y="8482"/>
                    <a:pt x="3612" y="7635"/>
                  </a:cubicBezTo>
                  <a:cubicBezTo>
                    <a:pt x="3612" y="6505"/>
                    <a:pt x="3650" y="5597"/>
                    <a:pt x="3726" y="4911"/>
                  </a:cubicBezTo>
                  <a:cubicBezTo>
                    <a:pt x="3802" y="4225"/>
                    <a:pt x="3903" y="3883"/>
                    <a:pt x="4028" y="3883"/>
                  </a:cubicBezTo>
                  <a:cubicBezTo>
                    <a:pt x="4129" y="3883"/>
                    <a:pt x="4242" y="4041"/>
                    <a:pt x="4368" y="4356"/>
                  </a:cubicBezTo>
                  <a:lnTo>
                    <a:pt x="4368" y="6552"/>
                  </a:lnTo>
                  <a:cubicBezTo>
                    <a:pt x="4239" y="6026"/>
                    <a:pt x="4137" y="5764"/>
                    <a:pt x="4062" y="5764"/>
                  </a:cubicBezTo>
                  <a:cubicBezTo>
                    <a:pt x="4005" y="5764"/>
                    <a:pt x="3958" y="5904"/>
                    <a:pt x="3924" y="6185"/>
                  </a:cubicBezTo>
                  <a:cubicBezTo>
                    <a:pt x="3889" y="6466"/>
                    <a:pt x="3871" y="6835"/>
                    <a:pt x="3871" y="7292"/>
                  </a:cubicBezTo>
                  <a:cubicBezTo>
                    <a:pt x="3871" y="7669"/>
                    <a:pt x="3883" y="8001"/>
                    <a:pt x="3908" y="8284"/>
                  </a:cubicBezTo>
                  <a:cubicBezTo>
                    <a:pt x="3932" y="8569"/>
                    <a:pt x="3978" y="8918"/>
                    <a:pt x="4046" y="9332"/>
                  </a:cubicBezTo>
                  <a:lnTo>
                    <a:pt x="4136" y="9878"/>
                  </a:lnTo>
                  <a:cubicBezTo>
                    <a:pt x="4257" y="10620"/>
                    <a:pt x="4341" y="11302"/>
                    <a:pt x="4387" y="11927"/>
                  </a:cubicBezTo>
                  <a:cubicBezTo>
                    <a:pt x="4432" y="12550"/>
                    <a:pt x="4455" y="13310"/>
                    <a:pt x="4455" y="14205"/>
                  </a:cubicBezTo>
                  <a:cubicBezTo>
                    <a:pt x="4455" y="15478"/>
                    <a:pt x="4412" y="16476"/>
                    <a:pt x="4325" y="17199"/>
                  </a:cubicBezTo>
                  <a:cubicBezTo>
                    <a:pt x="4239" y="17921"/>
                    <a:pt x="4119" y="18283"/>
                    <a:pt x="3966" y="18283"/>
                  </a:cubicBezTo>
                  <a:cubicBezTo>
                    <a:pt x="3865" y="18283"/>
                    <a:pt x="3748" y="18128"/>
                    <a:pt x="3614" y="17820"/>
                  </a:cubicBezTo>
                  <a:close/>
                  <a:moveTo>
                    <a:pt x="6039" y="11194"/>
                  </a:moveTo>
                  <a:lnTo>
                    <a:pt x="6039" y="12908"/>
                  </a:lnTo>
                  <a:lnTo>
                    <a:pt x="5263" y="12908"/>
                  </a:lnTo>
                  <a:lnTo>
                    <a:pt x="5263" y="11194"/>
                  </a:lnTo>
                  <a:close/>
                  <a:moveTo>
                    <a:pt x="6938" y="17940"/>
                  </a:moveTo>
                  <a:lnTo>
                    <a:pt x="6938" y="7766"/>
                  </a:lnTo>
                  <a:lnTo>
                    <a:pt x="7189" y="7766"/>
                  </a:lnTo>
                  <a:lnTo>
                    <a:pt x="7189" y="9683"/>
                  </a:lnTo>
                  <a:cubicBezTo>
                    <a:pt x="7254" y="8250"/>
                    <a:pt x="7354" y="7534"/>
                    <a:pt x="7487" y="7534"/>
                  </a:cubicBezTo>
                  <a:cubicBezTo>
                    <a:pt x="7503" y="7534"/>
                    <a:pt x="7518" y="7553"/>
                    <a:pt x="7534" y="7590"/>
                  </a:cubicBezTo>
                  <a:lnTo>
                    <a:pt x="7534" y="10035"/>
                  </a:lnTo>
                  <a:cubicBezTo>
                    <a:pt x="7498" y="9894"/>
                    <a:pt x="7465" y="9823"/>
                    <a:pt x="7434" y="9823"/>
                  </a:cubicBezTo>
                  <a:cubicBezTo>
                    <a:pt x="7334" y="9823"/>
                    <a:pt x="7252" y="10376"/>
                    <a:pt x="7189" y="11481"/>
                  </a:cubicBezTo>
                  <a:lnTo>
                    <a:pt x="7189" y="17940"/>
                  </a:lnTo>
                  <a:lnTo>
                    <a:pt x="6938" y="17940"/>
                  </a:lnTo>
                  <a:close/>
                  <a:moveTo>
                    <a:pt x="8767" y="13483"/>
                  </a:moveTo>
                  <a:lnTo>
                    <a:pt x="8767" y="15077"/>
                  </a:lnTo>
                  <a:lnTo>
                    <a:pt x="7760" y="15077"/>
                  </a:lnTo>
                  <a:lnTo>
                    <a:pt x="7760" y="13483"/>
                  </a:lnTo>
                  <a:close/>
                  <a:moveTo>
                    <a:pt x="8767" y="9823"/>
                  </a:moveTo>
                  <a:lnTo>
                    <a:pt x="8767" y="11426"/>
                  </a:lnTo>
                  <a:lnTo>
                    <a:pt x="7760" y="11426"/>
                  </a:lnTo>
                  <a:lnTo>
                    <a:pt x="7760" y="9823"/>
                  </a:lnTo>
                  <a:close/>
                  <a:moveTo>
                    <a:pt x="9200" y="17940"/>
                  </a:moveTo>
                  <a:lnTo>
                    <a:pt x="9200" y="16337"/>
                  </a:lnTo>
                  <a:lnTo>
                    <a:pt x="9452" y="16337"/>
                  </a:lnTo>
                  <a:lnTo>
                    <a:pt x="9452" y="6218"/>
                  </a:lnTo>
                  <a:lnTo>
                    <a:pt x="9200" y="6904"/>
                  </a:lnTo>
                  <a:lnTo>
                    <a:pt x="9200" y="5254"/>
                  </a:lnTo>
                  <a:lnTo>
                    <a:pt x="9705" y="3883"/>
                  </a:lnTo>
                  <a:lnTo>
                    <a:pt x="9705" y="16337"/>
                  </a:lnTo>
                  <a:lnTo>
                    <a:pt x="9956" y="16337"/>
                  </a:lnTo>
                  <a:lnTo>
                    <a:pt x="9956" y="17940"/>
                  </a:lnTo>
                  <a:lnTo>
                    <a:pt x="9200" y="17940"/>
                  </a:lnTo>
                  <a:close/>
                  <a:moveTo>
                    <a:pt x="10320" y="17884"/>
                  </a:moveTo>
                  <a:lnTo>
                    <a:pt x="10320" y="15892"/>
                  </a:lnTo>
                  <a:cubicBezTo>
                    <a:pt x="10427" y="16343"/>
                    <a:pt x="10516" y="16569"/>
                    <a:pt x="10587" y="16569"/>
                  </a:cubicBezTo>
                  <a:cubicBezTo>
                    <a:pt x="10659" y="16569"/>
                    <a:pt x="10717" y="16336"/>
                    <a:pt x="10759" y="15869"/>
                  </a:cubicBezTo>
                  <a:cubicBezTo>
                    <a:pt x="10801" y="15402"/>
                    <a:pt x="10822" y="14771"/>
                    <a:pt x="10822" y="13974"/>
                  </a:cubicBezTo>
                  <a:cubicBezTo>
                    <a:pt x="10822" y="12010"/>
                    <a:pt x="10693" y="11027"/>
                    <a:pt x="10434" y="11027"/>
                  </a:cubicBezTo>
                  <a:cubicBezTo>
                    <a:pt x="10403" y="11027"/>
                    <a:pt x="10372" y="11055"/>
                    <a:pt x="10342" y="11111"/>
                  </a:cubicBezTo>
                  <a:lnTo>
                    <a:pt x="10342" y="4225"/>
                  </a:lnTo>
                  <a:lnTo>
                    <a:pt x="11065" y="4225"/>
                  </a:lnTo>
                  <a:lnTo>
                    <a:pt x="11065" y="6394"/>
                  </a:lnTo>
                  <a:lnTo>
                    <a:pt x="10525" y="6394"/>
                  </a:lnTo>
                  <a:lnTo>
                    <a:pt x="10513" y="9349"/>
                  </a:lnTo>
                  <a:cubicBezTo>
                    <a:pt x="10694" y="9349"/>
                    <a:pt x="10836" y="9754"/>
                    <a:pt x="10937" y="10564"/>
                  </a:cubicBezTo>
                  <a:cubicBezTo>
                    <a:pt x="11039" y="11374"/>
                    <a:pt x="11090" y="12504"/>
                    <a:pt x="11090" y="13956"/>
                  </a:cubicBezTo>
                  <a:cubicBezTo>
                    <a:pt x="11090" y="15296"/>
                    <a:pt x="11046" y="16352"/>
                    <a:pt x="10957" y="17124"/>
                  </a:cubicBezTo>
                  <a:cubicBezTo>
                    <a:pt x="10868" y="17897"/>
                    <a:pt x="10746" y="18283"/>
                    <a:pt x="10591" y="18283"/>
                  </a:cubicBezTo>
                  <a:cubicBezTo>
                    <a:pt x="10525" y="18283"/>
                    <a:pt x="10435" y="18150"/>
                    <a:pt x="10320" y="17884"/>
                  </a:cubicBezTo>
                  <a:close/>
                  <a:moveTo>
                    <a:pt x="11821" y="18283"/>
                  </a:moveTo>
                  <a:cubicBezTo>
                    <a:pt x="11678" y="18283"/>
                    <a:pt x="11562" y="17616"/>
                    <a:pt x="11473" y="16281"/>
                  </a:cubicBezTo>
                  <a:cubicBezTo>
                    <a:pt x="11383" y="14947"/>
                    <a:pt x="11339" y="13215"/>
                    <a:pt x="11339" y="11083"/>
                  </a:cubicBezTo>
                  <a:cubicBezTo>
                    <a:pt x="11339" y="8927"/>
                    <a:pt x="11383" y="7187"/>
                    <a:pt x="11473" y="5866"/>
                  </a:cubicBezTo>
                  <a:cubicBezTo>
                    <a:pt x="11563" y="4544"/>
                    <a:pt x="11681" y="3883"/>
                    <a:pt x="11827" y="3883"/>
                  </a:cubicBezTo>
                  <a:cubicBezTo>
                    <a:pt x="11972" y="3883"/>
                    <a:pt x="12089" y="4542"/>
                    <a:pt x="12179" y="5862"/>
                  </a:cubicBezTo>
                  <a:cubicBezTo>
                    <a:pt x="12269" y="7180"/>
                    <a:pt x="12314" y="8908"/>
                    <a:pt x="12314" y="11046"/>
                  </a:cubicBezTo>
                  <a:cubicBezTo>
                    <a:pt x="12314" y="13239"/>
                    <a:pt x="12269" y="14993"/>
                    <a:pt x="12179" y="16309"/>
                  </a:cubicBezTo>
                  <a:cubicBezTo>
                    <a:pt x="12089" y="17625"/>
                    <a:pt x="11970" y="18283"/>
                    <a:pt x="11821" y="18283"/>
                  </a:cubicBezTo>
                  <a:close/>
                  <a:moveTo>
                    <a:pt x="11823" y="16569"/>
                  </a:moveTo>
                  <a:cubicBezTo>
                    <a:pt x="11972" y="16569"/>
                    <a:pt x="12047" y="14740"/>
                    <a:pt x="12047" y="11083"/>
                  </a:cubicBezTo>
                  <a:cubicBezTo>
                    <a:pt x="12047" y="7425"/>
                    <a:pt x="11974" y="5597"/>
                    <a:pt x="11827" y="5597"/>
                  </a:cubicBezTo>
                  <a:cubicBezTo>
                    <a:pt x="11680" y="5597"/>
                    <a:pt x="11607" y="7423"/>
                    <a:pt x="11607" y="11074"/>
                  </a:cubicBezTo>
                  <a:cubicBezTo>
                    <a:pt x="11607" y="14736"/>
                    <a:pt x="11679" y="16569"/>
                    <a:pt x="11823" y="16569"/>
                  </a:cubicBezTo>
                  <a:close/>
                  <a:moveTo>
                    <a:pt x="12993" y="17940"/>
                  </a:moveTo>
                  <a:lnTo>
                    <a:pt x="13483" y="4225"/>
                  </a:lnTo>
                  <a:lnTo>
                    <a:pt x="13745" y="4225"/>
                  </a:lnTo>
                  <a:lnTo>
                    <a:pt x="14235" y="17940"/>
                  </a:lnTo>
                  <a:lnTo>
                    <a:pt x="13966" y="17940"/>
                  </a:lnTo>
                  <a:lnTo>
                    <a:pt x="13835" y="14280"/>
                  </a:lnTo>
                  <a:lnTo>
                    <a:pt x="13315" y="14280"/>
                  </a:lnTo>
                  <a:lnTo>
                    <a:pt x="13184" y="17940"/>
                  </a:lnTo>
                  <a:lnTo>
                    <a:pt x="12993" y="17940"/>
                  </a:lnTo>
                  <a:close/>
                  <a:moveTo>
                    <a:pt x="13379" y="12454"/>
                  </a:moveTo>
                  <a:lnTo>
                    <a:pt x="13770" y="12454"/>
                  </a:lnTo>
                  <a:lnTo>
                    <a:pt x="13575" y="6987"/>
                  </a:lnTo>
                  <a:lnTo>
                    <a:pt x="13379" y="12454"/>
                  </a:lnTo>
                  <a:close/>
                  <a:moveTo>
                    <a:pt x="13611" y="4208"/>
                  </a:moveTo>
                  <a:cubicBezTo>
                    <a:pt x="13559" y="4208"/>
                    <a:pt x="13514" y="4002"/>
                    <a:pt x="13477" y="3590"/>
                  </a:cubicBezTo>
                  <a:cubicBezTo>
                    <a:pt x="13439" y="3181"/>
                    <a:pt x="13421" y="2685"/>
                    <a:pt x="13421" y="2104"/>
                  </a:cubicBezTo>
                  <a:cubicBezTo>
                    <a:pt x="13421" y="1523"/>
                    <a:pt x="13439" y="1027"/>
                    <a:pt x="13477" y="616"/>
                  </a:cubicBezTo>
                  <a:cubicBezTo>
                    <a:pt x="13514" y="206"/>
                    <a:pt x="13560" y="0"/>
                    <a:pt x="13614" y="0"/>
                  </a:cubicBezTo>
                  <a:cubicBezTo>
                    <a:pt x="13667" y="0"/>
                    <a:pt x="13713" y="204"/>
                    <a:pt x="13750" y="612"/>
                  </a:cubicBezTo>
                  <a:cubicBezTo>
                    <a:pt x="13788" y="1020"/>
                    <a:pt x="13807" y="1517"/>
                    <a:pt x="13807" y="2104"/>
                  </a:cubicBezTo>
                  <a:cubicBezTo>
                    <a:pt x="13807" y="2697"/>
                    <a:pt x="13788" y="3196"/>
                    <a:pt x="13750" y="3601"/>
                  </a:cubicBezTo>
                  <a:cubicBezTo>
                    <a:pt x="13713" y="4006"/>
                    <a:pt x="13666" y="4208"/>
                    <a:pt x="13611" y="4208"/>
                  </a:cubicBezTo>
                  <a:close/>
                  <a:moveTo>
                    <a:pt x="15771" y="11194"/>
                  </a:moveTo>
                  <a:lnTo>
                    <a:pt x="15771" y="12908"/>
                  </a:lnTo>
                  <a:lnTo>
                    <a:pt x="14995" y="12908"/>
                  </a:lnTo>
                  <a:lnTo>
                    <a:pt x="14995" y="11194"/>
                  </a:lnTo>
                  <a:close/>
                  <a:moveTo>
                    <a:pt x="16670" y="21600"/>
                  </a:moveTo>
                  <a:lnTo>
                    <a:pt x="16670" y="7766"/>
                  </a:lnTo>
                  <a:lnTo>
                    <a:pt x="16922" y="7766"/>
                  </a:lnTo>
                  <a:lnTo>
                    <a:pt x="16922" y="9683"/>
                  </a:lnTo>
                  <a:cubicBezTo>
                    <a:pt x="16986" y="8250"/>
                    <a:pt x="17088" y="7534"/>
                    <a:pt x="17227" y="7534"/>
                  </a:cubicBezTo>
                  <a:cubicBezTo>
                    <a:pt x="17339" y="7534"/>
                    <a:pt x="17428" y="7982"/>
                    <a:pt x="17492" y="8877"/>
                  </a:cubicBezTo>
                  <a:cubicBezTo>
                    <a:pt x="17556" y="9773"/>
                    <a:pt x="17588" y="11006"/>
                    <a:pt x="17588" y="12574"/>
                  </a:cubicBezTo>
                  <a:cubicBezTo>
                    <a:pt x="17588" y="14280"/>
                    <a:pt x="17552" y="15639"/>
                    <a:pt x="17480" y="16652"/>
                  </a:cubicBezTo>
                  <a:cubicBezTo>
                    <a:pt x="17407" y="17665"/>
                    <a:pt x="17310" y="18171"/>
                    <a:pt x="17188" y="18171"/>
                  </a:cubicBezTo>
                  <a:cubicBezTo>
                    <a:pt x="17090" y="18171"/>
                    <a:pt x="17001" y="17751"/>
                    <a:pt x="16922" y="16911"/>
                  </a:cubicBezTo>
                  <a:lnTo>
                    <a:pt x="16922" y="21600"/>
                  </a:lnTo>
                  <a:lnTo>
                    <a:pt x="16670" y="21600"/>
                  </a:lnTo>
                  <a:close/>
                  <a:moveTo>
                    <a:pt x="16922" y="15281"/>
                  </a:moveTo>
                  <a:cubicBezTo>
                    <a:pt x="16983" y="16022"/>
                    <a:pt x="17048" y="16393"/>
                    <a:pt x="17117" y="16393"/>
                  </a:cubicBezTo>
                  <a:cubicBezTo>
                    <a:pt x="17179" y="16393"/>
                    <a:pt x="17228" y="16066"/>
                    <a:pt x="17265" y="15415"/>
                  </a:cubicBezTo>
                  <a:cubicBezTo>
                    <a:pt x="17302" y="14763"/>
                    <a:pt x="17321" y="13894"/>
                    <a:pt x="17321" y="12806"/>
                  </a:cubicBezTo>
                  <a:cubicBezTo>
                    <a:pt x="17321" y="10725"/>
                    <a:pt x="17259" y="9683"/>
                    <a:pt x="17136" y="9683"/>
                  </a:cubicBezTo>
                  <a:cubicBezTo>
                    <a:pt x="17062" y="9683"/>
                    <a:pt x="16990" y="10206"/>
                    <a:pt x="16922" y="11250"/>
                  </a:cubicBezTo>
                  <a:lnTo>
                    <a:pt x="16922" y="15281"/>
                  </a:lnTo>
                  <a:close/>
                  <a:moveTo>
                    <a:pt x="18862" y="13483"/>
                  </a:moveTo>
                  <a:lnTo>
                    <a:pt x="18862" y="15077"/>
                  </a:lnTo>
                  <a:lnTo>
                    <a:pt x="17855" y="15077"/>
                  </a:lnTo>
                  <a:lnTo>
                    <a:pt x="17855" y="13483"/>
                  </a:lnTo>
                  <a:close/>
                  <a:moveTo>
                    <a:pt x="18862" y="9823"/>
                  </a:moveTo>
                  <a:lnTo>
                    <a:pt x="18862" y="11426"/>
                  </a:lnTo>
                  <a:lnTo>
                    <a:pt x="17855" y="11426"/>
                  </a:lnTo>
                  <a:lnTo>
                    <a:pt x="17855" y="9823"/>
                  </a:lnTo>
                  <a:close/>
                  <a:moveTo>
                    <a:pt x="19620" y="18283"/>
                  </a:moveTo>
                  <a:cubicBezTo>
                    <a:pt x="19477" y="18283"/>
                    <a:pt x="19361" y="17616"/>
                    <a:pt x="19271" y="16281"/>
                  </a:cubicBezTo>
                  <a:cubicBezTo>
                    <a:pt x="19182" y="14947"/>
                    <a:pt x="19137" y="13215"/>
                    <a:pt x="19137" y="11083"/>
                  </a:cubicBezTo>
                  <a:cubicBezTo>
                    <a:pt x="19137" y="8927"/>
                    <a:pt x="19182" y="7187"/>
                    <a:pt x="19272" y="5866"/>
                  </a:cubicBezTo>
                  <a:cubicBezTo>
                    <a:pt x="19361" y="4544"/>
                    <a:pt x="19479" y="3883"/>
                    <a:pt x="19625" y="3883"/>
                  </a:cubicBezTo>
                  <a:cubicBezTo>
                    <a:pt x="19771" y="3883"/>
                    <a:pt x="19888" y="4542"/>
                    <a:pt x="19978" y="5862"/>
                  </a:cubicBezTo>
                  <a:cubicBezTo>
                    <a:pt x="20068" y="7180"/>
                    <a:pt x="20113" y="8908"/>
                    <a:pt x="20113" y="11046"/>
                  </a:cubicBezTo>
                  <a:cubicBezTo>
                    <a:pt x="20113" y="13239"/>
                    <a:pt x="20068" y="14993"/>
                    <a:pt x="19978" y="16309"/>
                  </a:cubicBezTo>
                  <a:cubicBezTo>
                    <a:pt x="19888" y="17625"/>
                    <a:pt x="19769" y="18283"/>
                    <a:pt x="19620" y="18283"/>
                  </a:cubicBezTo>
                  <a:close/>
                  <a:moveTo>
                    <a:pt x="19622" y="16569"/>
                  </a:moveTo>
                  <a:cubicBezTo>
                    <a:pt x="19771" y="16569"/>
                    <a:pt x="19846" y="14740"/>
                    <a:pt x="19846" y="11083"/>
                  </a:cubicBezTo>
                  <a:cubicBezTo>
                    <a:pt x="19846" y="7425"/>
                    <a:pt x="19772" y="5597"/>
                    <a:pt x="19625" y="5597"/>
                  </a:cubicBezTo>
                  <a:cubicBezTo>
                    <a:pt x="19479" y="5597"/>
                    <a:pt x="19405" y="7423"/>
                    <a:pt x="19405" y="11074"/>
                  </a:cubicBezTo>
                  <a:cubicBezTo>
                    <a:pt x="19405" y="14736"/>
                    <a:pt x="19478" y="16569"/>
                    <a:pt x="19622" y="16569"/>
                  </a:cubicBezTo>
                  <a:close/>
                  <a:moveTo>
                    <a:pt x="20754" y="17940"/>
                  </a:moveTo>
                  <a:lnTo>
                    <a:pt x="20754" y="15771"/>
                  </a:lnTo>
                  <a:lnTo>
                    <a:pt x="20768" y="15568"/>
                  </a:lnTo>
                  <a:cubicBezTo>
                    <a:pt x="20835" y="14586"/>
                    <a:pt x="20904" y="13757"/>
                    <a:pt x="20975" y="13084"/>
                  </a:cubicBezTo>
                  <a:lnTo>
                    <a:pt x="21078" y="12092"/>
                  </a:lnTo>
                  <a:cubicBezTo>
                    <a:pt x="21247" y="10462"/>
                    <a:pt x="21332" y="9032"/>
                    <a:pt x="21332" y="7802"/>
                  </a:cubicBezTo>
                  <a:cubicBezTo>
                    <a:pt x="21332" y="6369"/>
                    <a:pt x="21257" y="5653"/>
                    <a:pt x="21108" y="5653"/>
                  </a:cubicBezTo>
                  <a:cubicBezTo>
                    <a:pt x="21015" y="5653"/>
                    <a:pt x="20908" y="5993"/>
                    <a:pt x="20786" y="6672"/>
                  </a:cubicBezTo>
                  <a:lnTo>
                    <a:pt x="20786" y="4661"/>
                  </a:lnTo>
                  <a:cubicBezTo>
                    <a:pt x="20914" y="4142"/>
                    <a:pt x="21038" y="3883"/>
                    <a:pt x="21158" y="3883"/>
                  </a:cubicBezTo>
                  <a:cubicBezTo>
                    <a:pt x="21292" y="3883"/>
                    <a:pt x="21399" y="4227"/>
                    <a:pt x="21479" y="4916"/>
                  </a:cubicBezTo>
                  <a:cubicBezTo>
                    <a:pt x="21560" y="5605"/>
                    <a:pt x="21600" y="6527"/>
                    <a:pt x="21600" y="7682"/>
                  </a:cubicBezTo>
                  <a:cubicBezTo>
                    <a:pt x="21600" y="8479"/>
                    <a:pt x="21581" y="9205"/>
                    <a:pt x="21541" y="9859"/>
                  </a:cubicBezTo>
                  <a:cubicBezTo>
                    <a:pt x="21502" y="10515"/>
                    <a:pt x="21433" y="11274"/>
                    <a:pt x="21335" y="12139"/>
                  </a:cubicBezTo>
                  <a:lnTo>
                    <a:pt x="21250" y="12881"/>
                  </a:lnTo>
                  <a:cubicBezTo>
                    <a:pt x="21131" y="13918"/>
                    <a:pt x="21061" y="14882"/>
                    <a:pt x="21039" y="15771"/>
                  </a:cubicBezTo>
                  <a:lnTo>
                    <a:pt x="21595" y="15771"/>
                  </a:lnTo>
                  <a:lnTo>
                    <a:pt x="21595" y="17940"/>
                  </a:lnTo>
                  <a:lnTo>
                    <a:pt x="20754" y="17940"/>
                  </a:lnTo>
                  <a:close/>
                  <a:moveTo>
                    <a:pt x="13612" y="3289"/>
                  </a:moveTo>
                  <a:cubicBezTo>
                    <a:pt x="13643" y="3289"/>
                    <a:pt x="13670" y="3175"/>
                    <a:pt x="13691" y="2947"/>
                  </a:cubicBezTo>
                  <a:cubicBezTo>
                    <a:pt x="13712" y="2719"/>
                    <a:pt x="13723" y="2434"/>
                    <a:pt x="13723" y="2095"/>
                  </a:cubicBezTo>
                  <a:cubicBezTo>
                    <a:pt x="13723" y="1767"/>
                    <a:pt x="13712" y="1489"/>
                    <a:pt x="13691" y="1260"/>
                  </a:cubicBezTo>
                  <a:cubicBezTo>
                    <a:pt x="13670" y="1032"/>
                    <a:pt x="13644" y="917"/>
                    <a:pt x="13614" y="917"/>
                  </a:cubicBezTo>
                  <a:cubicBezTo>
                    <a:pt x="13584" y="917"/>
                    <a:pt x="13558" y="1032"/>
                    <a:pt x="13537" y="1260"/>
                  </a:cubicBezTo>
                  <a:cubicBezTo>
                    <a:pt x="13516" y="1489"/>
                    <a:pt x="13505" y="1770"/>
                    <a:pt x="13505" y="2104"/>
                  </a:cubicBezTo>
                  <a:cubicBezTo>
                    <a:pt x="13505" y="2432"/>
                    <a:pt x="13515" y="2711"/>
                    <a:pt x="13536" y="2943"/>
                  </a:cubicBezTo>
                  <a:cubicBezTo>
                    <a:pt x="13557" y="3174"/>
                    <a:pt x="13583" y="3289"/>
                    <a:pt x="13612" y="3289"/>
                  </a:cubicBezTo>
                  <a:close/>
                  <a:moveTo>
                    <a:pt x="20551" y="14966"/>
                  </a:moveTo>
                  <a:lnTo>
                    <a:pt x="20551" y="17940"/>
                  </a:lnTo>
                  <a:lnTo>
                    <a:pt x="20278" y="17940"/>
                  </a:lnTo>
                  <a:lnTo>
                    <a:pt x="20278" y="1496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477" name="Shape"/>
            <p:cNvSpPr/>
            <p:nvPr/>
          </p:nvSpPr>
          <p:spPr>
            <a:xfrm>
              <a:off x="4804797" y="3487046"/>
              <a:ext cx="1236656" cy="1557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lose/>
                  <a:moveTo>
                    <a:pt x="0" y="372"/>
                  </a:moveTo>
                  <a:lnTo>
                    <a:pt x="112" y="232"/>
                  </a:lnTo>
                  <a:lnTo>
                    <a:pt x="224" y="232"/>
                  </a:lnTo>
                  <a:lnTo>
                    <a:pt x="336" y="0"/>
                  </a:lnTo>
                  <a:lnTo>
                    <a:pt x="393" y="0"/>
                  </a:lnTo>
                  <a:lnTo>
                    <a:pt x="505" y="186"/>
                  </a:lnTo>
                  <a:lnTo>
                    <a:pt x="617" y="232"/>
                  </a:lnTo>
                  <a:lnTo>
                    <a:pt x="673" y="139"/>
                  </a:lnTo>
                  <a:lnTo>
                    <a:pt x="785" y="232"/>
                  </a:lnTo>
                  <a:lnTo>
                    <a:pt x="897" y="279"/>
                  </a:lnTo>
                  <a:lnTo>
                    <a:pt x="953" y="186"/>
                  </a:lnTo>
                  <a:lnTo>
                    <a:pt x="1066" y="232"/>
                  </a:lnTo>
                  <a:lnTo>
                    <a:pt x="1122" y="232"/>
                  </a:lnTo>
                  <a:lnTo>
                    <a:pt x="1234" y="279"/>
                  </a:lnTo>
                  <a:lnTo>
                    <a:pt x="1290" y="325"/>
                  </a:lnTo>
                  <a:lnTo>
                    <a:pt x="1346" y="325"/>
                  </a:lnTo>
                  <a:lnTo>
                    <a:pt x="1458" y="372"/>
                  </a:lnTo>
                  <a:lnTo>
                    <a:pt x="1514" y="325"/>
                  </a:lnTo>
                  <a:lnTo>
                    <a:pt x="1570" y="325"/>
                  </a:lnTo>
                  <a:lnTo>
                    <a:pt x="1682" y="372"/>
                  </a:lnTo>
                  <a:lnTo>
                    <a:pt x="1739" y="372"/>
                  </a:lnTo>
                  <a:lnTo>
                    <a:pt x="1795" y="418"/>
                  </a:lnTo>
                  <a:lnTo>
                    <a:pt x="1851" y="511"/>
                  </a:lnTo>
                  <a:lnTo>
                    <a:pt x="1963" y="464"/>
                  </a:lnTo>
                  <a:lnTo>
                    <a:pt x="2019" y="511"/>
                  </a:lnTo>
                  <a:lnTo>
                    <a:pt x="2075" y="511"/>
                  </a:lnTo>
                  <a:lnTo>
                    <a:pt x="2131" y="604"/>
                  </a:lnTo>
                  <a:lnTo>
                    <a:pt x="2243" y="604"/>
                  </a:lnTo>
                  <a:lnTo>
                    <a:pt x="2355" y="650"/>
                  </a:lnTo>
                  <a:lnTo>
                    <a:pt x="2468" y="650"/>
                  </a:lnTo>
                  <a:lnTo>
                    <a:pt x="2636" y="790"/>
                  </a:lnTo>
                  <a:lnTo>
                    <a:pt x="2692" y="697"/>
                  </a:lnTo>
                  <a:lnTo>
                    <a:pt x="2748" y="790"/>
                  </a:lnTo>
                  <a:lnTo>
                    <a:pt x="2804" y="836"/>
                  </a:lnTo>
                  <a:lnTo>
                    <a:pt x="2860" y="836"/>
                  </a:lnTo>
                  <a:lnTo>
                    <a:pt x="2916" y="882"/>
                  </a:lnTo>
                  <a:lnTo>
                    <a:pt x="2972" y="882"/>
                  </a:lnTo>
                  <a:lnTo>
                    <a:pt x="3028" y="975"/>
                  </a:lnTo>
                  <a:lnTo>
                    <a:pt x="3084" y="975"/>
                  </a:lnTo>
                  <a:lnTo>
                    <a:pt x="3084" y="1068"/>
                  </a:lnTo>
                  <a:lnTo>
                    <a:pt x="3141" y="975"/>
                  </a:lnTo>
                  <a:lnTo>
                    <a:pt x="3197" y="1115"/>
                  </a:lnTo>
                  <a:lnTo>
                    <a:pt x="3253" y="1068"/>
                  </a:lnTo>
                  <a:lnTo>
                    <a:pt x="3309" y="1161"/>
                  </a:lnTo>
                  <a:lnTo>
                    <a:pt x="3421" y="1161"/>
                  </a:lnTo>
                  <a:lnTo>
                    <a:pt x="3477" y="1208"/>
                  </a:lnTo>
                  <a:lnTo>
                    <a:pt x="3477" y="1254"/>
                  </a:lnTo>
                  <a:lnTo>
                    <a:pt x="3589" y="1254"/>
                  </a:lnTo>
                  <a:lnTo>
                    <a:pt x="3645" y="1347"/>
                  </a:lnTo>
                  <a:lnTo>
                    <a:pt x="3701" y="1347"/>
                  </a:lnTo>
                  <a:lnTo>
                    <a:pt x="3757" y="1393"/>
                  </a:lnTo>
                  <a:lnTo>
                    <a:pt x="3814" y="1486"/>
                  </a:lnTo>
                  <a:lnTo>
                    <a:pt x="3870" y="1533"/>
                  </a:lnTo>
                  <a:lnTo>
                    <a:pt x="3926" y="1533"/>
                  </a:lnTo>
                  <a:lnTo>
                    <a:pt x="4038" y="1626"/>
                  </a:lnTo>
                  <a:lnTo>
                    <a:pt x="4094" y="1626"/>
                  </a:lnTo>
                  <a:lnTo>
                    <a:pt x="4150" y="1718"/>
                  </a:lnTo>
                  <a:lnTo>
                    <a:pt x="4206" y="1672"/>
                  </a:lnTo>
                  <a:lnTo>
                    <a:pt x="4206" y="1765"/>
                  </a:lnTo>
                  <a:lnTo>
                    <a:pt x="4318" y="1858"/>
                  </a:lnTo>
                  <a:lnTo>
                    <a:pt x="4430" y="1858"/>
                  </a:lnTo>
                  <a:lnTo>
                    <a:pt x="4430" y="1997"/>
                  </a:lnTo>
                  <a:lnTo>
                    <a:pt x="4487" y="1997"/>
                  </a:lnTo>
                  <a:lnTo>
                    <a:pt x="4543" y="2044"/>
                  </a:lnTo>
                  <a:lnTo>
                    <a:pt x="4599" y="2044"/>
                  </a:lnTo>
                  <a:lnTo>
                    <a:pt x="4655" y="2090"/>
                  </a:lnTo>
                  <a:lnTo>
                    <a:pt x="4655" y="2136"/>
                  </a:lnTo>
                  <a:lnTo>
                    <a:pt x="4711" y="2136"/>
                  </a:lnTo>
                  <a:lnTo>
                    <a:pt x="4767" y="2229"/>
                  </a:lnTo>
                  <a:lnTo>
                    <a:pt x="4767" y="2276"/>
                  </a:lnTo>
                  <a:lnTo>
                    <a:pt x="4823" y="2276"/>
                  </a:lnTo>
                  <a:lnTo>
                    <a:pt x="4879" y="2415"/>
                  </a:lnTo>
                  <a:lnTo>
                    <a:pt x="4935" y="2369"/>
                  </a:lnTo>
                  <a:lnTo>
                    <a:pt x="4935" y="2415"/>
                  </a:lnTo>
                  <a:lnTo>
                    <a:pt x="4991" y="2461"/>
                  </a:lnTo>
                  <a:lnTo>
                    <a:pt x="4991" y="2508"/>
                  </a:lnTo>
                  <a:lnTo>
                    <a:pt x="5047" y="2508"/>
                  </a:lnTo>
                  <a:lnTo>
                    <a:pt x="5047" y="2554"/>
                  </a:lnTo>
                  <a:lnTo>
                    <a:pt x="5216" y="2694"/>
                  </a:lnTo>
                  <a:lnTo>
                    <a:pt x="5272" y="2787"/>
                  </a:lnTo>
                  <a:lnTo>
                    <a:pt x="5272" y="2833"/>
                  </a:lnTo>
                  <a:lnTo>
                    <a:pt x="5328" y="2879"/>
                  </a:lnTo>
                  <a:lnTo>
                    <a:pt x="5328" y="2833"/>
                  </a:lnTo>
                  <a:lnTo>
                    <a:pt x="5384" y="2879"/>
                  </a:lnTo>
                  <a:lnTo>
                    <a:pt x="5440" y="2972"/>
                  </a:lnTo>
                  <a:lnTo>
                    <a:pt x="5496" y="3019"/>
                  </a:lnTo>
                  <a:lnTo>
                    <a:pt x="5496" y="3065"/>
                  </a:lnTo>
                  <a:lnTo>
                    <a:pt x="5552" y="3112"/>
                  </a:lnTo>
                  <a:lnTo>
                    <a:pt x="5552" y="3205"/>
                  </a:lnTo>
                  <a:lnTo>
                    <a:pt x="5608" y="3158"/>
                  </a:lnTo>
                  <a:lnTo>
                    <a:pt x="5608" y="3205"/>
                  </a:lnTo>
                  <a:lnTo>
                    <a:pt x="5664" y="3251"/>
                  </a:lnTo>
                  <a:lnTo>
                    <a:pt x="5664" y="3297"/>
                  </a:lnTo>
                  <a:lnTo>
                    <a:pt x="5720" y="3344"/>
                  </a:lnTo>
                  <a:lnTo>
                    <a:pt x="5720" y="3437"/>
                  </a:lnTo>
                  <a:lnTo>
                    <a:pt x="5832" y="3437"/>
                  </a:lnTo>
                  <a:lnTo>
                    <a:pt x="5832" y="3530"/>
                  </a:lnTo>
                  <a:lnTo>
                    <a:pt x="5889" y="3530"/>
                  </a:lnTo>
                  <a:lnTo>
                    <a:pt x="5889" y="3623"/>
                  </a:lnTo>
                  <a:lnTo>
                    <a:pt x="5945" y="3715"/>
                  </a:lnTo>
                  <a:lnTo>
                    <a:pt x="6001" y="3762"/>
                  </a:lnTo>
                  <a:lnTo>
                    <a:pt x="6001" y="3808"/>
                  </a:lnTo>
                  <a:lnTo>
                    <a:pt x="6057" y="3808"/>
                  </a:lnTo>
                  <a:lnTo>
                    <a:pt x="6057" y="3901"/>
                  </a:lnTo>
                  <a:lnTo>
                    <a:pt x="6113" y="3948"/>
                  </a:lnTo>
                  <a:lnTo>
                    <a:pt x="6169" y="4041"/>
                  </a:lnTo>
                  <a:lnTo>
                    <a:pt x="6169" y="4087"/>
                  </a:lnTo>
                  <a:lnTo>
                    <a:pt x="6225" y="4133"/>
                  </a:lnTo>
                  <a:lnTo>
                    <a:pt x="6225" y="4226"/>
                  </a:lnTo>
                  <a:lnTo>
                    <a:pt x="6281" y="4180"/>
                  </a:lnTo>
                  <a:lnTo>
                    <a:pt x="6281" y="4273"/>
                  </a:lnTo>
                  <a:lnTo>
                    <a:pt x="6337" y="4319"/>
                  </a:lnTo>
                  <a:lnTo>
                    <a:pt x="6337" y="4412"/>
                  </a:lnTo>
                  <a:lnTo>
                    <a:pt x="6449" y="4505"/>
                  </a:lnTo>
                  <a:lnTo>
                    <a:pt x="6449" y="4551"/>
                  </a:lnTo>
                  <a:lnTo>
                    <a:pt x="6505" y="4598"/>
                  </a:lnTo>
                  <a:lnTo>
                    <a:pt x="6505" y="4737"/>
                  </a:lnTo>
                  <a:lnTo>
                    <a:pt x="6562" y="4784"/>
                  </a:lnTo>
                  <a:lnTo>
                    <a:pt x="6618" y="4877"/>
                  </a:lnTo>
                  <a:lnTo>
                    <a:pt x="6618" y="4830"/>
                  </a:lnTo>
                  <a:lnTo>
                    <a:pt x="6618" y="4923"/>
                  </a:lnTo>
                  <a:lnTo>
                    <a:pt x="6674" y="4969"/>
                  </a:lnTo>
                  <a:lnTo>
                    <a:pt x="6674" y="5016"/>
                  </a:lnTo>
                  <a:lnTo>
                    <a:pt x="6730" y="5062"/>
                  </a:lnTo>
                  <a:lnTo>
                    <a:pt x="6730" y="5202"/>
                  </a:lnTo>
                  <a:lnTo>
                    <a:pt x="6730" y="5155"/>
                  </a:lnTo>
                  <a:lnTo>
                    <a:pt x="6786" y="5248"/>
                  </a:lnTo>
                  <a:lnTo>
                    <a:pt x="6786" y="5202"/>
                  </a:lnTo>
                  <a:lnTo>
                    <a:pt x="6786" y="5341"/>
                  </a:lnTo>
                  <a:lnTo>
                    <a:pt x="6842" y="5295"/>
                  </a:lnTo>
                  <a:lnTo>
                    <a:pt x="6842" y="5387"/>
                  </a:lnTo>
                  <a:lnTo>
                    <a:pt x="6898" y="5387"/>
                  </a:lnTo>
                  <a:lnTo>
                    <a:pt x="6898" y="5527"/>
                  </a:lnTo>
                  <a:lnTo>
                    <a:pt x="6954" y="5573"/>
                  </a:lnTo>
                  <a:lnTo>
                    <a:pt x="6954" y="5713"/>
                  </a:lnTo>
                  <a:lnTo>
                    <a:pt x="7010" y="5666"/>
                  </a:lnTo>
                  <a:lnTo>
                    <a:pt x="7010" y="5759"/>
                  </a:lnTo>
                  <a:lnTo>
                    <a:pt x="7066" y="5805"/>
                  </a:lnTo>
                  <a:lnTo>
                    <a:pt x="7066" y="5945"/>
                  </a:lnTo>
                  <a:lnTo>
                    <a:pt x="7122" y="5945"/>
                  </a:lnTo>
                  <a:lnTo>
                    <a:pt x="7122" y="6038"/>
                  </a:lnTo>
                  <a:lnTo>
                    <a:pt x="7178" y="6177"/>
                  </a:lnTo>
                  <a:lnTo>
                    <a:pt x="7178" y="6131"/>
                  </a:lnTo>
                  <a:lnTo>
                    <a:pt x="7235" y="6177"/>
                  </a:lnTo>
                  <a:lnTo>
                    <a:pt x="7235" y="6270"/>
                  </a:lnTo>
                  <a:lnTo>
                    <a:pt x="7291" y="6316"/>
                  </a:lnTo>
                  <a:lnTo>
                    <a:pt x="7291" y="6502"/>
                  </a:lnTo>
                  <a:lnTo>
                    <a:pt x="7291" y="6456"/>
                  </a:lnTo>
                  <a:lnTo>
                    <a:pt x="7347" y="6548"/>
                  </a:lnTo>
                  <a:lnTo>
                    <a:pt x="7347" y="6595"/>
                  </a:lnTo>
                  <a:lnTo>
                    <a:pt x="7403" y="6688"/>
                  </a:lnTo>
                  <a:lnTo>
                    <a:pt x="7403" y="6641"/>
                  </a:lnTo>
                  <a:lnTo>
                    <a:pt x="7403" y="6781"/>
                  </a:lnTo>
                  <a:lnTo>
                    <a:pt x="7459" y="6688"/>
                  </a:lnTo>
                  <a:lnTo>
                    <a:pt x="7459" y="6874"/>
                  </a:lnTo>
                  <a:lnTo>
                    <a:pt x="7515" y="6966"/>
                  </a:lnTo>
                  <a:lnTo>
                    <a:pt x="7515" y="7013"/>
                  </a:lnTo>
                  <a:lnTo>
                    <a:pt x="7571" y="7013"/>
                  </a:lnTo>
                  <a:lnTo>
                    <a:pt x="7571" y="7245"/>
                  </a:lnTo>
                  <a:lnTo>
                    <a:pt x="7627" y="7199"/>
                  </a:lnTo>
                  <a:lnTo>
                    <a:pt x="7627" y="7292"/>
                  </a:lnTo>
                  <a:lnTo>
                    <a:pt x="7683" y="7338"/>
                  </a:lnTo>
                  <a:lnTo>
                    <a:pt x="7683" y="7384"/>
                  </a:lnTo>
                  <a:lnTo>
                    <a:pt x="7739" y="7524"/>
                  </a:lnTo>
                  <a:lnTo>
                    <a:pt x="7739" y="7570"/>
                  </a:lnTo>
                  <a:lnTo>
                    <a:pt x="7739" y="7524"/>
                  </a:lnTo>
                  <a:lnTo>
                    <a:pt x="7795" y="7617"/>
                  </a:lnTo>
                  <a:lnTo>
                    <a:pt x="7795" y="7710"/>
                  </a:lnTo>
                  <a:lnTo>
                    <a:pt x="7851" y="7849"/>
                  </a:lnTo>
                  <a:lnTo>
                    <a:pt x="7851" y="7756"/>
                  </a:lnTo>
                  <a:lnTo>
                    <a:pt x="7851" y="7895"/>
                  </a:lnTo>
                  <a:lnTo>
                    <a:pt x="7908" y="7942"/>
                  </a:lnTo>
                  <a:lnTo>
                    <a:pt x="7908" y="7895"/>
                  </a:lnTo>
                  <a:lnTo>
                    <a:pt x="7964" y="7942"/>
                  </a:lnTo>
                  <a:lnTo>
                    <a:pt x="7964" y="8035"/>
                  </a:lnTo>
                  <a:lnTo>
                    <a:pt x="8020" y="8081"/>
                  </a:lnTo>
                  <a:lnTo>
                    <a:pt x="8020" y="8174"/>
                  </a:lnTo>
                  <a:lnTo>
                    <a:pt x="8076" y="8220"/>
                  </a:lnTo>
                  <a:lnTo>
                    <a:pt x="8076" y="8128"/>
                  </a:lnTo>
                  <a:lnTo>
                    <a:pt x="8076" y="8267"/>
                  </a:lnTo>
                  <a:lnTo>
                    <a:pt x="8132" y="8313"/>
                  </a:lnTo>
                  <a:lnTo>
                    <a:pt x="8132" y="8360"/>
                  </a:lnTo>
                  <a:lnTo>
                    <a:pt x="8188" y="8406"/>
                  </a:lnTo>
                  <a:lnTo>
                    <a:pt x="8188" y="8453"/>
                  </a:lnTo>
                  <a:lnTo>
                    <a:pt x="8244" y="8406"/>
                  </a:lnTo>
                  <a:lnTo>
                    <a:pt x="8244" y="8499"/>
                  </a:lnTo>
                  <a:lnTo>
                    <a:pt x="8300" y="8546"/>
                  </a:lnTo>
                  <a:lnTo>
                    <a:pt x="8300" y="8638"/>
                  </a:lnTo>
                  <a:lnTo>
                    <a:pt x="8356" y="8638"/>
                  </a:lnTo>
                  <a:lnTo>
                    <a:pt x="8356" y="8592"/>
                  </a:lnTo>
                  <a:lnTo>
                    <a:pt x="8412" y="8638"/>
                  </a:lnTo>
                  <a:lnTo>
                    <a:pt x="8412" y="8546"/>
                  </a:lnTo>
                  <a:lnTo>
                    <a:pt x="8412" y="8685"/>
                  </a:lnTo>
                  <a:lnTo>
                    <a:pt x="8468" y="8731"/>
                  </a:lnTo>
                  <a:lnTo>
                    <a:pt x="8524" y="8685"/>
                  </a:lnTo>
                  <a:lnTo>
                    <a:pt x="8524" y="8731"/>
                  </a:lnTo>
                  <a:lnTo>
                    <a:pt x="8580" y="8731"/>
                  </a:lnTo>
                  <a:lnTo>
                    <a:pt x="8580" y="8778"/>
                  </a:lnTo>
                  <a:lnTo>
                    <a:pt x="8637" y="8824"/>
                  </a:lnTo>
                  <a:lnTo>
                    <a:pt x="8637" y="8871"/>
                  </a:lnTo>
                  <a:lnTo>
                    <a:pt x="8637" y="8778"/>
                  </a:lnTo>
                  <a:lnTo>
                    <a:pt x="8693" y="8917"/>
                  </a:lnTo>
                  <a:lnTo>
                    <a:pt x="8693" y="8871"/>
                  </a:lnTo>
                  <a:lnTo>
                    <a:pt x="8749" y="8917"/>
                  </a:lnTo>
                  <a:lnTo>
                    <a:pt x="8749" y="8964"/>
                  </a:lnTo>
                  <a:lnTo>
                    <a:pt x="8805" y="8871"/>
                  </a:lnTo>
                  <a:lnTo>
                    <a:pt x="8805" y="8824"/>
                  </a:lnTo>
                  <a:lnTo>
                    <a:pt x="8805" y="9056"/>
                  </a:lnTo>
                  <a:lnTo>
                    <a:pt x="8861" y="8964"/>
                  </a:lnTo>
                  <a:lnTo>
                    <a:pt x="8861" y="9056"/>
                  </a:lnTo>
                  <a:lnTo>
                    <a:pt x="8917" y="9010"/>
                  </a:lnTo>
                  <a:lnTo>
                    <a:pt x="8917" y="9103"/>
                  </a:lnTo>
                  <a:lnTo>
                    <a:pt x="8973" y="9149"/>
                  </a:lnTo>
                  <a:lnTo>
                    <a:pt x="8973" y="9056"/>
                  </a:lnTo>
                  <a:lnTo>
                    <a:pt x="9029" y="9103"/>
                  </a:lnTo>
                  <a:lnTo>
                    <a:pt x="9029" y="9149"/>
                  </a:lnTo>
                  <a:lnTo>
                    <a:pt x="9085" y="9196"/>
                  </a:lnTo>
                  <a:lnTo>
                    <a:pt x="9085" y="9149"/>
                  </a:lnTo>
                  <a:lnTo>
                    <a:pt x="9141" y="9196"/>
                  </a:lnTo>
                  <a:lnTo>
                    <a:pt x="9141" y="9335"/>
                  </a:lnTo>
                  <a:lnTo>
                    <a:pt x="9141" y="9196"/>
                  </a:lnTo>
                  <a:lnTo>
                    <a:pt x="9197" y="9242"/>
                  </a:lnTo>
                  <a:lnTo>
                    <a:pt x="9197" y="9335"/>
                  </a:lnTo>
                  <a:lnTo>
                    <a:pt x="9253" y="9289"/>
                  </a:lnTo>
                  <a:lnTo>
                    <a:pt x="9253" y="9382"/>
                  </a:lnTo>
                  <a:lnTo>
                    <a:pt x="9310" y="9335"/>
                  </a:lnTo>
                  <a:lnTo>
                    <a:pt x="9310" y="9521"/>
                  </a:lnTo>
                  <a:lnTo>
                    <a:pt x="9366" y="9428"/>
                  </a:lnTo>
                  <a:lnTo>
                    <a:pt x="9366" y="9474"/>
                  </a:lnTo>
                  <a:lnTo>
                    <a:pt x="9422" y="9428"/>
                  </a:lnTo>
                  <a:lnTo>
                    <a:pt x="9422" y="9521"/>
                  </a:lnTo>
                  <a:lnTo>
                    <a:pt x="9478" y="9521"/>
                  </a:lnTo>
                  <a:lnTo>
                    <a:pt x="9478" y="9660"/>
                  </a:lnTo>
                  <a:lnTo>
                    <a:pt x="9534" y="9614"/>
                  </a:lnTo>
                  <a:lnTo>
                    <a:pt x="9534" y="9660"/>
                  </a:lnTo>
                  <a:lnTo>
                    <a:pt x="9534" y="9614"/>
                  </a:lnTo>
                  <a:lnTo>
                    <a:pt x="9590" y="9660"/>
                  </a:lnTo>
                  <a:lnTo>
                    <a:pt x="9590" y="9800"/>
                  </a:lnTo>
                  <a:lnTo>
                    <a:pt x="9646" y="9846"/>
                  </a:lnTo>
                  <a:lnTo>
                    <a:pt x="9646" y="9800"/>
                  </a:lnTo>
                  <a:lnTo>
                    <a:pt x="9702" y="9939"/>
                  </a:lnTo>
                  <a:lnTo>
                    <a:pt x="9702" y="9846"/>
                  </a:lnTo>
                  <a:lnTo>
                    <a:pt x="9702" y="9892"/>
                  </a:lnTo>
                  <a:lnTo>
                    <a:pt x="9758" y="9985"/>
                  </a:lnTo>
                  <a:lnTo>
                    <a:pt x="9814" y="9892"/>
                  </a:lnTo>
                  <a:lnTo>
                    <a:pt x="9814" y="10125"/>
                  </a:lnTo>
                  <a:lnTo>
                    <a:pt x="9870" y="10125"/>
                  </a:lnTo>
                  <a:lnTo>
                    <a:pt x="9870" y="10310"/>
                  </a:lnTo>
                  <a:lnTo>
                    <a:pt x="9926" y="10264"/>
                  </a:lnTo>
                  <a:lnTo>
                    <a:pt x="9926" y="10218"/>
                  </a:lnTo>
                  <a:lnTo>
                    <a:pt x="9983" y="10403"/>
                  </a:lnTo>
                  <a:lnTo>
                    <a:pt x="9983" y="10357"/>
                  </a:lnTo>
                  <a:lnTo>
                    <a:pt x="10039" y="10357"/>
                  </a:lnTo>
                  <a:lnTo>
                    <a:pt x="10039" y="10496"/>
                  </a:lnTo>
                  <a:lnTo>
                    <a:pt x="10095" y="10496"/>
                  </a:lnTo>
                  <a:lnTo>
                    <a:pt x="10095" y="10543"/>
                  </a:lnTo>
                  <a:lnTo>
                    <a:pt x="10151" y="10635"/>
                  </a:lnTo>
                  <a:lnTo>
                    <a:pt x="10151" y="10543"/>
                  </a:lnTo>
                  <a:lnTo>
                    <a:pt x="10151" y="10635"/>
                  </a:lnTo>
                  <a:lnTo>
                    <a:pt x="10207" y="10635"/>
                  </a:lnTo>
                  <a:lnTo>
                    <a:pt x="10207" y="10728"/>
                  </a:lnTo>
                  <a:lnTo>
                    <a:pt x="10263" y="10728"/>
                  </a:lnTo>
                  <a:lnTo>
                    <a:pt x="10263" y="10682"/>
                  </a:lnTo>
                  <a:lnTo>
                    <a:pt x="10319" y="10821"/>
                  </a:lnTo>
                  <a:lnTo>
                    <a:pt x="10319" y="11007"/>
                  </a:lnTo>
                  <a:lnTo>
                    <a:pt x="10319" y="10868"/>
                  </a:lnTo>
                  <a:lnTo>
                    <a:pt x="10375" y="10868"/>
                  </a:lnTo>
                  <a:lnTo>
                    <a:pt x="10375" y="11007"/>
                  </a:lnTo>
                  <a:lnTo>
                    <a:pt x="10375" y="10914"/>
                  </a:lnTo>
                  <a:lnTo>
                    <a:pt x="10431" y="10914"/>
                  </a:lnTo>
                  <a:lnTo>
                    <a:pt x="10487" y="11007"/>
                  </a:lnTo>
                  <a:lnTo>
                    <a:pt x="10487" y="11100"/>
                  </a:lnTo>
                  <a:lnTo>
                    <a:pt x="10543" y="11100"/>
                  </a:lnTo>
                  <a:lnTo>
                    <a:pt x="10543" y="11239"/>
                  </a:lnTo>
                  <a:lnTo>
                    <a:pt x="10599" y="11100"/>
                  </a:lnTo>
                  <a:lnTo>
                    <a:pt x="10599" y="11239"/>
                  </a:lnTo>
                  <a:lnTo>
                    <a:pt x="10656" y="11146"/>
                  </a:lnTo>
                  <a:lnTo>
                    <a:pt x="10656" y="11053"/>
                  </a:lnTo>
                  <a:lnTo>
                    <a:pt x="10656" y="11286"/>
                  </a:lnTo>
                  <a:lnTo>
                    <a:pt x="10712" y="11379"/>
                  </a:lnTo>
                  <a:lnTo>
                    <a:pt x="10712" y="11193"/>
                  </a:lnTo>
                  <a:lnTo>
                    <a:pt x="10768" y="11332"/>
                  </a:lnTo>
                  <a:lnTo>
                    <a:pt x="10824" y="11425"/>
                  </a:lnTo>
                  <a:lnTo>
                    <a:pt x="10824" y="11379"/>
                  </a:lnTo>
                  <a:lnTo>
                    <a:pt x="10824" y="11425"/>
                  </a:lnTo>
                  <a:lnTo>
                    <a:pt x="10880" y="11379"/>
                  </a:lnTo>
                  <a:lnTo>
                    <a:pt x="10936" y="11379"/>
                  </a:lnTo>
                  <a:lnTo>
                    <a:pt x="10936" y="11471"/>
                  </a:lnTo>
                  <a:lnTo>
                    <a:pt x="10992" y="11564"/>
                  </a:lnTo>
                  <a:lnTo>
                    <a:pt x="10992" y="11518"/>
                  </a:lnTo>
                  <a:lnTo>
                    <a:pt x="11048" y="11564"/>
                  </a:lnTo>
                  <a:lnTo>
                    <a:pt x="11048" y="11611"/>
                  </a:lnTo>
                  <a:lnTo>
                    <a:pt x="11104" y="11518"/>
                  </a:lnTo>
                  <a:lnTo>
                    <a:pt x="11104" y="11704"/>
                  </a:lnTo>
                  <a:lnTo>
                    <a:pt x="11160" y="11611"/>
                  </a:lnTo>
                  <a:lnTo>
                    <a:pt x="11160" y="11750"/>
                  </a:lnTo>
                  <a:lnTo>
                    <a:pt x="11216" y="11750"/>
                  </a:lnTo>
                  <a:lnTo>
                    <a:pt x="11216" y="11704"/>
                  </a:lnTo>
                  <a:lnTo>
                    <a:pt x="11216" y="11750"/>
                  </a:lnTo>
                  <a:lnTo>
                    <a:pt x="11272" y="11657"/>
                  </a:lnTo>
                  <a:lnTo>
                    <a:pt x="11272" y="11797"/>
                  </a:lnTo>
                  <a:lnTo>
                    <a:pt x="11328" y="11889"/>
                  </a:lnTo>
                  <a:lnTo>
                    <a:pt x="11328" y="11704"/>
                  </a:lnTo>
                  <a:lnTo>
                    <a:pt x="11385" y="11982"/>
                  </a:lnTo>
                  <a:lnTo>
                    <a:pt x="11385" y="11843"/>
                  </a:lnTo>
                  <a:lnTo>
                    <a:pt x="11385" y="11936"/>
                  </a:lnTo>
                  <a:lnTo>
                    <a:pt x="11441" y="11889"/>
                  </a:lnTo>
                  <a:lnTo>
                    <a:pt x="11441" y="11936"/>
                  </a:lnTo>
                  <a:lnTo>
                    <a:pt x="11497" y="12075"/>
                  </a:lnTo>
                  <a:lnTo>
                    <a:pt x="11497" y="11982"/>
                  </a:lnTo>
                  <a:lnTo>
                    <a:pt x="11497" y="12075"/>
                  </a:lnTo>
                  <a:lnTo>
                    <a:pt x="11553" y="11982"/>
                  </a:lnTo>
                  <a:lnTo>
                    <a:pt x="11553" y="12029"/>
                  </a:lnTo>
                  <a:lnTo>
                    <a:pt x="11665" y="12122"/>
                  </a:lnTo>
                  <a:lnTo>
                    <a:pt x="11665" y="12261"/>
                  </a:lnTo>
                  <a:lnTo>
                    <a:pt x="11665" y="12122"/>
                  </a:lnTo>
                  <a:lnTo>
                    <a:pt x="11721" y="12075"/>
                  </a:lnTo>
                  <a:lnTo>
                    <a:pt x="11721" y="12307"/>
                  </a:lnTo>
                  <a:lnTo>
                    <a:pt x="11777" y="12354"/>
                  </a:lnTo>
                  <a:lnTo>
                    <a:pt x="11777" y="12307"/>
                  </a:lnTo>
                  <a:lnTo>
                    <a:pt x="11833" y="12307"/>
                  </a:lnTo>
                  <a:lnTo>
                    <a:pt x="11833" y="12400"/>
                  </a:lnTo>
                  <a:lnTo>
                    <a:pt x="11833" y="12307"/>
                  </a:lnTo>
                  <a:lnTo>
                    <a:pt x="11889" y="12400"/>
                  </a:lnTo>
                  <a:lnTo>
                    <a:pt x="11889" y="12261"/>
                  </a:lnTo>
                  <a:lnTo>
                    <a:pt x="11889" y="12354"/>
                  </a:lnTo>
                  <a:lnTo>
                    <a:pt x="11945" y="12261"/>
                  </a:lnTo>
                  <a:lnTo>
                    <a:pt x="11945" y="12400"/>
                  </a:lnTo>
                  <a:lnTo>
                    <a:pt x="12001" y="12493"/>
                  </a:lnTo>
                  <a:lnTo>
                    <a:pt x="12001" y="12447"/>
                  </a:lnTo>
                  <a:lnTo>
                    <a:pt x="12058" y="12493"/>
                  </a:lnTo>
                  <a:lnTo>
                    <a:pt x="12058" y="12586"/>
                  </a:lnTo>
                  <a:lnTo>
                    <a:pt x="12058" y="12493"/>
                  </a:lnTo>
                  <a:lnTo>
                    <a:pt x="12114" y="12493"/>
                  </a:lnTo>
                  <a:lnTo>
                    <a:pt x="12114" y="12818"/>
                  </a:lnTo>
                  <a:lnTo>
                    <a:pt x="12170" y="12633"/>
                  </a:lnTo>
                  <a:lnTo>
                    <a:pt x="12170" y="12725"/>
                  </a:lnTo>
                  <a:lnTo>
                    <a:pt x="12170" y="12447"/>
                  </a:lnTo>
                  <a:lnTo>
                    <a:pt x="12226" y="12633"/>
                  </a:lnTo>
                  <a:lnTo>
                    <a:pt x="12226" y="12493"/>
                  </a:lnTo>
                  <a:lnTo>
                    <a:pt x="12282" y="12725"/>
                  </a:lnTo>
                  <a:lnTo>
                    <a:pt x="12282" y="12633"/>
                  </a:lnTo>
                  <a:lnTo>
                    <a:pt x="12338" y="12679"/>
                  </a:lnTo>
                  <a:lnTo>
                    <a:pt x="12338" y="12818"/>
                  </a:lnTo>
                  <a:lnTo>
                    <a:pt x="12338" y="12725"/>
                  </a:lnTo>
                  <a:lnTo>
                    <a:pt x="12394" y="12772"/>
                  </a:lnTo>
                  <a:lnTo>
                    <a:pt x="12394" y="12586"/>
                  </a:lnTo>
                  <a:lnTo>
                    <a:pt x="12394" y="12772"/>
                  </a:lnTo>
                  <a:lnTo>
                    <a:pt x="12450" y="12772"/>
                  </a:lnTo>
                  <a:lnTo>
                    <a:pt x="12450" y="12818"/>
                  </a:lnTo>
                  <a:lnTo>
                    <a:pt x="12506" y="12725"/>
                  </a:lnTo>
                  <a:lnTo>
                    <a:pt x="12506" y="12818"/>
                  </a:lnTo>
                  <a:lnTo>
                    <a:pt x="12562" y="12772"/>
                  </a:lnTo>
                  <a:lnTo>
                    <a:pt x="12562" y="13051"/>
                  </a:lnTo>
                  <a:lnTo>
                    <a:pt x="12562" y="13004"/>
                  </a:lnTo>
                  <a:lnTo>
                    <a:pt x="12618" y="12818"/>
                  </a:lnTo>
                  <a:lnTo>
                    <a:pt x="12618" y="12958"/>
                  </a:lnTo>
                  <a:lnTo>
                    <a:pt x="12674" y="12865"/>
                  </a:lnTo>
                  <a:lnTo>
                    <a:pt x="12674" y="13004"/>
                  </a:lnTo>
                  <a:lnTo>
                    <a:pt x="12731" y="12911"/>
                  </a:lnTo>
                  <a:lnTo>
                    <a:pt x="12731" y="12865"/>
                  </a:lnTo>
                  <a:lnTo>
                    <a:pt x="12731" y="12911"/>
                  </a:lnTo>
                  <a:lnTo>
                    <a:pt x="12787" y="13004"/>
                  </a:lnTo>
                  <a:lnTo>
                    <a:pt x="12787" y="12911"/>
                  </a:lnTo>
                  <a:lnTo>
                    <a:pt x="12843" y="12911"/>
                  </a:lnTo>
                  <a:lnTo>
                    <a:pt x="12843" y="13051"/>
                  </a:lnTo>
                  <a:lnTo>
                    <a:pt x="12843" y="13004"/>
                  </a:lnTo>
                  <a:lnTo>
                    <a:pt x="12899" y="13004"/>
                  </a:lnTo>
                  <a:lnTo>
                    <a:pt x="12899" y="13097"/>
                  </a:lnTo>
                  <a:lnTo>
                    <a:pt x="12899" y="13004"/>
                  </a:lnTo>
                  <a:lnTo>
                    <a:pt x="12955" y="13190"/>
                  </a:lnTo>
                  <a:lnTo>
                    <a:pt x="12955" y="13097"/>
                  </a:lnTo>
                  <a:lnTo>
                    <a:pt x="13011" y="13051"/>
                  </a:lnTo>
                  <a:lnTo>
                    <a:pt x="13011" y="13190"/>
                  </a:lnTo>
                  <a:lnTo>
                    <a:pt x="13067" y="13190"/>
                  </a:lnTo>
                  <a:lnTo>
                    <a:pt x="13067" y="13051"/>
                  </a:lnTo>
                  <a:lnTo>
                    <a:pt x="13123" y="13236"/>
                  </a:lnTo>
                  <a:lnTo>
                    <a:pt x="13123" y="13143"/>
                  </a:lnTo>
                  <a:lnTo>
                    <a:pt x="13179" y="13097"/>
                  </a:lnTo>
                  <a:lnTo>
                    <a:pt x="13179" y="13329"/>
                  </a:lnTo>
                  <a:lnTo>
                    <a:pt x="13235" y="13190"/>
                  </a:lnTo>
                  <a:lnTo>
                    <a:pt x="13235" y="13329"/>
                  </a:lnTo>
                  <a:lnTo>
                    <a:pt x="13291" y="13190"/>
                  </a:lnTo>
                  <a:lnTo>
                    <a:pt x="13291" y="13236"/>
                  </a:lnTo>
                  <a:lnTo>
                    <a:pt x="13347" y="13236"/>
                  </a:lnTo>
                  <a:lnTo>
                    <a:pt x="13347" y="13190"/>
                  </a:lnTo>
                  <a:lnTo>
                    <a:pt x="13347" y="13236"/>
                  </a:lnTo>
                  <a:lnTo>
                    <a:pt x="13404" y="13329"/>
                  </a:lnTo>
                  <a:lnTo>
                    <a:pt x="13404" y="13376"/>
                  </a:lnTo>
                  <a:lnTo>
                    <a:pt x="13404" y="13283"/>
                  </a:lnTo>
                  <a:lnTo>
                    <a:pt x="13460" y="13283"/>
                  </a:lnTo>
                  <a:lnTo>
                    <a:pt x="13516" y="13469"/>
                  </a:lnTo>
                  <a:lnTo>
                    <a:pt x="13516" y="13236"/>
                  </a:lnTo>
                  <a:lnTo>
                    <a:pt x="13572" y="13329"/>
                  </a:lnTo>
                  <a:lnTo>
                    <a:pt x="13572" y="13376"/>
                  </a:lnTo>
                  <a:lnTo>
                    <a:pt x="13628" y="13376"/>
                  </a:lnTo>
                  <a:lnTo>
                    <a:pt x="13628" y="13422"/>
                  </a:lnTo>
                  <a:lnTo>
                    <a:pt x="13684" y="13329"/>
                  </a:lnTo>
                  <a:lnTo>
                    <a:pt x="13684" y="13422"/>
                  </a:lnTo>
                  <a:lnTo>
                    <a:pt x="13684" y="13236"/>
                  </a:lnTo>
                  <a:lnTo>
                    <a:pt x="13740" y="13422"/>
                  </a:lnTo>
                  <a:lnTo>
                    <a:pt x="13740" y="13376"/>
                  </a:lnTo>
                  <a:lnTo>
                    <a:pt x="13796" y="13469"/>
                  </a:lnTo>
                  <a:lnTo>
                    <a:pt x="13796" y="13515"/>
                  </a:lnTo>
                  <a:lnTo>
                    <a:pt x="13852" y="13376"/>
                  </a:lnTo>
                  <a:lnTo>
                    <a:pt x="13852" y="13469"/>
                  </a:lnTo>
                  <a:lnTo>
                    <a:pt x="13908" y="13469"/>
                  </a:lnTo>
                  <a:lnTo>
                    <a:pt x="13908" y="13376"/>
                  </a:lnTo>
                  <a:lnTo>
                    <a:pt x="13908" y="13561"/>
                  </a:lnTo>
                  <a:lnTo>
                    <a:pt x="13964" y="13469"/>
                  </a:lnTo>
                  <a:lnTo>
                    <a:pt x="13964" y="13422"/>
                  </a:lnTo>
                  <a:lnTo>
                    <a:pt x="14020" y="13422"/>
                  </a:lnTo>
                  <a:lnTo>
                    <a:pt x="14020" y="13608"/>
                  </a:lnTo>
                  <a:lnTo>
                    <a:pt x="14076" y="13561"/>
                  </a:lnTo>
                  <a:lnTo>
                    <a:pt x="14076" y="13283"/>
                  </a:lnTo>
                  <a:lnTo>
                    <a:pt x="14076" y="13515"/>
                  </a:lnTo>
                  <a:lnTo>
                    <a:pt x="14133" y="13608"/>
                  </a:lnTo>
                  <a:lnTo>
                    <a:pt x="14189" y="13422"/>
                  </a:lnTo>
                  <a:lnTo>
                    <a:pt x="14189" y="13515"/>
                  </a:lnTo>
                  <a:lnTo>
                    <a:pt x="14245" y="13654"/>
                  </a:lnTo>
                  <a:lnTo>
                    <a:pt x="14245" y="13747"/>
                  </a:lnTo>
                  <a:lnTo>
                    <a:pt x="14245" y="13376"/>
                  </a:lnTo>
                  <a:lnTo>
                    <a:pt x="14301" y="13376"/>
                  </a:lnTo>
                  <a:lnTo>
                    <a:pt x="14301" y="13469"/>
                  </a:lnTo>
                  <a:lnTo>
                    <a:pt x="14357" y="13515"/>
                  </a:lnTo>
                  <a:lnTo>
                    <a:pt x="14357" y="13469"/>
                  </a:lnTo>
                  <a:lnTo>
                    <a:pt x="14413" y="13469"/>
                  </a:lnTo>
                  <a:lnTo>
                    <a:pt x="14413" y="13747"/>
                  </a:lnTo>
                  <a:lnTo>
                    <a:pt x="14413" y="13654"/>
                  </a:lnTo>
                  <a:lnTo>
                    <a:pt x="14469" y="13608"/>
                  </a:lnTo>
                  <a:lnTo>
                    <a:pt x="14469" y="13701"/>
                  </a:lnTo>
                  <a:lnTo>
                    <a:pt x="14525" y="13654"/>
                  </a:lnTo>
                  <a:lnTo>
                    <a:pt x="14525" y="13701"/>
                  </a:lnTo>
                  <a:lnTo>
                    <a:pt x="14581" y="13515"/>
                  </a:lnTo>
                  <a:lnTo>
                    <a:pt x="14581" y="13469"/>
                  </a:lnTo>
                  <a:lnTo>
                    <a:pt x="14581" y="13701"/>
                  </a:lnTo>
                  <a:lnTo>
                    <a:pt x="14637" y="13654"/>
                  </a:lnTo>
                  <a:lnTo>
                    <a:pt x="14637" y="13515"/>
                  </a:lnTo>
                  <a:lnTo>
                    <a:pt x="14693" y="13701"/>
                  </a:lnTo>
                  <a:lnTo>
                    <a:pt x="14693" y="13561"/>
                  </a:lnTo>
                  <a:lnTo>
                    <a:pt x="14749" y="13561"/>
                  </a:lnTo>
                  <a:lnTo>
                    <a:pt x="14749" y="13701"/>
                  </a:lnTo>
                  <a:lnTo>
                    <a:pt x="14749" y="13376"/>
                  </a:lnTo>
                  <a:lnTo>
                    <a:pt x="14806" y="13561"/>
                  </a:lnTo>
                  <a:lnTo>
                    <a:pt x="14806" y="13515"/>
                  </a:lnTo>
                  <a:lnTo>
                    <a:pt x="14806" y="13701"/>
                  </a:lnTo>
                  <a:lnTo>
                    <a:pt x="14862" y="13561"/>
                  </a:lnTo>
                  <a:lnTo>
                    <a:pt x="14862" y="13701"/>
                  </a:lnTo>
                  <a:lnTo>
                    <a:pt x="14918" y="13608"/>
                  </a:lnTo>
                  <a:lnTo>
                    <a:pt x="14918" y="13515"/>
                  </a:lnTo>
                  <a:lnTo>
                    <a:pt x="14918" y="13608"/>
                  </a:lnTo>
                  <a:lnTo>
                    <a:pt x="14974" y="13654"/>
                  </a:lnTo>
                  <a:lnTo>
                    <a:pt x="14974" y="13561"/>
                  </a:lnTo>
                  <a:lnTo>
                    <a:pt x="15030" y="13608"/>
                  </a:lnTo>
                  <a:lnTo>
                    <a:pt x="15030" y="13561"/>
                  </a:lnTo>
                  <a:lnTo>
                    <a:pt x="15086" y="13794"/>
                  </a:lnTo>
                  <a:lnTo>
                    <a:pt x="15086" y="13561"/>
                  </a:lnTo>
                  <a:lnTo>
                    <a:pt x="15086" y="13654"/>
                  </a:lnTo>
                  <a:lnTo>
                    <a:pt x="15142" y="13608"/>
                  </a:lnTo>
                  <a:lnTo>
                    <a:pt x="15142" y="13469"/>
                  </a:lnTo>
                  <a:lnTo>
                    <a:pt x="15142" y="13701"/>
                  </a:lnTo>
                  <a:lnTo>
                    <a:pt x="15198" y="13747"/>
                  </a:lnTo>
                  <a:lnTo>
                    <a:pt x="15198" y="13840"/>
                  </a:lnTo>
                  <a:lnTo>
                    <a:pt x="15254" y="13561"/>
                  </a:lnTo>
                  <a:lnTo>
                    <a:pt x="15254" y="13701"/>
                  </a:lnTo>
                  <a:lnTo>
                    <a:pt x="15310" y="13747"/>
                  </a:lnTo>
                  <a:lnTo>
                    <a:pt x="15310" y="13654"/>
                  </a:lnTo>
                  <a:lnTo>
                    <a:pt x="15366" y="13608"/>
                  </a:lnTo>
                  <a:lnTo>
                    <a:pt x="15422" y="13654"/>
                  </a:lnTo>
                  <a:lnTo>
                    <a:pt x="15422" y="13561"/>
                  </a:lnTo>
                  <a:lnTo>
                    <a:pt x="15422" y="13654"/>
                  </a:lnTo>
                  <a:lnTo>
                    <a:pt x="15479" y="13701"/>
                  </a:lnTo>
                  <a:lnTo>
                    <a:pt x="15479" y="13794"/>
                  </a:lnTo>
                  <a:lnTo>
                    <a:pt x="15479" y="13608"/>
                  </a:lnTo>
                  <a:lnTo>
                    <a:pt x="15535" y="13701"/>
                  </a:lnTo>
                  <a:lnTo>
                    <a:pt x="15535" y="13608"/>
                  </a:lnTo>
                  <a:lnTo>
                    <a:pt x="15591" y="13747"/>
                  </a:lnTo>
                  <a:lnTo>
                    <a:pt x="15591" y="13840"/>
                  </a:lnTo>
                  <a:lnTo>
                    <a:pt x="15647" y="13701"/>
                  </a:lnTo>
                  <a:lnTo>
                    <a:pt x="15647" y="13654"/>
                  </a:lnTo>
                  <a:lnTo>
                    <a:pt x="15703" y="13608"/>
                  </a:lnTo>
                  <a:lnTo>
                    <a:pt x="15703" y="13701"/>
                  </a:lnTo>
                  <a:lnTo>
                    <a:pt x="15759" y="13701"/>
                  </a:lnTo>
                  <a:lnTo>
                    <a:pt x="15759" y="13654"/>
                  </a:lnTo>
                  <a:lnTo>
                    <a:pt x="15759" y="13701"/>
                  </a:lnTo>
                  <a:lnTo>
                    <a:pt x="15815" y="13887"/>
                  </a:lnTo>
                  <a:lnTo>
                    <a:pt x="15815" y="13701"/>
                  </a:lnTo>
                  <a:lnTo>
                    <a:pt x="15871" y="13840"/>
                  </a:lnTo>
                  <a:lnTo>
                    <a:pt x="15871" y="13608"/>
                  </a:lnTo>
                  <a:lnTo>
                    <a:pt x="15927" y="13794"/>
                  </a:lnTo>
                  <a:lnTo>
                    <a:pt x="15927" y="13747"/>
                  </a:lnTo>
                  <a:lnTo>
                    <a:pt x="15927" y="13887"/>
                  </a:lnTo>
                  <a:lnTo>
                    <a:pt x="15983" y="13654"/>
                  </a:lnTo>
                  <a:lnTo>
                    <a:pt x="15983" y="13747"/>
                  </a:lnTo>
                  <a:lnTo>
                    <a:pt x="16039" y="13747"/>
                  </a:lnTo>
                  <a:lnTo>
                    <a:pt x="16039" y="13840"/>
                  </a:lnTo>
                  <a:lnTo>
                    <a:pt x="16095" y="13794"/>
                  </a:lnTo>
                  <a:lnTo>
                    <a:pt x="16095" y="14026"/>
                  </a:lnTo>
                  <a:lnTo>
                    <a:pt x="16095" y="13747"/>
                  </a:lnTo>
                  <a:lnTo>
                    <a:pt x="16151" y="13747"/>
                  </a:lnTo>
                  <a:lnTo>
                    <a:pt x="16208" y="13840"/>
                  </a:lnTo>
                  <a:lnTo>
                    <a:pt x="16208" y="13887"/>
                  </a:lnTo>
                  <a:lnTo>
                    <a:pt x="16264" y="13701"/>
                  </a:lnTo>
                  <a:lnTo>
                    <a:pt x="16264" y="13887"/>
                  </a:lnTo>
                  <a:lnTo>
                    <a:pt x="16320" y="13887"/>
                  </a:lnTo>
                  <a:lnTo>
                    <a:pt x="16320" y="13747"/>
                  </a:lnTo>
                  <a:lnTo>
                    <a:pt x="16376" y="13840"/>
                  </a:lnTo>
                  <a:lnTo>
                    <a:pt x="16376" y="13887"/>
                  </a:lnTo>
                  <a:lnTo>
                    <a:pt x="16432" y="13794"/>
                  </a:lnTo>
                  <a:lnTo>
                    <a:pt x="16432" y="13747"/>
                  </a:lnTo>
                  <a:lnTo>
                    <a:pt x="16432" y="13794"/>
                  </a:lnTo>
                  <a:lnTo>
                    <a:pt x="16488" y="13747"/>
                  </a:lnTo>
                  <a:lnTo>
                    <a:pt x="16488" y="13840"/>
                  </a:lnTo>
                  <a:lnTo>
                    <a:pt x="16544" y="13747"/>
                  </a:lnTo>
                  <a:lnTo>
                    <a:pt x="16600" y="13794"/>
                  </a:lnTo>
                  <a:lnTo>
                    <a:pt x="16600" y="13747"/>
                  </a:lnTo>
                  <a:lnTo>
                    <a:pt x="16600" y="13840"/>
                  </a:lnTo>
                  <a:lnTo>
                    <a:pt x="16656" y="13794"/>
                  </a:lnTo>
                  <a:lnTo>
                    <a:pt x="16656" y="13469"/>
                  </a:lnTo>
                  <a:lnTo>
                    <a:pt x="16712" y="13794"/>
                  </a:lnTo>
                  <a:lnTo>
                    <a:pt x="16712" y="13887"/>
                  </a:lnTo>
                  <a:lnTo>
                    <a:pt x="16768" y="13701"/>
                  </a:lnTo>
                  <a:lnTo>
                    <a:pt x="16768" y="13840"/>
                  </a:lnTo>
                  <a:lnTo>
                    <a:pt x="16768" y="13794"/>
                  </a:lnTo>
                  <a:lnTo>
                    <a:pt x="16824" y="13654"/>
                  </a:lnTo>
                  <a:lnTo>
                    <a:pt x="16824" y="13561"/>
                  </a:lnTo>
                  <a:lnTo>
                    <a:pt x="16824" y="13933"/>
                  </a:lnTo>
                  <a:lnTo>
                    <a:pt x="16881" y="13747"/>
                  </a:lnTo>
                  <a:lnTo>
                    <a:pt x="16881" y="13933"/>
                  </a:lnTo>
                  <a:lnTo>
                    <a:pt x="16937" y="13933"/>
                  </a:lnTo>
                  <a:lnTo>
                    <a:pt x="16937" y="13979"/>
                  </a:lnTo>
                  <a:lnTo>
                    <a:pt x="16937" y="13887"/>
                  </a:lnTo>
                  <a:lnTo>
                    <a:pt x="16993" y="13654"/>
                  </a:lnTo>
                  <a:lnTo>
                    <a:pt x="16993" y="13840"/>
                  </a:lnTo>
                  <a:lnTo>
                    <a:pt x="17049" y="13794"/>
                  </a:lnTo>
                  <a:lnTo>
                    <a:pt x="17049" y="13933"/>
                  </a:lnTo>
                  <a:lnTo>
                    <a:pt x="17105" y="13794"/>
                  </a:lnTo>
                  <a:lnTo>
                    <a:pt x="17105" y="13887"/>
                  </a:lnTo>
                  <a:lnTo>
                    <a:pt x="17105" y="13794"/>
                  </a:lnTo>
                  <a:lnTo>
                    <a:pt x="17161" y="13747"/>
                  </a:lnTo>
                  <a:lnTo>
                    <a:pt x="17161" y="13840"/>
                  </a:lnTo>
                  <a:lnTo>
                    <a:pt x="17161" y="13794"/>
                  </a:lnTo>
                  <a:lnTo>
                    <a:pt x="17217" y="13887"/>
                  </a:lnTo>
                  <a:lnTo>
                    <a:pt x="17273" y="13933"/>
                  </a:lnTo>
                  <a:lnTo>
                    <a:pt x="17273" y="13654"/>
                  </a:lnTo>
                  <a:lnTo>
                    <a:pt x="17273" y="13794"/>
                  </a:lnTo>
                  <a:lnTo>
                    <a:pt x="17329" y="13794"/>
                  </a:lnTo>
                  <a:lnTo>
                    <a:pt x="17329" y="13747"/>
                  </a:lnTo>
                  <a:lnTo>
                    <a:pt x="17329" y="13887"/>
                  </a:lnTo>
                  <a:lnTo>
                    <a:pt x="17385" y="13794"/>
                  </a:lnTo>
                  <a:lnTo>
                    <a:pt x="17385" y="13840"/>
                  </a:lnTo>
                  <a:lnTo>
                    <a:pt x="17441" y="13840"/>
                  </a:lnTo>
                  <a:lnTo>
                    <a:pt x="17441" y="13933"/>
                  </a:lnTo>
                  <a:lnTo>
                    <a:pt x="17441" y="13701"/>
                  </a:lnTo>
                  <a:lnTo>
                    <a:pt x="17497" y="13840"/>
                  </a:lnTo>
                  <a:lnTo>
                    <a:pt x="17497" y="13747"/>
                  </a:lnTo>
                  <a:lnTo>
                    <a:pt x="17554" y="13887"/>
                  </a:lnTo>
                  <a:lnTo>
                    <a:pt x="17554" y="13840"/>
                  </a:lnTo>
                  <a:lnTo>
                    <a:pt x="17610" y="13701"/>
                  </a:lnTo>
                  <a:lnTo>
                    <a:pt x="17610" y="13747"/>
                  </a:lnTo>
                  <a:lnTo>
                    <a:pt x="17666" y="13747"/>
                  </a:lnTo>
                  <a:lnTo>
                    <a:pt x="17722" y="13794"/>
                  </a:lnTo>
                  <a:lnTo>
                    <a:pt x="17722" y="13701"/>
                  </a:lnTo>
                  <a:lnTo>
                    <a:pt x="17778" y="13794"/>
                  </a:lnTo>
                  <a:lnTo>
                    <a:pt x="17778" y="13747"/>
                  </a:lnTo>
                  <a:lnTo>
                    <a:pt x="17834" y="13840"/>
                  </a:lnTo>
                  <a:lnTo>
                    <a:pt x="17890" y="13701"/>
                  </a:lnTo>
                  <a:lnTo>
                    <a:pt x="17890" y="13887"/>
                  </a:lnTo>
                  <a:lnTo>
                    <a:pt x="17946" y="13887"/>
                  </a:lnTo>
                  <a:lnTo>
                    <a:pt x="17946" y="13794"/>
                  </a:lnTo>
                  <a:lnTo>
                    <a:pt x="18002" y="13840"/>
                  </a:lnTo>
                  <a:lnTo>
                    <a:pt x="18058" y="13840"/>
                  </a:lnTo>
                  <a:lnTo>
                    <a:pt x="18058" y="13887"/>
                  </a:lnTo>
                  <a:lnTo>
                    <a:pt x="18114" y="13840"/>
                  </a:lnTo>
                  <a:lnTo>
                    <a:pt x="18114" y="13933"/>
                  </a:lnTo>
                  <a:lnTo>
                    <a:pt x="18170" y="13933"/>
                  </a:lnTo>
                  <a:lnTo>
                    <a:pt x="18227" y="13747"/>
                  </a:lnTo>
                  <a:lnTo>
                    <a:pt x="18227" y="13887"/>
                  </a:lnTo>
                  <a:lnTo>
                    <a:pt x="18283" y="14026"/>
                  </a:lnTo>
                  <a:lnTo>
                    <a:pt x="18283" y="13840"/>
                  </a:lnTo>
                  <a:lnTo>
                    <a:pt x="18339" y="13933"/>
                  </a:lnTo>
                  <a:lnTo>
                    <a:pt x="18395" y="13933"/>
                  </a:lnTo>
                  <a:lnTo>
                    <a:pt x="18395" y="13840"/>
                  </a:lnTo>
                  <a:lnTo>
                    <a:pt x="18451" y="13840"/>
                  </a:lnTo>
                  <a:lnTo>
                    <a:pt x="18451" y="13979"/>
                  </a:lnTo>
                  <a:lnTo>
                    <a:pt x="18507" y="13747"/>
                  </a:lnTo>
                  <a:lnTo>
                    <a:pt x="18563" y="13933"/>
                  </a:lnTo>
                  <a:lnTo>
                    <a:pt x="18619" y="13840"/>
                  </a:lnTo>
                  <a:lnTo>
                    <a:pt x="18619" y="13747"/>
                  </a:lnTo>
                  <a:lnTo>
                    <a:pt x="18675" y="13654"/>
                  </a:lnTo>
                  <a:lnTo>
                    <a:pt x="18731" y="13933"/>
                  </a:lnTo>
                  <a:lnTo>
                    <a:pt x="18731" y="14119"/>
                  </a:lnTo>
                  <a:lnTo>
                    <a:pt x="18787" y="14072"/>
                  </a:lnTo>
                  <a:lnTo>
                    <a:pt x="18787" y="13747"/>
                  </a:lnTo>
                  <a:lnTo>
                    <a:pt x="18843" y="13840"/>
                  </a:lnTo>
                  <a:lnTo>
                    <a:pt x="18899" y="13701"/>
                  </a:lnTo>
                  <a:lnTo>
                    <a:pt x="18899" y="13794"/>
                  </a:lnTo>
                  <a:lnTo>
                    <a:pt x="18956" y="13794"/>
                  </a:lnTo>
                  <a:lnTo>
                    <a:pt x="18956" y="14026"/>
                  </a:lnTo>
                  <a:lnTo>
                    <a:pt x="19012" y="13933"/>
                  </a:lnTo>
                  <a:lnTo>
                    <a:pt x="19012" y="13887"/>
                  </a:lnTo>
                  <a:lnTo>
                    <a:pt x="19068" y="13933"/>
                  </a:lnTo>
                  <a:lnTo>
                    <a:pt x="19124" y="13933"/>
                  </a:lnTo>
                  <a:lnTo>
                    <a:pt x="19124" y="13701"/>
                  </a:lnTo>
                  <a:lnTo>
                    <a:pt x="19180" y="13887"/>
                  </a:lnTo>
                  <a:lnTo>
                    <a:pt x="19236" y="14119"/>
                  </a:lnTo>
                  <a:lnTo>
                    <a:pt x="19292" y="13840"/>
                  </a:lnTo>
                  <a:lnTo>
                    <a:pt x="19292" y="13979"/>
                  </a:lnTo>
                  <a:lnTo>
                    <a:pt x="19348" y="13654"/>
                  </a:lnTo>
                  <a:lnTo>
                    <a:pt x="19348" y="14072"/>
                  </a:lnTo>
                  <a:lnTo>
                    <a:pt x="19404" y="13887"/>
                  </a:lnTo>
                  <a:lnTo>
                    <a:pt x="19460" y="14072"/>
                  </a:lnTo>
                  <a:lnTo>
                    <a:pt x="19685" y="13933"/>
                  </a:lnTo>
                  <a:lnTo>
                    <a:pt x="20189" y="13933"/>
                  </a:lnTo>
                  <a:lnTo>
                    <a:pt x="20638" y="13794"/>
                  </a:lnTo>
                  <a:lnTo>
                    <a:pt x="21143" y="13840"/>
                  </a:lnTo>
                  <a:lnTo>
                    <a:pt x="21591" y="13979"/>
                  </a:lnTo>
                  <a:lnTo>
                    <a:pt x="21600" y="21600"/>
                  </a:lnTo>
                </a:path>
              </a:pathLst>
            </a:custGeom>
            <a:noFill/>
            <a:ln w="3175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478" name="Shape"/>
            <p:cNvSpPr/>
            <p:nvPr/>
          </p:nvSpPr>
          <p:spPr>
            <a:xfrm>
              <a:off x="4220429" y="3306152"/>
              <a:ext cx="1833376" cy="1172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lose/>
                  <a:moveTo>
                    <a:pt x="0" y="0"/>
                  </a:moveTo>
                  <a:lnTo>
                    <a:pt x="2535" y="2777"/>
                  </a:lnTo>
                  <a:lnTo>
                    <a:pt x="3858" y="3147"/>
                  </a:lnTo>
                  <a:lnTo>
                    <a:pt x="4729" y="4320"/>
                  </a:lnTo>
                  <a:lnTo>
                    <a:pt x="5409" y="3641"/>
                  </a:lnTo>
                  <a:lnTo>
                    <a:pt x="5977" y="3641"/>
                  </a:lnTo>
                  <a:lnTo>
                    <a:pt x="6431" y="4135"/>
                  </a:lnTo>
                  <a:lnTo>
                    <a:pt x="6809" y="3888"/>
                  </a:lnTo>
                  <a:lnTo>
                    <a:pt x="7150" y="3456"/>
                  </a:lnTo>
                  <a:lnTo>
                    <a:pt x="7490" y="4258"/>
                  </a:lnTo>
                  <a:lnTo>
                    <a:pt x="7755" y="4320"/>
                  </a:lnTo>
                  <a:lnTo>
                    <a:pt x="8020" y="4443"/>
                  </a:lnTo>
                  <a:lnTo>
                    <a:pt x="8247" y="4382"/>
                  </a:lnTo>
                  <a:lnTo>
                    <a:pt x="8474" y="4258"/>
                  </a:lnTo>
                  <a:lnTo>
                    <a:pt x="8663" y="4258"/>
                  </a:lnTo>
                  <a:lnTo>
                    <a:pt x="8852" y="4505"/>
                  </a:lnTo>
                  <a:lnTo>
                    <a:pt x="9003" y="4690"/>
                  </a:lnTo>
                  <a:lnTo>
                    <a:pt x="9192" y="4999"/>
                  </a:lnTo>
                  <a:lnTo>
                    <a:pt x="9344" y="5184"/>
                  </a:lnTo>
                  <a:lnTo>
                    <a:pt x="9495" y="4999"/>
                  </a:lnTo>
                  <a:lnTo>
                    <a:pt x="9760" y="5431"/>
                  </a:lnTo>
                  <a:lnTo>
                    <a:pt x="9873" y="5678"/>
                  </a:lnTo>
                  <a:lnTo>
                    <a:pt x="10025" y="5986"/>
                  </a:lnTo>
                  <a:lnTo>
                    <a:pt x="10251" y="6110"/>
                  </a:lnTo>
                  <a:lnTo>
                    <a:pt x="10365" y="6233"/>
                  </a:lnTo>
                  <a:lnTo>
                    <a:pt x="10441" y="6357"/>
                  </a:lnTo>
                  <a:lnTo>
                    <a:pt x="10554" y="6912"/>
                  </a:lnTo>
                  <a:lnTo>
                    <a:pt x="10668" y="6850"/>
                  </a:lnTo>
                  <a:lnTo>
                    <a:pt x="10743" y="7035"/>
                  </a:lnTo>
                  <a:lnTo>
                    <a:pt x="10857" y="7344"/>
                  </a:lnTo>
                  <a:lnTo>
                    <a:pt x="10932" y="7653"/>
                  </a:lnTo>
                  <a:lnTo>
                    <a:pt x="11008" y="7899"/>
                  </a:lnTo>
                  <a:lnTo>
                    <a:pt x="11084" y="8085"/>
                  </a:lnTo>
                  <a:lnTo>
                    <a:pt x="11159" y="8331"/>
                  </a:lnTo>
                  <a:lnTo>
                    <a:pt x="11273" y="8887"/>
                  </a:lnTo>
                  <a:lnTo>
                    <a:pt x="11349" y="9010"/>
                  </a:lnTo>
                  <a:lnTo>
                    <a:pt x="11424" y="9319"/>
                  </a:lnTo>
                  <a:lnTo>
                    <a:pt x="11462" y="9874"/>
                  </a:lnTo>
                  <a:lnTo>
                    <a:pt x="11538" y="9998"/>
                  </a:lnTo>
                  <a:lnTo>
                    <a:pt x="11613" y="10677"/>
                  </a:lnTo>
                  <a:lnTo>
                    <a:pt x="11689" y="10677"/>
                  </a:lnTo>
                  <a:lnTo>
                    <a:pt x="11765" y="11109"/>
                  </a:lnTo>
                  <a:lnTo>
                    <a:pt x="11802" y="11664"/>
                  </a:lnTo>
                  <a:lnTo>
                    <a:pt x="11878" y="11787"/>
                  </a:lnTo>
                  <a:lnTo>
                    <a:pt x="11954" y="12219"/>
                  </a:lnTo>
                  <a:lnTo>
                    <a:pt x="11992" y="12343"/>
                  </a:lnTo>
                  <a:lnTo>
                    <a:pt x="12067" y="12713"/>
                  </a:lnTo>
                  <a:lnTo>
                    <a:pt x="12105" y="12837"/>
                  </a:lnTo>
                  <a:lnTo>
                    <a:pt x="12181" y="13392"/>
                  </a:lnTo>
                  <a:lnTo>
                    <a:pt x="12294" y="13947"/>
                  </a:lnTo>
                  <a:lnTo>
                    <a:pt x="12332" y="14009"/>
                  </a:lnTo>
                  <a:lnTo>
                    <a:pt x="12370" y="14318"/>
                  </a:lnTo>
                  <a:lnTo>
                    <a:pt x="12446" y="14441"/>
                  </a:lnTo>
                  <a:lnTo>
                    <a:pt x="12483" y="14626"/>
                  </a:lnTo>
                  <a:lnTo>
                    <a:pt x="12559" y="14379"/>
                  </a:lnTo>
                  <a:lnTo>
                    <a:pt x="12597" y="14811"/>
                  </a:lnTo>
                  <a:lnTo>
                    <a:pt x="12635" y="14873"/>
                  </a:lnTo>
                  <a:lnTo>
                    <a:pt x="12748" y="14873"/>
                  </a:lnTo>
                  <a:lnTo>
                    <a:pt x="12786" y="15182"/>
                  </a:lnTo>
                  <a:lnTo>
                    <a:pt x="12824" y="15058"/>
                  </a:lnTo>
                  <a:lnTo>
                    <a:pt x="12862" y="15305"/>
                  </a:lnTo>
                  <a:lnTo>
                    <a:pt x="12899" y="15243"/>
                  </a:lnTo>
                  <a:lnTo>
                    <a:pt x="13013" y="15429"/>
                  </a:lnTo>
                  <a:lnTo>
                    <a:pt x="13051" y="15614"/>
                  </a:lnTo>
                  <a:lnTo>
                    <a:pt x="13126" y="15614"/>
                  </a:lnTo>
                  <a:lnTo>
                    <a:pt x="13164" y="15861"/>
                  </a:lnTo>
                  <a:lnTo>
                    <a:pt x="13202" y="15984"/>
                  </a:lnTo>
                  <a:lnTo>
                    <a:pt x="13240" y="15984"/>
                  </a:lnTo>
                  <a:lnTo>
                    <a:pt x="13278" y="16046"/>
                  </a:lnTo>
                  <a:lnTo>
                    <a:pt x="13316" y="16354"/>
                  </a:lnTo>
                  <a:lnTo>
                    <a:pt x="13391" y="16354"/>
                  </a:lnTo>
                  <a:lnTo>
                    <a:pt x="13429" y="16601"/>
                  </a:lnTo>
                  <a:lnTo>
                    <a:pt x="13467" y="16663"/>
                  </a:lnTo>
                  <a:lnTo>
                    <a:pt x="13505" y="16848"/>
                  </a:lnTo>
                  <a:lnTo>
                    <a:pt x="13543" y="16848"/>
                  </a:lnTo>
                  <a:lnTo>
                    <a:pt x="13580" y="17095"/>
                  </a:lnTo>
                  <a:lnTo>
                    <a:pt x="13618" y="17280"/>
                  </a:lnTo>
                  <a:lnTo>
                    <a:pt x="13656" y="17342"/>
                  </a:lnTo>
                  <a:lnTo>
                    <a:pt x="13732" y="17589"/>
                  </a:lnTo>
                  <a:lnTo>
                    <a:pt x="13770" y="17589"/>
                  </a:lnTo>
                  <a:lnTo>
                    <a:pt x="13807" y="17712"/>
                  </a:lnTo>
                  <a:lnTo>
                    <a:pt x="13807" y="17835"/>
                  </a:lnTo>
                  <a:lnTo>
                    <a:pt x="13845" y="17897"/>
                  </a:lnTo>
                  <a:lnTo>
                    <a:pt x="13883" y="18082"/>
                  </a:lnTo>
                  <a:lnTo>
                    <a:pt x="13921" y="18206"/>
                  </a:lnTo>
                  <a:lnTo>
                    <a:pt x="13959" y="18144"/>
                  </a:lnTo>
                  <a:lnTo>
                    <a:pt x="13996" y="18144"/>
                  </a:lnTo>
                  <a:lnTo>
                    <a:pt x="13996" y="18391"/>
                  </a:lnTo>
                  <a:lnTo>
                    <a:pt x="14034" y="18329"/>
                  </a:lnTo>
                  <a:lnTo>
                    <a:pt x="14072" y="18514"/>
                  </a:lnTo>
                  <a:lnTo>
                    <a:pt x="14110" y="18514"/>
                  </a:lnTo>
                  <a:lnTo>
                    <a:pt x="14110" y="18576"/>
                  </a:lnTo>
                  <a:lnTo>
                    <a:pt x="14186" y="18699"/>
                  </a:lnTo>
                  <a:lnTo>
                    <a:pt x="14223" y="18699"/>
                  </a:lnTo>
                  <a:lnTo>
                    <a:pt x="14223" y="18885"/>
                  </a:lnTo>
                  <a:lnTo>
                    <a:pt x="14261" y="18823"/>
                  </a:lnTo>
                  <a:lnTo>
                    <a:pt x="14299" y="18885"/>
                  </a:lnTo>
                  <a:lnTo>
                    <a:pt x="14299" y="18946"/>
                  </a:lnTo>
                  <a:lnTo>
                    <a:pt x="14337" y="18946"/>
                  </a:lnTo>
                  <a:lnTo>
                    <a:pt x="14375" y="19070"/>
                  </a:lnTo>
                  <a:lnTo>
                    <a:pt x="14375" y="19131"/>
                  </a:lnTo>
                  <a:lnTo>
                    <a:pt x="14413" y="19131"/>
                  </a:lnTo>
                  <a:lnTo>
                    <a:pt x="14450" y="19255"/>
                  </a:lnTo>
                  <a:lnTo>
                    <a:pt x="14488" y="19255"/>
                  </a:lnTo>
                  <a:lnTo>
                    <a:pt x="14526" y="19378"/>
                  </a:lnTo>
                  <a:lnTo>
                    <a:pt x="14526" y="19440"/>
                  </a:lnTo>
                  <a:lnTo>
                    <a:pt x="14564" y="19502"/>
                  </a:lnTo>
                  <a:lnTo>
                    <a:pt x="14602" y="19502"/>
                  </a:lnTo>
                  <a:lnTo>
                    <a:pt x="14602" y="19563"/>
                  </a:lnTo>
                  <a:lnTo>
                    <a:pt x="14640" y="19563"/>
                  </a:lnTo>
                  <a:lnTo>
                    <a:pt x="14677" y="19625"/>
                  </a:lnTo>
                  <a:lnTo>
                    <a:pt x="14677" y="19687"/>
                  </a:lnTo>
                  <a:lnTo>
                    <a:pt x="14715" y="19749"/>
                  </a:lnTo>
                  <a:lnTo>
                    <a:pt x="14753" y="19872"/>
                  </a:lnTo>
                  <a:lnTo>
                    <a:pt x="14791" y="19810"/>
                  </a:lnTo>
                  <a:lnTo>
                    <a:pt x="14791" y="19934"/>
                  </a:lnTo>
                  <a:lnTo>
                    <a:pt x="14829" y="19934"/>
                  </a:lnTo>
                  <a:lnTo>
                    <a:pt x="14829" y="19995"/>
                  </a:lnTo>
                  <a:lnTo>
                    <a:pt x="14867" y="19934"/>
                  </a:lnTo>
                  <a:lnTo>
                    <a:pt x="14867" y="20057"/>
                  </a:lnTo>
                  <a:lnTo>
                    <a:pt x="14904" y="20057"/>
                  </a:lnTo>
                  <a:lnTo>
                    <a:pt x="14942" y="20119"/>
                  </a:lnTo>
                  <a:lnTo>
                    <a:pt x="14942" y="20181"/>
                  </a:lnTo>
                  <a:lnTo>
                    <a:pt x="14980" y="20181"/>
                  </a:lnTo>
                  <a:lnTo>
                    <a:pt x="14980" y="20242"/>
                  </a:lnTo>
                  <a:lnTo>
                    <a:pt x="15018" y="20242"/>
                  </a:lnTo>
                  <a:lnTo>
                    <a:pt x="15056" y="20304"/>
                  </a:lnTo>
                  <a:lnTo>
                    <a:pt x="15094" y="20427"/>
                  </a:lnTo>
                  <a:lnTo>
                    <a:pt x="15169" y="20427"/>
                  </a:lnTo>
                  <a:lnTo>
                    <a:pt x="15245" y="20551"/>
                  </a:lnTo>
                  <a:lnTo>
                    <a:pt x="15283" y="20551"/>
                  </a:lnTo>
                  <a:lnTo>
                    <a:pt x="15283" y="20613"/>
                  </a:lnTo>
                  <a:lnTo>
                    <a:pt x="15358" y="20613"/>
                  </a:lnTo>
                  <a:lnTo>
                    <a:pt x="15358" y="20674"/>
                  </a:lnTo>
                  <a:lnTo>
                    <a:pt x="15396" y="20736"/>
                  </a:lnTo>
                  <a:lnTo>
                    <a:pt x="15434" y="20736"/>
                  </a:lnTo>
                  <a:lnTo>
                    <a:pt x="15434" y="20798"/>
                  </a:lnTo>
                  <a:lnTo>
                    <a:pt x="15510" y="20798"/>
                  </a:lnTo>
                  <a:lnTo>
                    <a:pt x="15510" y="20859"/>
                  </a:lnTo>
                  <a:lnTo>
                    <a:pt x="15585" y="20859"/>
                  </a:lnTo>
                  <a:lnTo>
                    <a:pt x="15623" y="20921"/>
                  </a:lnTo>
                  <a:lnTo>
                    <a:pt x="15623" y="20983"/>
                  </a:lnTo>
                  <a:lnTo>
                    <a:pt x="15661" y="20921"/>
                  </a:lnTo>
                  <a:lnTo>
                    <a:pt x="15699" y="20983"/>
                  </a:lnTo>
                  <a:lnTo>
                    <a:pt x="15737" y="20983"/>
                  </a:lnTo>
                  <a:lnTo>
                    <a:pt x="15737" y="21045"/>
                  </a:lnTo>
                  <a:lnTo>
                    <a:pt x="15737" y="20983"/>
                  </a:lnTo>
                  <a:lnTo>
                    <a:pt x="15774" y="21045"/>
                  </a:lnTo>
                  <a:lnTo>
                    <a:pt x="15812" y="21045"/>
                  </a:lnTo>
                  <a:lnTo>
                    <a:pt x="15850" y="21106"/>
                  </a:lnTo>
                  <a:lnTo>
                    <a:pt x="15888" y="21106"/>
                  </a:lnTo>
                  <a:lnTo>
                    <a:pt x="15926" y="21168"/>
                  </a:lnTo>
                  <a:lnTo>
                    <a:pt x="16001" y="21168"/>
                  </a:lnTo>
                  <a:lnTo>
                    <a:pt x="16039" y="21230"/>
                  </a:lnTo>
                  <a:lnTo>
                    <a:pt x="16153" y="21230"/>
                  </a:lnTo>
                  <a:lnTo>
                    <a:pt x="16153" y="21291"/>
                  </a:lnTo>
                  <a:lnTo>
                    <a:pt x="16304" y="21291"/>
                  </a:lnTo>
                  <a:lnTo>
                    <a:pt x="16304" y="21353"/>
                  </a:lnTo>
                  <a:lnTo>
                    <a:pt x="16455" y="21353"/>
                  </a:lnTo>
                  <a:lnTo>
                    <a:pt x="16455" y="21415"/>
                  </a:lnTo>
                  <a:lnTo>
                    <a:pt x="16455" y="21353"/>
                  </a:lnTo>
                  <a:lnTo>
                    <a:pt x="16493" y="21353"/>
                  </a:lnTo>
                  <a:lnTo>
                    <a:pt x="16493" y="21415"/>
                  </a:lnTo>
                  <a:lnTo>
                    <a:pt x="16720" y="21415"/>
                  </a:lnTo>
                  <a:lnTo>
                    <a:pt x="16720" y="21477"/>
                  </a:lnTo>
                  <a:lnTo>
                    <a:pt x="17061" y="21477"/>
                  </a:lnTo>
                  <a:lnTo>
                    <a:pt x="17061" y="21538"/>
                  </a:lnTo>
                  <a:lnTo>
                    <a:pt x="17779" y="21538"/>
                  </a:lnTo>
                  <a:lnTo>
                    <a:pt x="17779" y="21600"/>
                  </a:lnTo>
                  <a:lnTo>
                    <a:pt x="17779" y="21538"/>
                  </a:lnTo>
                  <a:lnTo>
                    <a:pt x="17779" y="21600"/>
                  </a:lnTo>
                  <a:lnTo>
                    <a:pt x="17817" y="21600"/>
                  </a:lnTo>
                  <a:lnTo>
                    <a:pt x="17817" y="21538"/>
                  </a:lnTo>
                  <a:lnTo>
                    <a:pt x="17817" y="21600"/>
                  </a:lnTo>
                  <a:lnTo>
                    <a:pt x="21600" y="21600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479" name="Line"/>
            <p:cNvSpPr/>
            <p:nvPr/>
          </p:nvSpPr>
          <p:spPr>
            <a:xfrm>
              <a:off x="4474083" y="4629353"/>
              <a:ext cx="16055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480" name="Line"/>
            <p:cNvSpPr/>
            <p:nvPr/>
          </p:nvSpPr>
          <p:spPr>
            <a:xfrm>
              <a:off x="4474083" y="4579105"/>
              <a:ext cx="16055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481" name="Line"/>
            <p:cNvSpPr/>
            <p:nvPr/>
          </p:nvSpPr>
          <p:spPr>
            <a:xfrm>
              <a:off x="4474083" y="4545606"/>
              <a:ext cx="16055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482" name="Line"/>
            <p:cNvSpPr/>
            <p:nvPr/>
          </p:nvSpPr>
          <p:spPr>
            <a:xfrm>
              <a:off x="4474083" y="4351314"/>
              <a:ext cx="16055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483" name="Line"/>
            <p:cNvSpPr/>
            <p:nvPr/>
          </p:nvSpPr>
          <p:spPr>
            <a:xfrm>
              <a:off x="4474083" y="4304415"/>
              <a:ext cx="16055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484" name="Line"/>
            <p:cNvSpPr/>
            <p:nvPr/>
          </p:nvSpPr>
          <p:spPr>
            <a:xfrm>
              <a:off x="4474083" y="4267567"/>
              <a:ext cx="16055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485" name="Line"/>
            <p:cNvSpPr/>
            <p:nvPr/>
          </p:nvSpPr>
          <p:spPr>
            <a:xfrm>
              <a:off x="4474083" y="4073274"/>
              <a:ext cx="16055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486" name="Line"/>
            <p:cNvSpPr/>
            <p:nvPr/>
          </p:nvSpPr>
          <p:spPr>
            <a:xfrm>
              <a:off x="4474083" y="4026376"/>
              <a:ext cx="16055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487" name="Line"/>
            <p:cNvSpPr/>
            <p:nvPr/>
          </p:nvSpPr>
          <p:spPr>
            <a:xfrm>
              <a:off x="4474083" y="3989527"/>
              <a:ext cx="16055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488" name="Line"/>
            <p:cNvSpPr/>
            <p:nvPr/>
          </p:nvSpPr>
          <p:spPr>
            <a:xfrm>
              <a:off x="4474083" y="3795234"/>
              <a:ext cx="16055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489" name="Line"/>
            <p:cNvSpPr/>
            <p:nvPr/>
          </p:nvSpPr>
          <p:spPr>
            <a:xfrm>
              <a:off x="4474083" y="3748336"/>
              <a:ext cx="16055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490" name="Line"/>
            <p:cNvSpPr/>
            <p:nvPr/>
          </p:nvSpPr>
          <p:spPr>
            <a:xfrm>
              <a:off x="4474083" y="3714837"/>
              <a:ext cx="16055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491" name="Line"/>
            <p:cNvSpPr/>
            <p:nvPr/>
          </p:nvSpPr>
          <p:spPr>
            <a:xfrm>
              <a:off x="4474083" y="3520544"/>
              <a:ext cx="16055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492" name="Line"/>
            <p:cNvSpPr/>
            <p:nvPr/>
          </p:nvSpPr>
          <p:spPr>
            <a:xfrm>
              <a:off x="4474083" y="4435061"/>
              <a:ext cx="28898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493" name="Line"/>
            <p:cNvSpPr/>
            <p:nvPr/>
          </p:nvSpPr>
          <p:spPr>
            <a:xfrm>
              <a:off x="4474083" y="4157021"/>
              <a:ext cx="28898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494" name="Line"/>
            <p:cNvSpPr/>
            <p:nvPr/>
          </p:nvSpPr>
          <p:spPr>
            <a:xfrm>
              <a:off x="4474083" y="3878981"/>
              <a:ext cx="28898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495" name="Line"/>
            <p:cNvSpPr/>
            <p:nvPr/>
          </p:nvSpPr>
          <p:spPr>
            <a:xfrm>
              <a:off x="4474083" y="3604291"/>
              <a:ext cx="28898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496" name="Line"/>
            <p:cNvSpPr/>
            <p:nvPr/>
          </p:nvSpPr>
          <p:spPr>
            <a:xfrm>
              <a:off x="6037749" y="4629353"/>
              <a:ext cx="19266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497" name="Line"/>
            <p:cNvSpPr/>
            <p:nvPr/>
          </p:nvSpPr>
          <p:spPr>
            <a:xfrm>
              <a:off x="6037749" y="4579105"/>
              <a:ext cx="19266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498" name="Line"/>
            <p:cNvSpPr/>
            <p:nvPr/>
          </p:nvSpPr>
          <p:spPr>
            <a:xfrm>
              <a:off x="6037749" y="4545606"/>
              <a:ext cx="19266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499" name="Line"/>
            <p:cNvSpPr/>
            <p:nvPr/>
          </p:nvSpPr>
          <p:spPr>
            <a:xfrm>
              <a:off x="6037749" y="4351314"/>
              <a:ext cx="19266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00" name="Line"/>
            <p:cNvSpPr/>
            <p:nvPr/>
          </p:nvSpPr>
          <p:spPr>
            <a:xfrm>
              <a:off x="6037749" y="4304415"/>
              <a:ext cx="19266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01" name="Line"/>
            <p:cNvSpPr/>
            <p:nvPr/>
          </p:nvSpPr>
          <p:spPr>
            <a:xfrm>
              <a:off x="6037749" y="4267567"/>
              <a:ext cx="19266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02" name="Line"/>
            <p:cNvSpPr/>
            <p:nvPr/>
          </p:nvSpPr>
          <p:spPr>
            <a:xfrm>
              <a:off x="6037749" y="4073274"/>
              <a:ext cx="19266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03" name="Line"/>
            <p:cNvSpPr/>
            <p:nvPr/>
          </p:nvSpPr>
          <p:spPr>
            <a:xfrm>
              <a:off x="6037749" y="4026376"/>
              <a:ext cx="19266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04" name="Line"/>
            <p:cNvSpPr/>
            <p:nvPr/>
          </p:nvSpPr>
          <p:spPr>
            <a:xfrm>
              <a:off x="6037749" y="3989527"/>
              <a:ext cx="19266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05" name="Line"/>
            <p:cNvSpPr/>
            <p:nvPr/>
          </p:nvSpPr>
          <p:spPr>
            <a:xfrm>
              <a:off x="6037749" y="3795234"/>
              <a:ext cx="19266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06" name="Line"/>
            <p:cNvSpPr/>
            <p:nvPr/>
          </p:nvSpPr>
          <p:spPr>
            <a:xfrm>
              <a:off x="6037749" y="3748336"/>
              <a:ext cx="19266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07" name="Line"/>
            <p:cNvSpPr/>
            <p:nvPr/>
          </p:nvSpPr>
          <p:spPr>
            <a:xfrm>
              <a:off x="6037749" y="3714837"/>
              <a:ext cx="19266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08" name="Line"/>
            <p:cNvSpPr/>
            <p:nvPr/>
          </p:nvSpPr>
          <p:spPr>
            <a:xfrm>
              <a:off x="6037749" y="3520544"/>
              <a:ext cx="19266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09" name="Line"/>
            <p:cNvSpPr/>
            <p:nvPr/>
          </p:nvSpPr>
          <p:spPr>
            <a:xfrm>
              <a:off x="6024907" y="4435061"/>
              <a:ext cx="32109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10" name="Line"/>
            <p:cNvSpPr/>
            <p:nvPr/>
          </p:nvSpPr>
          <p:spPr>
            <a:xfrm>
              <a:off x="6024907" y="4157021"/>
              <a:ext cx="32109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11" name="Line"/>
            <p:cNvSpPr/>
            <p:nvPr/>
          </p:nvSpPr>
          <p:spPr>
            <a:xfrm>
              <a:off x="6024907" y="3878981"/>
              <a:ext cx="32109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12" name="Line"/>
            <p:cNvSpPr/>
            <p:nvPr/>
          </p:nvSpPr>
          <p:spPr>
            <a:xfrm>
              <a:off x="6024907" y="3604291"/>
              <a:ext cx="32109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13" name="Line"/>
            <p:cNvSpPr/>
            <p:nvPr/>
          </p:nvSpPr>
          <p:spPr>
            <a:xfrm>
              <a:off x="4641046" y="4696351"/>
              <a:ext cx="1" cy="2010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14" name="Line"/>
            <p:cNvSpPr/>
            <p:nvPr/>
          </p:nvSpPr>
          <p:spPr>
            <a:xfrm>
              <a:off x="4740581" y="4696351"/>
              <a:ext cx="1" cy="2010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15" name="Line"/>
            <p:cNvSpPr/>
            <p:nvPr/>
          </p:nvSpPr>
          <p:spPr>
            <a:xfrm>
              <a:off x="4808007" y="4696351"/>
              <a:ext cx="1" cy="2010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16" name="Line"/>
            <p:cNvSpPr/>
            <p:nvPr/>
          </p:nvSpPr>
          <p:spPr>
            <a:xfrm>
              <a:off x="4862591" y="4696351"/>
              <a:ext cx="1" cy="2010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17" name="Line"/>
            <p:cNvSpPr/>
            <p:nvPr/>
          </p:nvSpPr>
          <p:spPr>
            <a:xfrm>
              <a:off x="4907543" y="4696351"/>
              <a:ext cx="1" cy="2010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18" name="Line"/>
            <p:cNvSpPr/>
            <p:nvPr/>
          </p:nvSpPr>
          <p:spPr>
            <a:xfrm>
              <a:off x="4942862" y="4696351"/>
              <a:ext cx="1" cy="2010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19" name="Line"/>
            <p:cNvSpPr/>
            <p:nvPr/>
          </p:nvSpPr>
          <p:spPr>
            <a:xfrm>
              <a:off x="4974970" y="4696351"/>
              <a:ext cx="1" cy="2010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20" name="Line"/>
            <p:cNvSpPr/>
            <p:nvPr/>
          </p:nvSpPr>
          <p:spPr>
            <a:xfrm>
              <a:off x="5196516" y="4696351"/>
              <a:ext cx="1" cy="2010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21" name="Line"/>
            <p:cNvSpPr/>
            <p:nvPr/>
          </p:nvSpPr>
          <p:spPr>
            <a:xfrm>
              <a:off x="5292840" y="4696351"/>
              <a:ext cx="1" cy="2010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22" name="Line"/>
            <p:cNvSpPr/>
            <p:nvPr/>
          </p:nvSpPr>
          <p:spPr>
            <a:xfrm>
              <a:off x="5363478" y="4696351"/>
              <a:ext cx="1" cy="2010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23" name="Line"/>
            <p:cNvSpPr/>
            <p:nvPr/>
          </p:nvSpPr>
          <p:spPr>
            <a:xfrm>
              <a:off x="5418062" y="4696351"/>
              <a:ext cx="1" cy="2010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24" name="Line"/>
            <p:cNvSpPr/>
            <p:nvPr/>
          </p:nvSpPr>
          <p:spPr>
            <a:xfrm>
              <a:off x="5459803" y="4696351"/>
              <a:ext cx="1" cy="2010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25" name="Line"/>
            <p:cNvSpPr/>
            <p:nvPr/>
          </p:nvSpPr>
          <p:spPr>
            <a:xfrm>
              <a:off x="5498333" y="4696351"/>
              <a:ext cx="1" cy="2010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26" name="Line"/>
            <p:cNvSpPr/>
            <p:nvPr/>
          </p:nvSpPr>
          <p:spPr>
            <a:xfrm>
              <a:off x="5530441" y="4696351"/>
              <a:ext cx="1" cy="2010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27" name="Line"/>
            <p:cNvSpPr/>
            <p:nvPr/>
          </p:nvSpPr>
          <p:spPr>
            <a:xfrm>
              <a:off x="5751987" y="4696351"/>
              <a:ext cx="1" cy="2010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28" name="Line"/>
            <p:cNvSpPr/>
            <p:nvPr/>
          </p:nvSpPr>
          <p:spPr>
            <a:xfrm>
              <a:off x="5848311" y="4696351"/>
              <a:ext cx="1" cy="2010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29" name="Line"/>
            <p:cNvSpPr/>
            <p:nvPr/>
          </p:nvSpPr>
          <p:spPr>
            <a:xfrm>
              <a:off x="5918949" y="4696351"/>
              <a:ext cx="1" cy="2010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30" name="Line"/>
            <p:cNvSpPr/>
            <p:nvPr/>
          </p:nvSpPr>
          <p:spPr>
            <a:xfrm>
              <a:off x="5973534" y="4696351"/>
              <a:ext cx="1" cy="2010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31" name="Line"/>
            <p:cNvSpPr/>
            <p:nvPr/>
          </p:nvSpPr>
          <p:spPr>
            <a:xfrm>
              <a:off x="6015273" y="4696351"/>
              <a:ext cx="1" cy="2010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32" name="Line"/>
            <p:cNvSpPr/>
            <p:nvPr/>
          </p:nvSpPr>
          <p:spPr>
            <a:xfrm>
              <a:off x="5029554" y="4682951"/>
              <a:ext cx="1" cy="3350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33" name="Line"/>
            <p:cNvSpPr/>
            <p:nvPr/>
          </p:nvSpPr>
          <p:spPr>
            <a:xfrm>
              <a:off x="5585024" y="4682951"/>
              <a:ext cx="1" cy="3350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34" name="Line"/>
            <p:cNvSpPr/>
            <p:nvPr/>
          </p:nvSpPr>
          <p:spPr>
            <a:xfrm>
              <a:off x="4641045" y="3470296"/>
              <a:ext cx="1" cy="1675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35" name="Line"/>
            <p:cNvSpPr/>
            <p:nvPr/>
          </p:nvSpPr>
          <p:spPr>
            <a:xfrm>
              <a:off x="4740580" y="3470296"/>
              <a:ext cx="1" cy="1675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36" name="Line"/>
            <p:cNvSpPr/>
            <p:nvPr/>
          </p:nvSpPr>
          <p:spPr>
            <a:xfrm>
              <a:off x="4808007" y="3470296"/>
              <a:ext cx="1" cy="1675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37" name="Line"/>
            <p:cNvSpPr/>
            <p:nvPr/>
          </p:nvSpPr>
          <p:spPr>
            <a:xfrm>
              <a:off x="4862591" y="3470296"/>
              <a:ext cx="1" cy="1675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38" name="Line"/>
            <p:cNvSpPr/>
            <p:nvPr/>
          </p:nvSpPr>
          <p:spPr>
            <a:xfrm>
              <a:off x="4907543" y="3470296"/>
              <a:ext cx="1" cy="1675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39" name="Line"/>
            <p:cNvSpPr/>
            <p:nvPr/>
          </p:nvSpPr>
          <p:spPr>
            <a:xfrm>
              <a:off x="4942862" y="3470296"/>
              <a:ext cx="1" cy="1675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40" name="Line"/>
            <p:cNvSpPr/>
            <p:nvPr/>
          </p:nvSpPr>
          <p:spPr>
            <a:xfrm>
              <a:off x="4974970" y="3470296"/>
              <a:ext cx="1" cy="1675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41" name="Line"/>
            <p:cNvSpPr/>
            <p:nvPr/>
          </p:nvSpPr>
          <p:spPr>
            <a:xfrm>
              <a:off x="5196516" y="3470296"/>
              <a:ext cx="1" cy="1675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42" name="Line"/>
            <p:cNvSpPr/>
            <p:nvPr/>
          </p:nvSpPr>
          <p:spPr>
            <a:xfrm>
              <a:off x="5292840" y="3470296"/>
              <a:ext cx="1" cy="1675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43" name="Line"/>
            <p:cNvSpPr/>
            <p:nvPr/>
          </p:nvSpPr>
          <p:spPr>
            <a:xfrm>
              <a:off x="5363478" y="3470296"/>
              <a:ext cx="1" cy="1675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44" name="Line"/>
            <p:cNvSpPr/>
            <p:nvPr/>
          </p:nvSpPr>
          <p:spPr>
            <a:xfrm>
              <a:off x="5418062" y="3470296"/>
              <a:ext cx="1" cy="1675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45" name="Line"/>
            <p:cNvSpPr/>
            <p:nvPr/>
          </p:nvSpPr>
          <p:spPr>
            <a:xfrm>
              <a:off x="5459803" y="3470296"/>
              <a:ext cx="1" cy="1675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46" name="Line"/>
            <p:cNvSpPr/>
            <p:nvPr/>
          </p:nvSpPr>
          <p:spPr>
            <a:xfrm>
              <a:off x="5498333" y="3470296"/>
              <a:ext cx="1" cy="1675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47" name="Line"/>
            <p:cNvSpPr/>
            <p:nvPr/>
          </p:nvSpPr>
          <p:spPr>
            <a:xfrm>
              <a:off x="5530441" y="3470296"/>
              <a:ext cx="1" cy="1675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48" name="Line"/>
            <p:cNvSpPr/>
            <p:nvPr/>
          </p:nvSpPr>
          <p:spPr>
            <a:xfrm>
              <a:off x="5751987" y="3470296"/>
              <a:ext cx="1" cy="1675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49" name="Line"/>
            <p:cNvSpPr/>
            <p:nvPr/>
          </p:nvSpPr>
          <p:spPr>
            <a:xfrm>
              <a:off x="5848311" y="3470296"/>
              <a:ext cx="1" cy="1675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50" name="Line"/>
            <p:cNvSpPr/>
            <p:nvPr/>
          </p:nvSpPr>
          <p:spPr>
            <a:xfrm>
              <a:off x="5918949" y="3470296"/>
              <a:ext cx="1" cy="1675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51" name="Line"/>
            <p:cNvSpPr/>
            <p:nvPr/>
          </p:nvSpPr>
          <p:spPr>
            <a:xfrm>
              <a:off x="5973533" y="3470296"/>
              <a:ext cx="1" cy="1675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52" name="Line"/>
            <p:cNvSpPr/>
            <p:nvPr/>
          </p:nvSpPr>
          <p:spPr>
            <a:xfrm>
              <a:off x="6015273" y="3470296"/>
              <a:ext cx="1" cy="1675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53" name="Line"/>
            <p:cNvSpPr/>
            <p:nvPr/>
          </p:nvSpPr>
          <p:spPr>
            <a:xfrm>
              <a:off x="5029554" y="3470296"/>
              <a:ext cx="1" cy="3015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54" name="Line"/>
            <p:cNvSpPr/>
            <p:nvPr/>
          </p:nvSpPr>
          <p:spPr>
            <a:xfrm>
              <a:off x="5585024" y="3470296"/>
              <a:ext cx="1" cy="3015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55" name="Rectangle"/>
            <p:cNvSpPr/>
            <p:nvPr/>
          </p:nvSpPr>
          <p:spPr>
            <a:xfrm>
              <a:off x="4474083" y="3470296"/>
              <a:ext cx="1579721" cy="1242805"/>
            </a:xfrm>
            <a:prstGeom prst="rect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56" name="Rectangle"/>
            <p:cNvSpPr/>
            <p:nvPr/>
          </p:nvSpPr>
          <p:spPr>
            <a:xfrm>
              <a:off x="4705262" y="4157021"/>
              <a:ext cx="308239" cy="204343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57" name="Line"/>
            <p:cNvSpPr/>
            <p:nvPr/>
          </p:nvSpPr>
          <p:spPr>
            <a:xfrm>
              <a:off x="4737370" y="4200569"/>
              <a:ext cx="64217" cy="1"/>
            </a:xfrm>
            <a:prstGeom prst="line">
              <a:avLst/>
            </a:prstGeom>
            <a:noFill/>
            <a:ln w="3175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58" name="Shape"/>
            <p:cNvSpPr/>
            <p:nvPr/>
          </p:nvSpPr>
          <p:spPr>
            <a:xfrm>
              <a:off x="4837586" y="4182914"/>
              <a:ext cx="68282" cy="39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lose/>
                  <a:moveTo>
                    <a:pt x="0" y="17050"/>
                  </a:moveTo>
                  <a:lnTo>
                    <a:pt x="0" y="0"/>
                  </a:lnTo>
                  <a:lnTo>
                    <a:pt x="5332" y="0"/>
                  </a:lnTo>
                  <a:lnTo>
                    <a:pt x="5332" y="1810"/>
                  </a:lnTo>
                  <a:lnTo>
                    <a:pt x="1354" y="1810"/>
                  </a:lnTo>
                  <a:lnTo>
                    <a:pt x="1354" y="7281"/>
                  </a:lnTo>
                  <a:lnTo>
                    <a:pt x="4687" y="7281"/>
                  </a:lnTo>
                  <a:lnTo>
                    <a:pt x="4687" y="9067"/>
                  </a:lnTo>
                  <a:lnTo>
                    <a:pt x="1354" y="9067"/>
                  </a:lnTo>
                  <a:lnTo>
                    <a:pt x="1354" y="15241"/>
                  </a:lnTo>
                  <a:lnTo>
                    <a:pt x="5610" y="15241"/>
                  </a:lnTo>
                  <a:lnTo>
                    <a:pt x="5610" y="17050"/>
                  </a:lnTo>
                  <a:lnTo>
                    <a:pt x="0" y="17050"/>
                  </a:lnTo>
                  <a:close/>
                  <a:moveTo>
                    <a:pt x="6478" y="17050"/>
                  </a:moveTo>
                  <a:lnTo>
                    <a:pt x="9140" y="10588"/>
                  </a:lnTo>
                  <a:lnTo>
                    <a:pt x="6555" y="4539"/>
                  </a:lnTo>
                  <a:lnTo>
                    <a:pt x="8064" y="4539"/>
                  </a:lnTo>
                  <a:lnTo>
                    <a:pt x="10108" y="9356"/>
                  </a:lnTo>
                  <a:lnTo>
                    <a:pt x="11958" y="4539"/>
                  </a:lnTo>
                  <a:lnTo>
                    <a:pt x="13196" y="4539"/>
                  </a:lnTo>
                  <a:lnTo>
                    <a:pt x="10771" y="10887"/>
                  </a:lnTo>
                  <a:lnTo>
                    <a:pt x="13409" y="17050"/>
                  </a:lnTo>
                  <a:lnTo>
                    <a:pt x="11900" y="17050"/>
                  </a:lnTo>
                  <a:lnTo>
                    <a:pt x="9792" y="12098"/>
                  </a:lnTo>
                  <a:lnTo>
                    <a:pt x="7755" y="17050"/>
                  </a:lnTo>
                  <a:lnTo>
                    <a:pt x="6478" y="17050"/>
                  </a:lnTo>
                  <a:close/>
                  <a:moveTo>
                    <a:pt x="15274" y="21600"/>
                  </a:moveTo>
                  <a:lnTo>
                    <a:pt x="15274" y="4539"/>
                  </a:lnTo>
                  <a:lnTo>
                    <a:pt x="16545" y="4539"/>
                  </a:lnTo>
                  <a:lnTo>
                    <a:pt x="16545" y="6889"/>
                  </a:lnTo>
                  <a:cubicBezTo>
                    <a:pt x="17065" y="5140"/>
                    <a:pt x="17845" y="4263"/>
                    <a:pt x="18885" y="4263"/>
                  </a:cubicBezTo>
                  <a:cubicBezTo>
                    <a:pt x="19728" y="4263"/>
                    <a:pt x="20390" y="4813"/>
                    <a:pt x="20874" y="5911"/>
                  </a:cubicBezTo>
                  <a:cubicBezTo>
                    <a:pt x="21358" y="7009"/>
                    <a:pt x="21600" y="8510"/>
                    <a:pt x="21600" y="10416"/>
                  </a:cubicBezTo>
                  <a:cubicBezTo>
                    <a:pt x="21600" y="12488"/>
                    <a:pt x="21326" y="14161"/>
                    <a:pt x="20777" y="15431"/>
                  </a:cubicBezTo>
                  <a:cubicBezTo>
                    <a:pt x="20230" y="16704"/>
                    <a:pt x="19509" y="17339"/>
                    <a:pt x="18615" y="17339"/>
                  </a:cubicBezTo>
                  <a:cubicBezTo>
                    <a:pt x="17785" y="17339"/>
                    <a:pt x="17095" y="16771"/>
                    <a:pt x="16545" y="15633"/>
                  </a:cubicBezTo>
                  <a:lnTo>
                    <a:pt x="16545" y="21600"/>
                  </a:lnTo>
                  <a:lnTo>
                    <a:pt x="15274" y="21600"/>
                  </a:lnTo>
                  <a:close/>
                  <a:moveTo>
                    <a:pt x="16545" y="14067"/>
                  </a:moveTo>
                  <a:cubicBezTo>
                    <a:pt x="17198" y="15110"/>
                    <a:pt x="17821" y="15633"/>
                    <a:pt x="18415" y="15633"/>
                  </a:cubicBezTo>
                  <a:cubicBezTo>
                    <a:pt x="19636" y="15633"/>
                    <a:pt x="20246" y="13971"/>
                    <a:pt x="20246" y="10646"/>
                  </a:cubicBezTo>
                  <a:cubicBezTo>
                    <a:pt x="20246" y="7711"/>
                    <a:pt x="19704" y="6245"/>
                    <a:pt x="18621" y="6245"/>
                  </a:cubicBezTo>
                  <a:cubicBezTo>
                    <a:pt x="17912" y="6245"/>
                    <a:pt x="17219" y="6933"/>
                    <a:pt x="16545" y="8306"/>
                  </a:cubicBezTo>
                  <a:lnTo>
                    <a:pt x="16545" y="14067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59" name="Line"/>
            <p:cNvSpPr/>
            <p:nvPr/>
          </p:nvSpPr>
          <p:spPr>
            <a:xfrm>
              <a:off x="4737370" y="4314465"/>
              <a:ext cx="64217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60" name="Shape"/>
            <p:cNvSpPr/>
            <p:nvPr/>
          </p:nvSpPr>
          <p:spPr>
            <a:xfrm>
              <a:off x="4837586" y="4296027"/>
              <a:ext cx="132585" cy="33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lose/>
                  <a:moveTo>
                    <a:pt x="0" y="21086"/>
                  </a:moveTo>
                  <a:lnTo>
                    <a:pt x="0" y="513"/>
                  </a:lnTo>
                  <a:lnTo>
                    <a:pt x="967" y="513"/>
                  </a:lnTo>
                  <a:lnTo>
                    <a:pt x="2328" y="16430"/>
                  </a:lnTo>
                  <a:lnTo>
                    <a:pt x="3729" y="513"/>
                  </a:lnTo>
                  <a:lnTo>
                    <a:pt x="4592" y="513"/>
                  </a:lnTo>
                  <a:lnTo>
                    <a:pt x="4592" y="21086"/>
                  </a:lnTo>
                  <a:lnTo>
                    <a:pt x="3941" y="21086"/>
                  </a:lnTo>
                  <a:lnTo>
                    <a:pt x="3941" y="4349"/>
                  </a:lnTo>
                  <a:lnTo>
                    <a:pt x="2587" y="19711"/>
                  </a:lnTo>
                  <a:lnTo>
                    <a:pt x="1913" y="19711"/>
                  </a:lnTo>
                  <a:lnTo>
                    <a:pt x="598" y="4307"/>
                  </a:lnTo>
                  <a:lnTo>
                    <a:pt x="598" y="21086"/>
                  </a:lnTo>
                  <a:lnTo>
                    <a:pt x="0" y="21086"/>
                  </a:lnTo>
                  <a:close/>
                  <a:moveTo>
                    <a:pt x="7280" y="21434"/>
                  </a:moveTo>
                  <a:cubicBezTo>
                    <a:pt x="6793" y="21434"/>
                    <a:pt x="6389" y="20679"/>
                    <a:pt x="6068" y="19168"/>
                  </a:cubicBezTo>
                  <a:cubicBezTo>
                    <a:pt x="5747" y="17657"/>
                    <a:pt x="5587" y="15754"/>
                    <a:pt x="5587" y="13454"/>
                  </a:cubicBezTo>
                  <a:cubicBezTo>
                    <a:pt x="5587" y="10999"/>
                    <a:pt x="5746" y="9085"/>
                    <a:pt x="6063" y="7715"/>
                  </a:cubicBezTo>
                  <a:cubicBezTo>
                    <a:pt x="6381" y="6342"/>
                    <a:pt x="6824" y="5656"/>
                    <a:pt x="7393" y="5656"/>
                  </a:cubicBezTo>
                  <a:cubicBezTo>
                    <a:pt x="7674" y="5656"/>
                    <a:pt x="7989" y="5818"/>
                    <a:pt x="8336" y="6142"/>
                  </a:cubicBezTo>
                  <a:lnTo>
                    <a:pt x="8336" y="8437"/>
                  </a:lnTo>
                  <a:cubicBezTo>
                    <a:pt x="7966" y="7982"/>
                    <a:pt x="7665" y="7756"/>
                    <a:pt x="7433" y="7756"/>
                  </a:cubicBezTo>
                  <a:cubicBezTo>
                    <a:pt x="7098" y="7756"/>
                    <a:pt x="6830" y="8282"/>
                    <a:pt x="6627" y="9333"/>
                  </a:cubicBezTo>
                  <a:cubicBezTo>
                    <a:pt x="6425" y="10384"/>
                    <a:pt x="6324" y="11785"/>
                    <a:pt x="6324" y="13537"/>
                  </a:cubicBezTo>
                  <a:cubicBezTo>
                    <a:pt x="6324" y="15234"/>
                    <a:pt x="6428" y="16605"/>
                    <a:pt x="6636" y="17652"/>
                  </a:cubicBezTo>
                  <a:cubicBezTo>
                    <a:pt x="6844" y="18699"/>
                    <a:pt x="7116" y="19222"/>
                    <a:pt x="7452" y="19222"/>
                  </a:cubicBezTo>
                  <a:cubicBezTo>
                    <a:pt x="7752" y="19222"/>
                    <a:pt x="8059" y="18902"/>
                    <a:pt x="8376" y="18263"/>
                  </a:cubicBezTo>
                  <a:lnTo>
                    <a:pt x="8376" y="20628"/>
                  </a:lnTo>
                  <a:cubicBezTo>
                    <a:pt x="7953" y="21164"/>
                    <a:pt x="7588" y="21434"/>
                    <a:pt x="7280" y="21434"/>
                  </a:cubicBezTo>
                  <a:close/>
                  <a:moveTo>
                    <a:pt x="10297" y="21600"/>
                  </a:moveTo>
                  <a:cubicBezTo>
                    <a:pt x="9967" y="21600"/>
                    <a:pt x="9545" y="21298"/>
                    <a:pt x="9032" y="20696"/>
                  </a:cubicBezTo>
                  <a:lnTo>
                    <a:pt x="9032" y="17805"/>
                  </a:lnTo>
                  <a:cubicBezTo>
                    <a:pt x="9585" y="18881"/>
                    <a:pt x="10040" y="19417"/>
                    <a:pt x="10396" y="19417"/>
                  </a:cubicBezTo>
                  <a:cubicBezTo>
                    <a:pt x="10671" y="19417"/>
                    <a:pt x="10892" y="19117"/>
                    <a:pt x="11059" y="18515"/>
                  </a:cubicBezTo>
                  <a:cubicBezTo>
                    <a:pt x="11226" y="17913"/>
                    <a:pt x="11310" y="17120"/>
                    <a:pt x="11310" y="16137"/>
                  </a:cubicBezTo>
                  <a:cubicBezTo>
                    <a:pt x="11310" y="15331"/>
                    <a:pt x="11255" y="14646"/>
                    <a:pt x="11145" y="14080"/>
                  </a:cubicBezTo>
                  <a:cubicBezTo>
                    <a:pt x="11036" y="13515"/>
                    <a:pt x="10834" y="12885"/>
                    <a:pt x="10539" y="12188"/>
                  </a:cubicBezTo>
                  <a:lnTo>
                    <a:pt x="10201" y="11370"/>
                  </a:lnTo>
                  <a:cubicBezTo>
                    <a:pt x="9782" y="10369"/>
                    <a:pt x="9487" y="9425"/>
                    <a:pt x="9316" y="8540"/>
                  </a:cubicBezTo>
                  <a:cubicBezTo>
                    <a:pt x="9144" y="7655"/>
                    <a:pt x="9058" y="6624"/>
                    <a:pt x="9058" y="5448"/>
                  </a:cubicBezTo>
                  <a:cubicBezTo>
                    <a:pt x="9058" y="3863"/>
                    <a:pt x="9196" y="2560"/>
                    <a:pt x="9470" y="1535"/>
                  </a:cubicBezTo>
                  <a:cubicBezTo>
                    <a:pt x="9745" y="510"/>
                    <a:pt x="10095" y="0"/>
                    <a:pt x="10519" y="0"/>
                  </a:cubicBezTo>
                  <a:cubicBezTo>
                    <a:pt x="10898" y="0"/>
                    <a:pt x="11298" y="262"/>
                    <a:pt x="11718" y="790"/>
                  </a:cubicBezTo>
                  <a:lnTo>
                    <a:pt x="11718" y="3460"/>
                  </a:lnTo>
                  <a:cubicBezTo>
                    <a:pt x="11200" y="2608"/>
                    <a:pt x="10814" y="2181"/>
                    <a:pt x="10559" y="2181"/>
                  </a:cubicBezTo>
                  <a:cubicBezTo>
                    <a:pt x="10318" y="2181"/>
                    <a:pt x="10119" y="2451"/>
                    <a:pt x="9962" y="2987"/>
                  </a:cubicBezTo>
                  <a:cubicBezTo>
                    <a:pt x="9804" y="3525"/>
                    <a:pt x="9726" y="4202"/>
                    <a:pt x="9726" y="5017"/>
                  </a:cubicBezTo>
                  <a:cubicBezTo>
                    <a:pt x="9726" y="5702"/>
                    <a:pt x="9783" y="6309"/>
                    <a:pt x="9899" y="6839"/>
                  </a:cubicBezTo>
                  <a:cubicBezTo>
                    <a:pt x="10014" y="7366"/>
                    <a:pt x="10224" y="7997"/>
                    <a:pt x="10529" y="8728"/>
                  </a:cubicBezTo>
                  <a:lnTo>
                    <a:pt x="10881" y="9563"/>
                  </a:lnTo>
                  <a:cubicBezTo>
                    <a:pt x="11307" y="10573"/>
                    <a:pt x="11603" y="11527"/>
                    <a:pt x="11771" y="12425"/>
                  </a:cubicBezTo>
                  <a:cubicBezTo>
                    <a:pt x="11940" y="13325"/>
                    <a:pt x="12024" y="14405"/>
                    <a:pt x="12024" y="15664"/>
                  </a:cubicBezTo>
                  <a:cubicBezTo>
                    <a:pt x="12024" y="17453"/>
                    <a:pt x="11866" y="18889"/>
                    <a:pt x="11550" y="19973"/>
                  </a:cubicBezTo>
                  <a:cubicBezTo>
                    <a:pt x="11235" y="21057"/>
                    <a:pt x="10817" y="21600"/>
                    <a:pt x="10297" y="21600"/>
                  </a:cubicBezTo>
                  <a:close/>
                  <a:moveTo>
                    <a:pt x="14098" y="21434"/>
                  </a:moveTo>
                  <a:cubicBezTo>
                    <a:pt x="13766" y="21434"/>
                    <a:pt x="13507" y="21035"/>
                    <a:pt x="13321" y="20238"/>
                  </a:cubicBezTo>
                  <a:cubicBezTo>
                    <a:pt x="13135" y="19441"/>
                    <a:pt x="13042" y="18333"/>
                    <a:pt x="13042" y="16916"/>
                  </a:cubicBezTo>
                  <a:lnTo>
                    <a:pt x="13042" y="8047"/>
                  </a:lnTo>
                  <a:lnTo>
                    <a:pt x="12591" y="8047"/>
                  </a:lnTo>
                  <a:lnTo>
                    <a:pt x="12591" y="5989"/>
                  </a:lnTo>
                  <a:lnTo>
                    <a:pt x="13042" y="5989"/>
                  </a:lnTo>
                  <a:lnTo>
                    <a:pt x="13042" y="3252"/>
                  </a:lnTo>
                  <a:lnTo>
                    <a:pt x="13697" y="2987"/>
                  </a:lnTo>
                  <a:lnTo>
                    <a:pt x="13697" y="5989"/>
                  </a:lnTo>
                  <a:lnTo>
                    <a:pt x="14639" y="5989"/>
                  </a:lnTo>
                  <a:lnTo>
                    <a:pt x="14639" y="8047"/>
                  </a:lnTo>
                  <a:lnTo>
                    <a:pt x="13697" y="8047"/>
                  </a:lnTo>
                  <a:lnTo>
                    <a:pt x="13697" y="16415"/>
                  </a:lnTo>
                  <a:cubicBezTo>
                    <a:pt x="13697" y="18390"/>
                    <a:pt x="13900" y="19375"/>
                    <a:pt x="14307" y="19375"/>
                  </a:cubicBezTo>
                  <a:cubicBezTo>
                    <a:pt x="14394" y="19375"/>
                    <a:pt x="14499" y="19316"/>
                    <a:pt x="14623" y="19196"/>
                  </a:cubicBezTo>
                  <a:lnTo>
                    <a:pt x="14623" y="21086"/>
                  </a:lnTo>
                  <a:cubicBezTo>
                    <a:pt x="14421" y="21318"/>
                    <a:pt x="14246" y="21434"/>
                    <a:pt x="14098" y="21434"/>
                  </a:cubicBezTo>
                  <a:close/>
                  <a:moveTo>
                    <a:pt x="17417" y="19168"/>
                  </a:moveTo>
                  <a:cubicBezTo>
                    <a:pt x="17025" y="20679"/>
                    <a:pt x="16648" y="21434"/>
                    <a:pt x="16285" y="21434"/>
                  </a:cubicBezTo>
                  <a:cubicBezTo>
                    <a:pt x="15986" y="21434"/>
                    <a:pt x="15738" y="21042"/>
                    <a:pt x="15541" y="20258"/>
                  </a:cubicBezTo>
                  <a:cubicBezTo>
                    <a:pt x="15344" y="19476"/>
                    <a:pt x="15245" y="18486"/>
                    <a:pt x="15245" y="17291"/>
                  </a:cubicBezTo>
                  <a:cubicBezTo>
                    <a:pt x="15245" y="15642"/>
                    <a:pt x="15411" y="14374"/>
                    <a:pt x="15742" y="13489"/>
                  </a:cubicBezTo>
                  <a:cubicBezTo>
                    <a:pt x="16073" y="12605"/>
                    <a:pt x="16547" y="12162"/>
                    <a:pt x="17165" y="12162"/>
                  </a:cubicBezTo>
                  <a:lnTo>
                    <a:pt x="17321" y="12162"/>
                  </a:lnTo>
                  <a:lnTo>
                    <a:pt x="17321" y="10340"/>
                  </a:lnTo>
                  <a:cubicBezTo>
                    <a:pt x="17321" y="8588"/>
                    <a:pt x="17106" y="7715"/>
                    <a:pt x="16677" y="7715"/>
                  </a:cubicBezTo>
                  <a:cubicBezTo>
                    <a:pt x="16331" y="7715"/>
                    <a:pt x="15959" y="8159"/>
                    <a:pt x="15558" y="9048"/>
                  </a:cubicBezTo>
                  <a:lnTo>
                    <a:pt x="15558" y="6782"/>
                  </a:lnTo>
                  <a:cubicBezTo>
                    <a:pt x="15998" y="6031"/>
                    <a:pt x="16411" y="5656"/>
                    <a:pt x="16796" y="5656"/>
                  </a:cubicBezTo>
                  <a:cubicBezTo>
                    <a:pt x="17199" y="5656"/>
                    <a:pt x="17496" y="6038"/>
                    <a:pt x="17688" y="6797"/>
                  </a:cubicBezTo>
                  <a:cubicBezTo>
                    <a:pt x="17879" y="7557"/>
                    <a:pt x="17975" y="8738"/>
                    <a:pt x="17975" y="10340"/>
                  </a:cubicBezTo>
                  <a:lnTo>
                    <a:pt x="17975" y="17179"/>
                  </a:lnTo>
                  <a:cubicBezTo>
                    <a:pt x="17975" y="18745"/>
                    <a:pt x="18090" y="19528"/>
                    <a:pt x="18320" y="19528"/>
                  </a:cubicBezTo>
                  <a:cubicBezTo>
                    <a:pt x="18349" y="19528"/>
                    <a:pt x="18391" y="19511"/>
                    <a:pt x="18446" y="19474"/>
                  </a:cubicBezTo>
                  <a:lnTo>
                    <a:pt x="18493" y="20989"/>
                  </a:lnTo>
                  <a:cubicBezTo>
                    <a:pt x="18344" y="21285"/>
                    <a:pt x="18181" y="21434"/>
                    <a:pt x="18001" y="21434"/>
                  </a:cubicBezTo>
                  <a:cubicBezTo>
                    <a:pt x="17696" y="21434"/>
                    <a:pt x="17501" y="20679"/>
                    <a:pt x="17417" y="19168"/>
                  </a:cubicBezTo>
                  <a:close/>
                  <a:moveTo>
                    <a:pt x="17321" y="17680"/>
                  </a:moveTo>
                  <a:lnTo>
                    <a:pt x="17321" y="13774"/>
                  </a:lnTo>
                  <a:lnTo>
                    <a:pt x="17101" y="13746"/>
                  </a:lnTo>
                  <a:cubicBezTo>
                    <a:pt x="16743" y="13746"/>
                    <a:pt x="16453" y="14032"/>
                    <a:pt x="16231" y="14601"/>
                  </a:cubicBezTo>
                  <a:cubicBezTo>
                    <a:pt x="16010" y="15171"/>
                    <a:pt x="15899" y="15920"/>
                    <a:pt x="15899" y="16846"/>
                  </a:cubicBezTo>
                  <a:cubicBezTo>
                    <a:pt x="15899" y="17503"/>
                    <a:pt x="15955" y="18059"/>
                    <a:pt x="16066" y="18515"/>
                  </a:cubicBezTo>
                  <a:cubicBezTo>
                    <a:pt x="16176" y="18968"/>
                    <a:pt x="16312" y="19196"/>
                    <a:pt x="16471" y="19196"/>
                  </a:cubicBezTo>
                  <a:cubicBezTo>
                    <a:pt x="16743" y="19196"/>
                    <a:pt x="17026" y="18690"/>
                    <a:pt x="17321" y="17680"/>
                  </a:cubicBezTo>
                  <a:close/>
                  <a:moveTo>
                    <a:pt x="20266" y="21434"/>
                  </a:moveTo>
                  <a:cubicBezTo>
                    <a:pt x="19966" y="21434"/>
                    <a:pt x="19603" y="21141"/>
                    <a:pt x="19177" y="20558"/>
                  </a:cubicBezTo>
                  <a:lnTo>
                    <a:pt x="19177" y="18042"/>
                  </a:lnTo>
                  <a:cubicBezTo>
                    <a:pt x="19603" y="18931"/>
                    <a:pt x="19975" y="19375"/>
                    <a:pt x="20292" y="19375"/>
                  </a:cubicBezTo>
                  <a:cubicBezTo>
                    <a:pt x="20480" y="19375"/>
                    <a:pt x="20636" y="19163"/>
                    <a:pt x="20760" y="18736"/>
                  </a:cubicBezTo>
                  <a:cubicBezTo>
                    <a:pt x="20884" y="18311"/>
                    <a:pt x="20946" y="17777"/>
                    <a:pt x="20946" y="17137"/>
                  </a:cubicBezTo>
                  <a:cubicBezTo>
                    <a:pt x="20946" y="16202"/>
                    <a:pt x="20772" y="15430"/>
                    <a:pt x="20425" y="14816"/>
                  </a:cubicBezTo>
                  <a:lnTo>
                    <a:pt x="20043" y="14135"/>
                  </a:lnTo>
                  <a:cubicBezTo>
                    <a:pt x="19478" y="13154"/>
                    <a:pt x="19196" y="11740"/>
                    <a:pt x="19196" y="9895"/>
                  </a:cubicBezTo>
                  <a:cubicBezTo>
                    <a:pt x="19196" y="8580"/>
                    <a:pt x="19307" y="7544"/>
                    <a:pt x="19530" y="6788"/>
                  </a:cubicBezTo>
                  <a:cubicBezTo>
                    <a:pt x="19752" y="6035"/>
                    <a:pt x="20057" y="5656"/>
                    <a:pt x="20445" y="5656"/>
                  </a:cubicBezTo>
                  <a:cubicBezTo>
                    <a:pt x="20646" y="5656"/>
                    <a:pt x="20895" y="5772"/>
                    <a:pt x="21192" y="6004"/>
                  </a:cubicBezTo>
                  <a:lnTo>
                    <a:pt x="21328" y="6116"/>
                  </a:lnTo>
                  <a:lnTo>
                    <a:pt x="21328" y="8396"/>
                  </a:lnTo>
                  <a:cubicBezTo>
                    <a:pt x="20963" y="7940"/>
                    <a:pt x="20673" y="7715"/>
                    <a:pt x="20458" y="7715"/>
                  </a:cubicBezTo>
                  <a:cubicBezTo>
                    <a:pt x="20038" y="7715"/>
                    <a:pt x="19827" y="8354"/>
                    <a:pt x="19827" y="9633"/>
                  </a:cubicBezTo>
                  <a:cubicBezTo>
                    <a:pt x="19827" y="10456"/>
                    <a:pt x="19986" y="11152"/>
                    <a:pt x="20305" y="11718"/>
                  </a:cubicBezTo>
                  <a:lnTo>
                    <a:pt x="20621" y="12274"/>
                  </a:lnTo>
                  <a:cubicBezTo>
                    <a:pt x="20977" y="12902"/>
                    <a:pt x="21230" y="13568"/>
                    <a:pt x="21378" y="14266"/>
                  </a:cubicBezTo>
                  <a:cubicBezTo>
                    <a:pt x="21526" y="14967"/>
                    <a:pt x="21600" y="15841"/>
                    <a:pt x="21600" y="16888"/>
                  </a:cubicBezTo>
                  <a:cubicBezTo>
                    <a:pt x="21600" y="18213"/>
                    <a:pt x="21475" y="19301"/>
                    <a:pt x="21225" y="20155"/>
                  </a:cubicBezTo>
                  <a:cubicBezTo>
                    <a:pt x="20975" y="21007"/>
                    <a:pt x="20655" y="21434"/>
                    <a:pt x="20266" y="21434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61" name="Shape"/>
            <p:cNvSpPr/>
            <p:nvPr/>
          </p:nvSpPr>
          <p:spPr>
            <a:xfrm>
              <a:off x="4305503" y="4042709"/>
              <a:ext cx="36950" cy="1088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lose/>
                  <a:moveTo>
                    <a:pt x="18073" y="21600"/>
                  </a:moveTo>
                  <a:lnTo>
                    <a:pt x="16012" y="21600"/>
                  </a:lnTo>
                  <a:lnTo>
                    <a:pt x="16012" y="20351"/>
                  </a:lnTo>
                  <a:lnTo>
                    <a:pt x="3001" y="20351"/>
                  </a:lnTo>
                  <a:lnTo>
                    <a:pt x="3884" y="21600"/>
                  </a:lnTo>
                  <a:lnTo>
                    <a:pt x="1762" y="21600"/>
                  </a:lnTo>
                  <a:lnTo>
                    <a:pt x="0" y="19098"/>
                  </a:lnTo>
                  <a:lnTo>
                    <a:pt x="16012" y="19098"/>
                  </a:lnTo>
                  <a:lnTo>
                    <a:pt x="16012" y="17850"/>
                  </a:lnTo>
                  <a:lnTo>
                    <a:pt x="18073" y="17850"/>
                  </a:lnTo>
                  <a:lnTo>
                    <a:pt x="18073" y="21600"/>
                  </a:lnTo>
                  <a:close/>
                  <a:moveTo>
                    <a:pt x="21600" y="16187"/>
                  </a:moveTo>
                  <a:lnTo>
                    <a:pt x="439" y="13939"/>
                  </a:lnTo>
                  <a:lnTo>
                    <a:pt x="439" y="13180"/>
                  </a:lnTo>
                  <a:lnTo>
                    <a:pt x="21600" y="15428"/>
                  </a:lnTo>
                  <a:lnTo>
                    <a:pt x="21600" y="16187"/>
                  </a:lnTo>
                  <a:close/>
                  <a:moveTo>
                    <a:pt x="17788" y="8045"/>
                  </a:moveTo>
                  <a:cubicBezTo>
                    <a:pt x="18176" y="8563"/>
                    <a:pt x="18372" y="9042"/>
                    <a:pt x="18372" y="9484"/>
                  </a:cubicBezTo>
                  <a:cubicBezTo>
                    <a:pt x="18372" y="10224"/>
                    <a:pt x="17758" y="10808"/>
                    <a:pt x="16530" y="11237"/>
                  </a:cubicBezTo>
                  <a:cubicBezTo>
                    <a:pt x="15303" y="11666"/>
                    <a:pt x="13633" y="11880"/>
                    <a:pt x="11521" y="11880"/>
                  </a:cubicBezTo>
                  <a:cubicBezTo>
                    <a:pt x="9383" y="11880"/>
                    <a:pt x="7712" y="11660"/>
                    <a:pt x="6503" y="11218"/>
                  </a:cubicBezTo>
                  <a:cubicBezTo>
                    <a:pt x="5297" y="10776"/>
                    <a:pt x="4694" y="10166"/>
                    <a:pt x="4694" y="9387"/>
                  </a:cubicBezTo>
                  <a:cubicBezTo>
                    <a:pt x="4694" y="9010"/>
                    <a:pt x="4865" y="8576"/>
                    <a:pt x="5207" y="8083"/>
                  </a:cubicBezTo>
                  <a:lnTo>
                    <a:pt x="7755" y="8083"/>
                  </a:lnTo>
                  <a:cubicBezTo>
                    <a:pt x="7287" y="8595"/>
                    <a:pt x="7052" y="9005"/>
                    <a:pt x="7052" y="9311"/>
                  </a:cubicBezTo>
                  <a:cubicBezTo>
                    <a:pt x="7052" y="9685"/>
                    <a:pt x="7457" y="9986"/>
                    <a:pt x="8268" y="10214"/>
                  </a:cubicBezTo>
                  <a:cubicBezTo>
                    <a:pt x="9079" y="10441"/>
                    <a:pt x="10154" y="10556"/>
                    <a:pt x="11496" y="10556"/>
                  </a:cubicBezTo>
                  <a:cubicBezTo>
                    <a:pt x="12870" y="10556"/>
                    <a:pt x="13970" y="10433"/>
                    <a:pt x="14796" y="10186"/>
                  </a:cubicBezTo>
                  <a:cubicBezTo>
                    <a:pt x="15624" y="9940"/>
                    <a:pt x="16037" y="9612"/>
                    <a:pt x="16037" y="9201"/>
                  </a:cubicBezTo>
                  <a:cubicBezTo>
                    <a:pt x="16037" y="8827"/>
                    <a:pt x="15806" y="8442"/>
                    <a:pt x="15344" y="8045"/>
                  </a:cubicBezTo>
                  <a:lnTo>
                    <a:pt x="17788" y="8045"/>
                  </a:lnTo>
                  <a:close/>
                  <a:moveTo>
                    <a:pt x="18073" y="6872"/>
                  </a:moveTo>
                  <a:lnTo>
                    <a:pt x="4991" y="6872"/>
                  </a:lnTo>
                  <a:lnTo>
                    <a:pt x="4991" y="5675"/>
                  </a:lnTo>
                  <a:lnTo>
                    <a:pt x="7457" y="5675"/>
                  </a:lnTo>
                  <a:cubicBezTo>
                    <a:pt x="5614" y="5309"/>
                    <a:pt x="4694" y="4789"/>
                    <a:pt x="4694" y="4114"/>
                  </a:cubicBezTo>
                  <a:cubicBezTo>
                    <a:pt x="4694" y="3765"/>
                    <a:pt x="4936" y="3478"/>
                    <a:pt x="5421" y="3253"/>
                  </a:cubicBezTo>
                  <a:cubicBezTo>
                    <a:pt x="5905" y="3027"/>
                    <a:pt x="6584" y="2890"/>
                    <a:pt x="7457" y="2839"/>
                  </a:cubicBezTo>
                  <a:cubicBezTo>
                    <a:pt x="5614" y="2406"/>
                    <a:pt x="4694" y="1883"/>
                    <a:pt x="4694" y="1270"/>
                  </a:cubicBezTo>
                  <a:cubicBezTo>
                    <a:pt x="4694" y="423"/>
                    <a:pt x="6012" y="0"/>
                    <a:pt x="8649" y="0"/>
                  </a:cubicBezTo>
                  <a:lnTo>
                    <a:pt x="18073" y="0"/>
                  </a:lnTo>
                  <a:lnTo>
                    <a:pt x="18073" y="1198"/>
                  </a:lnTo>
                  <a:lnTo>
                    <a:pt x="9805" y="1198"/>
                  </a:lnTo>
                  <a:cubicBezTo>
                    <a:pt x="8257" y="1198"/>
                    <a:pt x="7482" y="1381"/>
                    <a:pt x="7482" y="1747"/>
                  </a:cubicBezTo>
                  <a:cubicBezTo>
                    <a:pt x="7482" y="2121"/>
                    <a:pt x="8244" y="2485"/>
                    <a:pt x="9770" y="2839"/>
                  </a:cubicBezTo>
                  <a:lnTo>
                    <a:pt x="18073" y="2839"/>
                  </a:lnTo>
                  <a:lnTo>
                    <a:pt x="18073" y="4038"/>
                  </a:lnTo>
                  <a:lnTo>
                    <a:pt x="9805" y="4038"/>
                  </a:lnTo>
                  <a:cubicBezTo>
                    <a:pt x="8247" y="4038"/>
                    <a:pt x="7470" y="4222"/>
                    <a:pt x="7470" y="4590"/>
                  </a:cubicBezTo>
                  <a:cubicBezTo>
                    <a:pt x="7470" y="4959"/>
                    <a:pt x="8236" y="5320"/>
                    <a:pt x="9770" y="5675"/>
                  </a:cubicBezTo>
                  <a:lnTo>
                    <a:pt x="18073" y="5675"/>
                  </a:lnTo>
                  <a:lnTo>
                    <a:pt x="18073" y="687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62" name="Shape"/>
            <p:cNvSpPr/>
            <p:nvPr/>
          </p:nvSpPr>
          <p:spPr>
            <a:xfrm>
              <a:off x="4354721" y="4694662"/>
              <a:ext cx="85704" cy="39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lose/>
                  <a:moveTo>
                    <a:pt x="2630" y="18262"/>
                  </a:moveTo>
                  <a:cubicBezTo>
                    <a:pt x="1846" y="18262"/>
                    <a:pt x="1211" y="17418"/>
                    <a:pt x="727" y="15729"/>
                  </a:cubicBezTo>
                  <a:cubicBezTo>
                    <a:pt x="243" y="14041"/>
                    <a:pt x="0" y="11838"/>
                    <a:pt x="0" y="9118"/>
                  </a:cubicBezTo>
                  <a:cubicBezTo>
                    <a:pt x="0" y="6376"/>
                    <a:pt x="244" y="4171"/>
                    <a:pt x="732" y="2503"/>
                  </a:cubicBezTo>
                  <a:cubicBezTo>
                    <a:pt x="1220" y="833"/>
                    <a:pt x="1863" y="0"/>
                    <a:pt x="2661" y="0"/>
                  </a:cubicBezTo>
                  <a:cubicBezTo>
                    <a:pt x="3459" y="0"/>
                    <a:pt x="4102" y="833"/>
                    <a:pt x="4590" y="2503"/>
                  </a:cubicBezTo>
                  <a:cubicBezTo>
                    <a:pt x="5078" y="4171"/>
                    <a:pt x="5321" y="6365"/>
                    <a:pt x="5321" y="9083"/>
                  </a:cubicBezTo>
                  <a:cubicBezTo>
                    <a:pt x="5321" y="11873"/>
                    <a:pt x="5078" y="14100"/>
                    <a:pt x="4590" y="15764"/>
                  </a:cubicBezTo>
                  <a:cubicBezTo>
                    <a:pt x="4102" y="17429"/>
                    <a:pt x="3449" y="18262"/>
                    <a:pt x="2630" y="18262"/>
                  </a:cubicBezTo>
                  <a:close/>
                  <a:moveTo>
                    <a:pt x="2641" y="16521"/>
                  </a:moveTo>
                  <a:cubicBezTo>
                    <a:pt x="3712" y="16521"/>
                    <a:pt x="4248" y="14032"/>
                    <a:pt x="4248" y="9048"/>
                  </a:cubicBezTo>
                  <a:cubicBezTo>
                    <a:pt x="4248" y="4175"/>
                    <a:pt x="3719" y="1738"/>
                    <a:pt x="2661" y="1738"/>
                  </a:cubicBezTo>
                  <a:cubicBezTo>
                    <a:pt x="1606" y="1738"/>
                    <a:pt x="1079" y="4199"/>
                    <a:pt x="1079" y="9118"/>
                  </a:cubicBezTo>
                  <a:cubicBezTo>
                    <a:pt x="1079" y="14054"/>
                    <a:pt x="1599" y="16521"/>
                    <a:pt x="2641" y="16521"/>
                  </a:cubicBezTo>
                  <a:close/>
                  <a:moveTo>
                    <a:pt x="7010" y="21600"/>
                  </a:moveTo>
                  <a:lnTo>
                    <a:pt x="7010" y="20730"/>
                  </a:lnTo>
                  <a:cubicBezTo>
                    <a:pt x="7340" y="20519"/>
                    <a:pt x="7504" y="19628"/>
                    <a:pt x="7504" y="18062"/>
                  </a:cubicBezTo>
                  <a:lnTo>
                    <a:pt x="7504" y="17827"/>
                  </a:lnTo>
                  <a:lnTo>
                    <a:pt x="7010" y="17827"/>
                  </a:lnTo>
                  <a:lnTo>
                    <a:pt x="7010" y="14924"/>
                  </a:lnTo>
                  <a:lnTo>
                    <a:pt x="8279" y="14924"/>
                  </a:lnTo>
                  <a:lnTo>
                    <a:pt x="8279" y="17440"/>
                  </a:lnTo>
                  <a:cubicBezTo>
                    <a:pt x="8279" y="20017"/>
                    <a:pt x="7857" y="21404"/>
                    <a:pt x="7010" y="21600"/>
                  </a:cubicBezTo>
                  <a:close/>
                  <a:moveTo>
                    <a:pt x="12606" y="18262"/>
                  </a:moveTo>
                  <a:cubicBezTo>
                    <a:pt x="11822" y="18262"/>
                    <a:pt x="11188" y="17418"/>
                    <a:pt x="10704" y="15729"/>
                  </a:cubicBezTo>
                  <a:cubicBezTo>
                    <a:pt x="10219" y="14041"/>
                    <a:pt x="9976" y="11838"/>
                    <a:pt x="9976" y="9118"/>
                  </a:cubicBezTo>
                  <a:cubicBezTo>
                    <a:pt x="9976" y="6376"/>
                    <a:pt x="10221" y="4171"/>
                    <a:pt x="10708" y="2503"/>
                  </a:cubicBezTo>
                  <a:cubicBezTo>
                    <a:pt x="11197" y="833"/>
                    <a:pt x="11839" y="0"/>
                    <a:pt x="12637" y="0"/>
                  </a:cubicBezTo>
                  <a:cubicBezTo>
                    <a:pt x="13435" y="0"/>
                    <a:pt x="14078" y="833"/>
                    <a:pt x="14566" y="2503"/>
                  </a:cubicBezTo>
                  <a:cubicBezTo>
                    <a:pt x="15054" y="4171"/>
                    <a:pt x="15298" y="6365"/>
                    <a:pt x="15298" y="9083"/>
                  </a:cubicBezTo>
                  <a:cubicBezTo>
                    <a:pt x="15298" y="11873"/>
                    <a:pt x="15054" y="14100"/>
                    <a:pt x="14566" y="15764"/>
                  </a:cubicBezTo>
                  <a:cubicBezTo>
                    <a:pt x="14078" y="17429"/>
                    <a:pt x="13425" y="18262"/>
                    <a:pt x="12606" y="18262"/>
                  </a:cubicBezTo>
                  <a:close/>
                  <a:moveTo>
                    <a:pt x="12617" y="16521"/>
                  </a:moveTo>
                  <a:cubicBezTo>
                    <a:pt x="13689" y="16521"/>
                    <a:pt x="14225" y="14032"/>
                    <a:pt x="14225" y="9048"/>
                  </a:cubicBezTo>
                  <a:cubicBezTo>
                    <a:pt x="14225" y="4175"/>
                    <a:pt x="13695" y="1738"/>
                    <a:pt x="12637" y="1738"/>
                  </a:cubicBezTo>
                  <a:cubicBezTo>
                    <a:pt x="11583" y="1738"/>
                    <a:pt x="11055" y="4199"/>
                    <a:pt x="11055" y="9118"/>
                  </a:cubicBezTo>
                  <a:cubicBezTo>
                    <a:pt x="11055" y="14054"/>
                    <a:pt x="11576" y="16521"/>
                    <a:pt x="12617" y="16521"/>
                  </a:cubicBezTo>
                  <a:close/>
                  <a:moveTo>
                    <a:pt x="17542" y="17827"/>
                  </a:moveTo>
                  <a:lnTo>
                    <a:pt x="17542" y="16089"/>
                  </a:lnTo>
                  <a:lnTo>
                    <a:pt x="19062" y="16089"/>
                  </a:lnTo>
                  <a:lnTo>
                    <a:pt x="19062" y="2360"/>
                  </a:lnTo>
                  <a:lnTo>
                    <a:pt x="17542" y="3231"/>
                  </a:lnTo>
                  <a:lnTo>
                    <a:pt x="17542" y="1444"/>
                  </a:lnTo>
                  <a:lnTo>
                    <a:pt x="20079" y="0"/>
                  </a:lnTo>
                  <a:lnTo>
                    <a:pt x="20079" y="16089"/>
                  </a:lnTo>
                  <a:lnTo>
                    <a:pt x="21600" y="16089"/>
                  </a:lnTo>
                  <a:lnTo>
                    <a:pt x="21600" y="17827"/>
                  </a:lnTo>
                  <a:lnTo>
                    <a:pt x="17542" y="17827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63" name="Shape"/>
            <p:cNvSpPr/>
            <p:nvPr/>
          </p:nvSpPr>
          <p:spPr>
            <a:xfrm>
              <a:off x="4380408" y="4416622"/>
              <a:ext cx="59314" cy="39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lose/>
                  <a:moveTo>
                    <a:pt x="3800" y="18262"/>
                  </a:moveTo>
                  <a:cubicBezTo>
                    <a:pt x="2667" y="18262"/>
                    <a:pt x="1750" y="17418"/>
                    <a:pt x="1050" y="15729"/>
                  </a:cubicBezTo>
                  <a:cubicBezTo>
                    <a:pt x="351" y="14041"/>
                    <a:pt x="0" y="11838"/>
                    <a:pt x="0" y="9118"/>
                  </a:cubicBezTo>
                  <a:cubicBezTo>
                    <a:pt x="0" y="6376"/>
                    <a:pt x="353" y="4171"/>
                    <a:pt x="1058" y="2503"/>
                  </a:cubicBezTo>
                  <a:cubicBezTo>
                    <a:pt x="1763" y="833"/>
                    <a:pt x="2692" y="0"/>
                    <a:pt x="3845" y="0"/>
                  </a:cubicBezTo>
                  <a:cubicBezTo>
                    <a:pt x="4997" y="0"/>
                    <a:pt x="5927" y="833"/>
                    <a:pt x="6632" y="2503"/>
                  </a:cubicBezTo>
                  <a:cubicBezTo>
                    <a:pt x="7337" y="4171"/>
                    <a:pt x="7689" y="6365"/>
                    <a:pt x="7689" y="9083"/>
                  </a:cubicBezTo>
                  <a:cubicBezTo>
                    <a:pt x="7689" y="11873"/>
                    <a:pt x="7337" y="14100"/>
                    <a:pt x="6632" y="15764"/>
                  </a:cubicBezTo>
                  <a:cubicBezTo>
                    <a:pt x="5927" y="17429"/>
                    <a:pt x="4984" y="18262"/>
                    <a:pt x="3800" y="18262"/>
                  </a:cubicBezTo>
                  <a:close/>
                  <a:moveTo>
                    <a:pt x="3815" y="16522"/>
                  </a:moveTo>
                  <a:cubicBezTo>
                    <a:pt x="5363" y="16522"/>
                    <a:pt x="6139" y="14032"/>
                    <a:pt x="6139" y="9048"/>
                  </a:cubicBezTo>
                  <a:cubicBezTo>
                    <a:pt x="6139" y="4175"/>
                    <a:pt x="5374" y="1738"/>
                    <a:pt x="3845" y="1738"/>
                  </a:cubicBezTo>
                  <a:cubicBezTo>
                    <a:pt x="2321" y="1738"/>
                    <a:pt x="1559" y="4199"/>
                    <a:pt x="1559" y="9118"/>
                  </a:cubicBezTo>
                  <a:cubicBezTo>
                    <a:pt x="1559" y="14054"/>
                    <a:pt x="2311" y="16522"/>
                    <a:pt x="3815" y="16522"/>
                  </a:cubicBezTo>
                  <a:close/>
                  <a:moveTo>
                    <a:pt x="10129" y="21600"/>
                  </a:moveTo>
                  <a:lnTo>
                    <a:pt x="10129" y="20730"/>
                  </a:lnTo>
                  <a:cubicBezTo>
                    <a:pt x="10605" y="20519"/>
                    <a:pt x="10843" y="19628"/>
                    <a:pt x="10843" y="18062"/>
                  </a:cubicBezTo>
                  <a:lnTo>
                    <a:pt x="10843" y="17827"/>
                  </a:lnTo>
                  <a:lnTo>
                    <a:pt x="10129" y="17827"/>
                  </a:lnTo>
                  <a:lnTo>
                    <a:pt x="10129" y="14924"/>
                  </a:lnTo>
                  <a:lnTo>
                    <a:pt x="11963" y="14924"/>
                  </a:lnTo>
                  <a:lnTo>
                    <a:pt x="11963" y="17440"/>
                  </a:lnTo>
                  <a:cubicBezTo>
                    <a:pt x="11963" y="20017"/>
                    <a:pt x="11352" y="21403"/>
                    <a:pt x="10129" y="21600"/>
                  </a:cubicBezTo>
                  <a:close/>
                  <a:moveTo>
                    <a:pt x="15736" y="17827"/>
                  </a:moveTo>
                  <a:lnTo>
                    <a:pt x="15736" y="16088"/>
                  </a:lnTo>
                  <a:lnTo>
                    <a:pt x="17933" y="16088"/>
                  </a:lnTo>
                  <a:lnTo>
                    <a:pt x="17933" y="2361"/>
                  </a:lnTo>
                  <a:lnTo>
                    <a:pt x="15736" y="3231"/>
                  </a:lnTo>
                  <a:lnTo>
                    <a:pt x="15736" y="1444"/>
                  </a:lnTo>
                  <a:lnTo>
                    <a:pt x="19403" y="0"/>
                  </a:lnTo>
                  <a:lnTo>
                    <a:pt x="19403" y="16088"/>
                  </a:lnTo>
                  <a:lnTo>
                    <a:pt x="21600" y="16088"/>
                  </a:lnTo>
                  <a:lnTo>
                    <a:pt x="21600" y="17827"/>
                  </a:lnTo>
                  <a:lnTo>
                    <a:pt x="15736" y="17827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64" name="Shape"/>
            <p:cNvSpPr/>
            <p:nvPr/>
          </p:nvSpPr>
          <p:spPr>
            <a:xfrm>
              <a:off x="4422565" y="4138582"/>
              <a:ext cx="16104" cy="32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lose/>
                  <a:moveTo>
                    <a:pt x="0" y="21600"/>
                  </a:moveTo>
                  <a:lnTo>
                    <a:pt x="0" y="19494"/>
                  </a:lnTo>
                  <a:lnTo>
                    <a:pt x="8093" y="19494"/>
                  </a:lnTo>
                  <a:lnTo>
                    <a:pt x="8093" y="2860"/>
                  </a:lnTo>
                  <a:lnTo>
                    <a:pt x="0" y="3914"/>
                  </a:lnTo>
                  <a:lnTo>
                    <a:pt x="0" y="1750"/>
                  </a:lnTo>
                  <a:lnTo>
                    <a:pt x="13507" y="0"/>
                  </a:lnTo>
                  <a:lnTo>
                    <a:pt x="13507" y="19494"/>
                  </a:lnTo>
                  <a:lnTo>
                    <a:pt x="21600" y="19494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65" name="Shape"/>
            <p:cNvSpPr/>
            <p:nvPr/>
          </p:nvSpPr>
          <p:spPr>
            <a:xfrm>
              <a:off x="4396879" y="3860543"/>
              <a:ext cx="43877" cy="33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lose/>
                  <a:moveTo>
                    <a:pt x="0" y="21086"/>
                  </a:moveTo>
                  <a:lnTo>
                    <a:pt x="0" y="19030"/>
                  </a:lnTo>
                  <a:lnTo>
                    <a:pt x="2970" y="19030"/>
                  </a:lnTo>
                  <a:lnTo>
                    <a:pt x="2970" y="2792"/>
                  </a:lnTo>
                  <a:lnTo>
                    <a:pt x="0" y="3821"/>
                  </a:lnTo>
                  <a:lnTo>
                    <a:pt x="0" y="1708"/>
                  </a:lnTo>
                  <a:lnTo>
                    <a:pt x="4957" y="0"/>
                  </a:lnTo>
                  <a:lnTo>
                    <a:pt x="4957" y="19030"/>
                  </a:lnTo>
                  <a:lnTo>
                    <a:pt x="7927" y="19030"/>
                  </a:lnTo>
                  <a:lnTo>
                    <a:pt x="7927" y="21086"/>
                  </a:lnTo>
                  <a:lnTo>
                    <a:pt x="0" y="21086"/>
                  </a:lnTo>
                  <a:close/>
                  <a:moveTo>
                    <a:pt x="16343" y="21600"/>
                  </a:moveTo>
                  <a:cubicBezTo>
                    <a:pt x="14811" y="21600"/>
                    <a:pt x="13572" y="20602"/>
                    <a:pt x="12625" y="18605"/>
                  </a:cubicBezTo>
                  <a:cubicBezTo>
                    <a:pt x="11678" y="16607"/>
                    <a:pt x="11205" y="14002"/>
                    <a:pt x="11205" y="10785"/>
                  </a:cubicBezTo>
                  <a:cubicBezTo>
                    <a:pt x="11205" y="7542"/>
                    <a:pt x="11681" y="4934"/>
                    <a:pt x="12636" y="2961"/>
                  </a:cubicBezTo>
                  <a:cubicBezTo>
                    <a:pt x="13589" y="985"/>
                    <a:pt x="14844" y="0"/>
                    <a:pt x="16403" y="0"/>
                  </a:cubicBezTo>
                  <a:cubicBezTo>
                    <a:pt x="17961" y="0"/>
                    <a:pt x="19218" y="985"/>
                    <a:pt x="20171" y="2961"/>
                  </a:cubicBezTo>
                  <a:cubicBezTo>
                    <a:pt x="21124" y="4934"/>
                    <a:pt x="21600" y="7529"/>
                    <a:pt x="21600" y="10743"/>
                  </a:cubicBezTo>
                  <a:cubicBezTo>
                    <a:pt x="21600" y="14043"/>
                    <a:pt x="21124" y="16677"/>
                    <a:pt x="20171" y="18646"/>
                  </a:cubicBezTo>
                  <a:cubicBezTo>
                    <a:pt x="19218" y="20615"/>
                    <a:pt x="17941" y="21600"/>
                    <a:pt x="16343" y="21600"/>
                  </a:cubicBezTo>
                  <a:close/>
                  <a:moveTo>
                    <a:pt x="16363" y="19542"/>
                  </a:moveTo>
                  <a:cubicBezTo>
                    <a:pt x="18456" y="19542"/>
                    <a:pt x="19502" y="16597"/>
                    <a:pt x="19502" y="10702"/>
                  </a:cubicBezTo>
                  <a:cubicBezTo>
                    <a:pt x="19502" y="4938"/>
                    <a:pt x="18470" y="2056"/>
                    <a:pt x="16403" y="2056"/>
                  </a:cubicBezTo>
                  <a:cubicBezTo>
                    <a:pt x="14343" y="2056"/>
                    <a:pt x="13312" y="4967"/>
                    <a:pt x="13312" y="10785"/>
                  </a:cubicBezTo>
                  <a:cubicBezTo>
                    <a:pt x="13312" y="16623"/>
                    <a:pt x="14329" y="19542"/>
                    <a:pt x="16363" y="19542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66" name="Shape"/>
            <p:cNvSpPr/>
            <p:nvPr/>
          </p:nvSpPr>
          <p:spPr>
            <a:xfrm>
              <a:off x="4371193" y="3585853"/>
              <a:ext cx="70266" cy="33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lose/>
                  <a:moveTo>
                    <a:pt x="0" y="21086"/>
                  </a:moveTo>
                  <a:lnTo>
                    <a:pt x="0" y="19030"/>
                  </a:lnTo>
                  <a:lnTo>
                    <a:pt x="1855" y="19030"/>
                  </a:lnTo>
                  <a:lnTo>
                    <a:pt x="1855" y="2792"/>
                  </a:lnTo>
                  <a:lnTo>
                    <a:pt x="0" y="3821"/>
                  </a:lnTo>
                  <a:lnTo>
                    <a:pt x="0" y="1708"/>
                  </a:lnTo>
                  <a:lnTo>
                    <a:pt x="3095" y="0"/>
                  </a:lnTo>
                  <a:lnTo>
                    <a:pt x="3095" y="19030"/>
                  </a:lnTo>
                  <a:lnTo>
                    <a:pt x="4950" y="19030"/>
                  </a:lnTo>
                  <a:lnTo>
                    <a:pt x="4950" y="21086"/>
                  </a:lnTo>
                  <a:lnTo>
                    <a:pt x="0" y="21086"/>
                  </a:lnTo>
                  <a:close/>
                  <a:moveTo>
                    <a:pt x="10205" y="21600"/>
                  </a:moveTo>
                  <a:cubicBezTo>
                    <a:pt x="9248" y="21600"/>
                    <a:pt x="8475" y="20602"/>
                    <a:pt x="7883" y="18605"/>
                  </a:cubicBezTo>
                  <a:cubicBezTo>
                    <a:pt x="7292" y="16607"/>
                    <a:pt x="6997" y="14002"/>
                    <a:pt x="6997" y="10785"/>
                  </a:cubicBezTo>
                  <a:cubicBezTo>
                    <a:pt x="6997" y="7542"/>
                    <a:pt x="7294" y="4933"/>
                    <a:pt x="7889" y="2961"/>
                  </a:cubicBezTo>
                  <a:cubicBezTo>
                    <a:pt x="8485" y="985"/>
                    <a:pt x="9269" y="0"/>
                    <a:pt x="10242" y="0"/>
                  </a:cubicBezTo>
                  <a:cubicBezTo>
                    <a:pt x="11216" y="0"/>
                    <a:pt x="12000" y="985"/>
                    <a:pt x="12595" y="2961"/>
                  </a:cubicBezTo>
                  <a:cubicBezTo>
                    <a:pt x="13191" y="4933"/>
                    <a:pt x="13488" y="7529"/>
                    <a:pt x="13488" y="10743"/>
                  </a:cubicBezTo>
                  <a:cubicBezTo>
                    <a:pt x="13488" y="14043"/>
                    <a:pt x="13191" y="16677"/>
                    <a:pt x="12595" y="18646"/>
                  </a:cubicBezTo>
                  <a:cubicBezTo>
                    <a:pt x="12000" y="20615"/>
                    <a:pt x="11203" y="21600"/>
                    <a:pt x="10205" y="21600"/>
                  </a:cubicBezTo>
                  <a:close/>
                  <a:moveTo>
                    <a:pt x="10218" y="19541"/>
                  </a:moveTo>
                  <a:cubicBezTo>
                    <a:pt x="11525" y="19541"/>
                    <a:pt x="12178" y="16597"/>
                    <a:pt x="12178" y="10702"/>
                  </a:cubicBezTo>
                  <a:cubicBezTo>
                    <a:pt x="12178" y="4938"/>
                    <a:pt x="11533" y="2056"/>
                    <a:pt x="10242" y="2056"/>
                  </a:cubicBezTo>
                  <a:cubicBezTo>
                    <a:pt x="8956" y="2056"/>
                    <a:pt x="8313" y="4966"/>
                    <a:pt x="8313" y="10785"/>
                  </a:cubicBezTo>
                  <a:cubicBezTo>
                    <a:pt x="8313" y="16623"/>
                    <a:pt x="8947" y="19541"/>
                    <a:pt x="10218" y="19541"/>
                  </a:cubicBezTo>
                  <a:close/>
                  <a:moveTo>
                    <a:pt x="18317" y="21600"/>
                  </a:moveTo>
                  <a:cubicBezTo>
                    <a:pt x="17361" y="21600"/>
                    <a:pt x="16587" y="20602"/>
                    <a:pt x="15996" y="18605"/>
                  </a:cubicBezTo>
                  <a:cubicBezTo>
                    <a:pt x="15404" y="16607"/>
                    <a:pt x="15109" y="14002"/>
                    <a:pt x="15109" y="10785"/>
                  </a:cubicBezTo>
                  <a:cubicBezTo>
                    <a:pt x="15109" y="7542"/>
                    <a:pt x="15407" y="4933"/>
                    <a:pt x="16002" y="2961"/>
                  </a:cubicBezTo>
                  <a:cubicBezTo>
                    <a:pt x="16597" y="985"/>
                    <a:pt x="17382" y="0"/>
                    <a:pt x="18355" y="0"/>
                  </a:cubicBezTo>
                  <a:cubicBezTo>
                    <a:pt x="19328" y="0"/>
                    <a:pt x="20112" y="985"/>
                    <a:pt x="20707" y="2961"/>
                  </a:cubicBezTo>
                  <a:cubicBezTo>
                    <a:pt x="21302" y="4933"/>
                    <a:pt x="21600" y="7529"/>
                    <a:pt x="21600" y="10743"/>
                  </a:cubicBezTo>
                  <a:cubicBezTo>
                    <a:pt x="21600" y="14043"/>
                    <a:pt x="21302" y="16677"/>
                    <a:pt x="20707" y="18646"/>
                  </a:cubicBezTo>
                  <a:cubicBezTo>
                    <a:pt x="20112" y="20615"/>
                    <a:pt x="19315" y="21600"/>
                    <a:pt x="18317" y="21600"/>
                  </a:cubicBezTo>
                  <a:close/>
                  <a:moveTo>
                    <a:pt x="18329" y="19541"/>
                  </a:moveTo>
                  <a:cubicBezTo>
                    <a:pt x="19637" y="19541"/>
                    <a:pt x="20290" y="16597"/>
                    <a:pt x="20290" y="10702"/>
                  </a:cubicBezTo>
                  <a:cubicBezTo>
                    <a:pt x="20290" y="4938"/>
                    <a:pt x="19645" y="2056"/>
                    <a:pt x="18355" y="2056"/>
                  </a:cubicBezTo>
                  <a:cubicBezTo>
                    <a:pt x="17068" y="2056"/>
                    <a:pt x="16425" y="4966"/>
                    <a:pt x="16425" y="10785"/>
                  </a:cubicBezTo>
                  <a:cubicBezTo>
                    <a:pt x="16425" y="16623"/>
                    <a:pt x="17060" y="19541"/>
                    <a:pt x="18329" y="19541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67" name="Shape"/>
            <p:cNvSpPr/>
            <p:nvPr/>
          </p:nvSpPr>
          <p:spPr>
            <a:xfrm>
              <a:off x="5065964" y="4798508"/>
              <a:ext cx="336543" cy="41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lose/>
                  <a:moveTo>
                    <a:pt x="1024" y="21331"/>
                  </a:moveTo>
                  <a:lnTo>
                    <a:pt x="1024" y="14615"/>
                  </a:lnTo>
                  <a:cubicBezTo>
                    <a:pt x="925" y="16341"/>
                    <a:pt x="768" y="17204"/>
                    <a:pt x="555" y="17204"/>
                  </a:cubicBezTo>
                  <a:cubicBezTo>
                    <a:pt x="382" y="17204"/>
                    <a:pt x="246" y="16664"/>
                    <a:pt x="148" y="15585"/>
                  </a:cubicBezTo>
                  <a:cubicBezTo>
                    <a:pt x="49" y="14508"/>
                    <a:pt x="0" y="13023"/>
                    <a:pt x="0" y="11135"/>
                  </a:cubicBezTo>
                  <a:cubicBezTo>
                    <a:pt x="0" y="9082"/>
                    <a:pt x="56" y="7445"/>
                    <a:pt x="167" y="6225"/>
                  </a:cubicBezTo>
                  <a:cubicBezTo>
                    <a:pt x="278" y="5006"/>
                    <a:pt x="427" y="4396"/>
                    <a:pt x="615" y="4396"/>
                  </a:cubicBezTo>
                  <a:cubicBezTo>
                    <a:pt x="765" y="4396"/>
                    <a:pt x="901" y="4900"/>
                    <a:pt x="1024" y="5913"/>
                  </a:cubicBezTo>
                  <a:lnTo>
                    <a:pt x="1073" y="4674"/>
                  </a:lnTo>
                  <a:lnTo>
                    <a:pt x="1413" y="4674"/>
                  </a:lnTo>
                  <a:lnTo>
                    <a:pt x="1413" y="21331"/>
                  </a:lnTo>
                  <a:lnTo>
                    <a:pt x="1024" y="21331"/>
                  </a:lnTo>
                  <a:close/>
                  <a:moveTo>
                    <a:pt x="1024" y="7876"/>
                  </a:moveTo>
                  <a:cubicBezTo>
                    <a:pt x="931" y="6983"/>
                    <a:pt x="831" y="6536"/>
                    <a:pt x="725" y="6536"/>
                  </a:cubicBezTo>
                  <a:cubicBezTo>
                    <a:pt x="630" y="6536"/>
                    <a:pt x="554" y="6927"/>
                    <a:pt x="497" y="7709"/>
                  </a:cubicBezTo>
                  <a:cubicBezTo>
                    <a:pt x="440" y="8489"/>
                    <a:pt x="412" y="9539"/>
                    <a:pt x="412" y="10855"/>
                  </a:cubicBezTo>
                  <a:cubicBezTo>
                    <a:pt x="412" y="13362"/>
                    <a:pt x="506" y="14615"/>
                    <a:pt x="695" y="14615"/>
                  </a:cubicBezTo>
                  <a:cubicBezTo>
                    <a:pt x="810" y="14615"/>
                    <a:pt x="920" y="13986"/>
                    <a:pt x="1024" y="12729"/>
                  </a:cubicBezTo>
                  <a:lnTo>
                    <a:pt x="1024" y="7876"/>
                  </a:lnTo>
                  <a:close/>
                  <a:moveTo>
                    <a:pt x="2825" y="20227"/>
                  </a:moveTo>
                  <a:lnTo>
                    <a:pt x="3522" y="411"/>
                  </a:lnTo>
                  <a:lnTo>
                    <a:pt x="3758" y="411"/>
                  </a:lnTo>
                  <a:lnTo>
                    <a:pt x="3061" y="20227"/>
                  </a:lnTo>
                  <a:lnTo>
                    <a:pt x="2825" y="20227"/>
                  </a:lnTo>
                  <a:close/>
                  <a:moveTo>
                    <a:pt x="5307" y="16925"/>
                  </a:moveTo>
                  <a:lnTo>
                    <a:pt x="5307" y="14995"/>
                  </a:lnTo>
                  <a:lnTo>
                    <a:pt x="5695" y="14995"/>
                  </a:lnTo>
                  <a:lnTo>
                    <a:pt x="5695" y="2811"/>
                  </a:lnTo>
                  <a:lnTo>
                    <a:pt x="5307" y="3636"/>
                  </a:lnTo>
                  <a:lnTo>
                    <a:pt x="5307" y="1650"/>
                  </a:lnTo>
                  <a:lnTo>
                    <a:pt x="6083" y="0"/>
                  </a:lnTo>
                  <a:lnTo>
                    <a:pt x="6083" y="14995"/>
                  </a:lnTo>
                  <a:lnTo>
                    <a:pt x="6470" y="14995"/>
                  </a:lnTo>
                  <a:lnTo>
                    <a:pt x="6470" y="16925"/>
                  </a:lnTo>
                  <a:lnTo>
                    <a:pt x="5307" y="16925"/>
                  </a:lnTo>
                  <a:close/>
                  <a:moveTo>
                    <a:pt x="6985" y="20227"/>
                  </a:moveTo>
                  <a:lnTo>
                    <a:pt x="7683" y="411"/>
                  </a:lnTo>
                  <a:lnTo>
                    <a:pt x="7918" y="411"/>
                  </a:lnTo>
                  <a:lnTo>
                    <a:pt x="7221" y="20227"/>
                  </a:lnTo>
                  <a:lnTo>
                    <a:pt x="6985" y="20227"/>
                  </a:lnTo>
                  <a:close/>
                  <a:moveTo>
                    <a:pt x="8239" y="16925"/>
                  </a:moveTo>
                  <a:lnTo>
                    <a:pt x="8992" y="411"/>
                  </a:lnTo>
                  <a:lnTo>
                    <a:pt x="9395" y="411"/>
                  </a:lnTo>
                  <a:lnTo>
                    <a:pt x="10148" y="16925"/>
                  </a:lnTo>
                  <a:lnTo>
                    <a:pt x="9735" y="16925"/>
                  </a:lnTo>
                  <a:lnTo>
                    <a:pt x="9534" y="12518"/>
                  </a:lnTo>
                  <a:lnTo>
                    <a:pt x="8733" y="12518"/>
                  </a:lnTo>
                  <a:lnTo>
                    <a:pt x="8532" y="16925"/>
                  </a:lnTo>
                  <a:lnTo>
                    <a:pt x="8239" y="16925"/>
                  </a:lnTo>
                  <a:close/>
                  <a:moveTo>
                    <a:pt x="8832" y="10319"/>
                  </a:moveTo>
                  <a:lnTo>
                    <a:pt x="9434" y="10319"/>
                  </a:lnTo>
                  <a:lnTo>
                    <a:pt x="9133" y="3737"/>
                  </a:lnTo>
                  <a:lnTo>
                    <a:pt x="8832" y="10319"/>
                  </a:lnTo>
                  <a:close/>
                  <a:moveTo>
                    <a:pt x="10421" y="16925"/>
                  </a:moveTo>
                  <a:lnTo>
                    <a:pt x="10421" y="4674"/>
                  </a:lnTo>
                  <a:lnTo>
                    <a:pt x="10808" y="4674"/>
                  </a:lnTo>
                  <a:lnTo>
                    <a:pt x="10808" y="6983"/>
                  </a:lnTo>
                  <a:cubicBezTo>
                    <a:pt x="10935" y="5257"/>
                    <a:pt x="11098" y="4396"/>
                    <a:pt x="11298" y="4396"/>
                  </a:cubicBezTo>
                  <a:cubicBezTo>
                    <a:pt x="11426" y="4396"/>
                    <a:pt x="11527" y="4740"/>
                    <a:pt x="11601" y="5433"/>
                  </a:cubicBezTo>
                  <a:cubicBezTo>
                    <a:pt x="11675" y="6124"/>
                    <a:pt x="11712" y="7069"/>
                    <a:pt x="11712" y="8266"/>
                  </a:cubicBezTo>
                  <a:lnTo>
                    <a:pt x="11712" y="16925"/>
                  </a:lnTo>
                  <a:lnTo>
                    <a:pt x="11325" y="16925"/>
                  </a:lnTo>
                  <a:lnTo>
                    <a:pt x="11325" y="9082"/>
                  </a:lnTo>
                  <a:cubicBezTo>
                    <a:pt x="11325" y="7690"/>
                    <a:pt x="11271" y="6996"/>
                    <a:pt x="11163" y="6996"/>
                  </a:cubicBezTo>
                  <a:cubicBezTo>
                    <a:pt x="11040" y="6996"/>
                    <a:pt x="10922" y="7736"/>
                    <a:pt x="10808" y="9215"/>
                  </a:cubicBezTo>
                  <a:lnTo>
                    <a:pt x="10808" y="16925"/>
                  </a:lnTo>
                  <a:lnTo>
                    <a:pt x="10421" y="16925"/>
                  </a:lnTo>
                  <a:close/>
                  <a:moveTo>
                    <a:pt x="12190" y="20730"/>
                  </a:moveTo>
                  <a:lnTo>
                    <a:pt x="12221" y="18331"/>
                  </a:lnTo>
                  <a:cubicBezTo>
                    <a:pt x="12381" y="18955"/>
                    <a:pt x="12533" y="19268"/>
                    <a:pt x="12677" y="19268"/>
                  </a:cubicBezTo>
                  <a:cubicBezTo>
                    <a:pt x="12820" y="19268"/>
                    <a:pt x="12924" y="19007"/>
                    <a:pt x="12988" y="18487"/>
                  </a:cubicBezTo>
                  <a:cubicBezTo>
                    <a:pt x="13051" y="17965"/>
                    <a:pt x="13083" y="17121"/>
                    <a:pt x="13083" y="15954"/>
                  </a:cubicBezTo>
                  <a:lnTo>
                    <a:pt x="13083" y="14281"/>
                  </a:lnTo>
                  <a:cubicBezTo>
                    <a:pt x="12989" y="16044"/>
                    <a:pt x="12833" y="16925"/>
                    <a:pt x="12616" y="16925"/>
                  </a:cubicBezTo>
                  <a:cubicBezTo>
                    <a:pt x="12445" y="16925"/>
                    <a:pt x="12310" y="16380"/>
                    <a:pt x="12209" y="15290"/>
                  </a:cubicBezTo>
                  <a:cubicBezTo>
                    <a:pt x="12109" y="14200"/>
                    <a:pt x="12059" y="12726"/>
                    <a:pt x="12059" y="10866"/>
                  </a:cubicBezTo>
                  <a:cubicBezTo>
                    <a:pt x="12059" y="8909"/>
                    <a:pt x="12115" y="7342"/>
                    <a:pt x="12228" y="6164"/>
                  </a:cubicBezTo>
                  <a:cubicBezTo>
                    <a:pt x="12340" y="4985"/>
                    <a:pt x="12489" y="4396"/>
                    <a:pt x="12676" y="4396"/>
                  </a:cubicBezTo>
                  <a:cubicBezTo>
                    <a:pt x="12823" y="4396"/>
                    <a:pt x="12958" y="4900"/>
                    <a:pt x="13083" y="5913"/>
                  </a:cubicBezTo>
                  <a:lnTo>
                    <a:pt x="13124" y="4674"/>
                  </a:lnTo>
                  <a:lnTo>
                    <a:pt x="13471" y="4674"/>
                  </a:lnTo>
                  <a:lnTo>
                    <a:pt x="13471" y="14024"/>
                  </a:lnTo>
                  <a:cubicBezTo>
                    <a:pt x="13471" y="15891"/>
                    <a:pt x="13458" y="17238"/>
                    <a:pt x="13432" y="18062"/>
                  </a:cubicBezTo>
                  <a:cubicBezTo>
                    <a:pt x="13405" y="18888"/>
                    <a:pt x="13353" y="19591"/>
                    <a:pt x="13277" y="20171"/>
                  </a:cubicBezTo>
                  <a:cubicBezTo>
                    <a:pt x="13148" y="21124"/>
                    <a:pt x="12966" y="21600"/>
                    <a:pt x="12731" y="21600"/>
                  </a:cubicBezTo>
                  <a:cubicBezTo>
                    <a:pt x="12565" y="21600"/>
                    <a:pt x="12384" y="21310"/>
                    <a:pt x="12190" y="20730"/>
                  </a:cubicBezTo>
                  <a:close/>
                  <a:moveTo>
                    <a:pt x="13083" y="12361"/>
                  </a:moveTo>
                  <a:lnTo>
                    <a:pt x="13083" y="7843"/>
                  </a:lnTo>
                  <a:cubicBezTo>
                    <a:pt x="12990" y="6943"/>
                    <a:pt x="12892" y="6493"/>
                    <a:pt x="12790" y="6493"/>
                  </a:cubicBezTo>
                  <a:cubicBezTo>
                    <a:pt x="12692" y="6493"/>
                    <a:pt x="12615" y="6872"/>
                    <a:pt x="12557" y="7630"/>
                  </a:cubicBezTo>
                  <a:cubicBezTo>
                    <a:pt x="12500" y="8389"/>
                    <a:pt x="12471" y="9409"/>
                    <a:pt x="12471" y="10688"/>
                  </a:cubicBezTo>
                  <a:cubicBezTo>
                    <a:pt x="12471" y="13082"/>
                    <a:pt x="12561" y="14281"/>
                    <a:pt x="12742" y="14281"/>
                  </a:cubicBezTo>
                  <a:cubicBezTo>
                    <a:pt x="12866" y="14281"/>
                    <a:pt x="12980" y="13641"/>
                    <a:pt x="13083" y="12361"/>
                  </a:cubicBezTo>
                  <a:close/>
                  <a:moveTo>
                    <a:pt x="13906" y="16534"/>
                  </a:moveTo>
                  <a:lnTo>
                    <a:pt x="13906" y="14112"/>
                  </a:lnTo>
                  <a:cubicBezTo>
                    <a:pt x="14098" y="14798"/>
                    <a:pt x="14262" y="15139"/>
                    <a:pt x="14398" y="15139"/>
                  </a:cubicBezTo>
                  <a:cubicBezTo>
                    <a:pt x="14556" y="15139"/>
                    <a:pt x="14636" y="14678"/>
                    <a:pt x="14636" y="13755"/>
                  </a:cubicBezTo>
                  <a:cubicBezTo>
                    <a:pt x="14636" y="13162"/>
                    <a:pt x="14570" y="12639"/>
                    <a:pt x="14439" y="12195"/>
                  </a:cubicBezTo>
                  <a:lnTo>
                    <a:pt x="14309" y="11748"/>
                  </a:lnTo>
                  <a:cubicBezTo>
                    <a:pt x="14167" y="11256"/>
                    <a:pt x="14065" y="10729"/>
                    <a:pt x="14004" y="10163"/>
                  </a:cubicBezTo>
                  <a:cubicBezTo>
                    <a:pt x="13943" y="9599"/>
                    <a:pt x="13912" y="8899"/>
                    <a:pt x="13912" y="8066"/>
                  </a:cubicBezTo>
                  <a:cubicBezTo>
                    <a:pt x="13912" y="6906"/>
                    <a:pt x="13964" y="6004"/>
                    <a:pt x="14068" y="5361"/>
                  </a:cubicBezTo>
                  <a:cubicBezTo>
                    <a:pt x="14172" y="4718"/>
                    <a:pt x="14317" y="4396"/>
                    <a:pt x="14503" y="4396"/>
                  </a:cubicBezTo>
                  <a:cubicBezTo>
                    <a:pt x="14620" y="4396"/>
                    <a:pt x="14759" y="4540"/>
                    <a:pt x="14921" y="4830"/>
                  </a:cubicBezTo>
                  <a:lnTo>
                    <a:pt x="14921" y="7150"/>
                  </a:lnTo>
                  <a:cubicBezTo>
                    <a:pt x="14766" y="6689"/>
                    <a:pt x="14637" y="6459"/>
                    <a:pt x="14535" y="6459"/>
                  </a:cubicBezTo>
                  <a:cubicBezTo>
                    <a:pt x="14375" y="6459"/>
                    <a:pt x="14294" y="6883"/>
                    <a:pt x="14294" y="7732"/>
                  </a:cubicBezTo>
                  <a:cubicBezTo>
                    <a:pt x="14294" y="8289"/>
                    <a:pt x="14353" y="8762"/>
                    <a:pt x="14472" y="9149"/>
                  </a:cubicBezTo>
                  <a:lnTo>
                    <a:pt x="14585" y="9516"/>
                  </a:lnTo>
                  <a:cubicBezTo>
                    <a:pt x="14753" y="10059"/>
                    <a:pt x="14870" y="10609"/>
                    <a:pt x="14936" y="11168"/>
                  </a:cubicBezTo>
                  <a:cubicBezTo>
                    <a:pt x="15002" y="11725"/>
                    <a:pt x="15035" y="12442"/>
                    <a:pt x="15035" y="13321"/>
                  </a:cubicBezTo>
                  <a:cubicBezTo>
                    <a:pt x="15035" y="14474"/>
                    <a:pt x="14979" y="15410"/>
                    <a:pt x="14867" y="16126"/>
                  </a:cubicBezTo>
                  <a:cubicBezTo>
                    <a:pt x="14755" y="16845"/>
                    <a:pt x="14609" y="17204"/>
                    <a:pt x="14429" y="17204"/>
                  </a:cubicBezTo>
                  <a:cubicBezTo>
                    <a:pt x="14256" y="17204"/>
                    <a:pt x="14082" y="16981"/>
                    <a:pt x="13906" y="16534"/>
                  </a:cubicBezTo>
                  <a:close/>
                  <a:moveTo>
                    <a:pt x="16197" y="16858"/>
                  </a:moveTo>
                  <a:cubicBezTo>
                    <a:pt x="16105" y="17088"/>
                    <a:pt x="16032" y="17204"/>
                    <a:pt x="15979" y="17204"/>
                  </a:cubicBezTo>
                  <a:cubicBezTo>
                    <a:pt x="15643" y="17204"/>
                    <a:pt x="15475" y="15864"/>
                    <a:pt x="15475" y="13188"/>
                  </a:cubicBezTo>
                  <a:lnTo>
                    <a:pt x="15475" y="6739"/>
                  </a:lnTo>
                  <a:lnTo>
                    <a:pt x="15314" y="6739"/>
                  </a:lnTo>
                  <a:lnTo>
                    <a:pt x="15314" y="4674"/>
                  </a:lnTo>
                  <a:lnTo>
                    <a:pt x="15475" y="4674"/>
                  </a:lnTo>
                  <a:lnTo>
                    <a:pt x="15475" y="2610"/>
                  </a:lnTo>
                  <a:lnTo>
                    <a:pt x="15863" y="2230"/>
                  </a:lnTo>
                  <a:lnTo>
                    <a:pt x="15863" y="4674"/>
                  </a:lnTo>
                  <a:lnTo>
                    <a:pt x="16170" y="4674"/>
                  </a:lnTo>
                  <a:lnTo>
                    <a:pt x="16170" y="6739"/>
                  </a:lnTo>
                  <a:lnTo>
                    <a:pt x="15863" y="6739"/>
                  </a:lnTo>
                  <a:lnTo>
                    <a:pt x="15863" y="12752"/>
                  </a:lnTo>
                  <a:cubicBezTo>
                    <a:pt x="15863" y="14254"/>
                    <a:pt x="15934" y="15005"/>
                    <a:pt x="16078" y="15005"/>
                  </a:cubicBezTo>
                  <a:cubicBezTo>
                    <a:pt x="16111" y="15005"/>
                    <a:pt x="16151" y="14954"/>
                    <a:pt x="16197" y="14849"/>
                  </a:cubicBezTo>
                  <a:lnTo>
                    <a:pt x="16197" y="16858"/>
                  </a:lnTo>
                  <a:close/>
                  <a:moveTo>
                    <a:pt x="16542" y="16925"/>
                  </a:moveTo>
                  <a:lnTo>
                    <a:pt x="16542" y="4674"/>
                  </a:lnTo>
                  <a:lnTo>
                    <a:pt x="16929" y="4674"/>
                  </a:lnTo>
                  <a:lnTo>
                    <a:pt x="16929" y="6983"/>
                  </a:lnTo>
                  <a:cubicBezTo>
                    <a:pt x="17030" y="5257"/>
                    <a:pt x="17182" y="4396"/>
                    <a:pt x="17387" y="4396"/>
                  </a:cubicBezTo>
                  <a:cubicBezTo>
                    <a:pt x="17412" y="4396"/>
                    <a:pt x="17436" y="4417"/>
                    <a:pt x="17459" y="4463"/>
                  </a:cubicBezTo>
                  <a:lnTo>
                    <a:pt x="17459" y="7407"/>
                  </a:lnTo>
                  <a:cubicBezTo>
                    <a:pt x="17404" y="7236"/>
                    <a:pt x="17353" y="7150"/>
                    <a:pt x="17306" y="7150"/>
                  </a:cubicBezTo>
                  <a:cubicBezTo>
                    <a:pt x="17152" y="7150"/>
                    <a:pt x="17026" y="7816"/>
                    <a:pt x="16929" y="9149"/>
                  </a:cubicBezTo>
                  <a:lnTo>
                    <a:pt x="16929" y="16925"/>
                  </a:lnTo>
                  <a:lnTo>
                    <a:pt x="16542" y="16925"/>
                  </a:lnTo>
                  <a:close/>
                  <a:moveTo>
                    <a:pt x="18362" y="17204"/>
                  </a:moveTo>
                  <a:cubicBezTo>
                    <a:pt x="18138" y="17204"/>
                    <a:pt x="17960" y="16626"/>
                    <a:pt x="17828" y="15469"/>
                  </a:cubicBezTo>
                  <a:cubicBezTo>
                    <a:pt x="17696" y="14313"/>
                    <a:pt x="17630" y="12755"/>
                    <a:pt x="17630" y="10799"/>
                  </a:cubicBezTo>
                  <a:cubicBezTo>
                    <a:pt x="17630" y="8820"/>
                    <a:pt x="17696" y="7259"/>
                    <a:pt x="17829" y="6113"/>
                  </a:cubicBezTo>
                  <a:cubicBezTo>
                    <a:pt x="17962" y="4967"/>
                    <a:pt x="18143" y="4396"/>
                    <a:pt x="18372" y="4396"/>
                  </a:cubicBezTo>
                  <a:cubicBezTo>
                    <a:pt x="18601" y="4396"/>
                    <a:pt x="18782" y="4967"/>
                    <a:pt x="18915" y="6113"/>
                  </a:cubicBezTo>
                  <a:cubicBezTo>
                    <a:pt x="19048" y="7259"/>
                    <a:pt x="19114" y="8813"/>
                    <a:pt x="19114" y="10776"/>
                  </a:cubicBezTo>
                  <a:cubicBezTo>
                    <a:pt x="19114" y="12785"/>
                    <a:pt x="19048" y="14358"/>
                    <a:pt x="18914" y="15495"/>
                  </a:cubicBezTo>
                  <a:cubicBezTo>
                    <a:pt x="18781" y="16635"/>
                    <a:pt x="18597" y="17204"/>
                    <a:pt x="18362" y="17204"/>
                  </a:cubicBezTo>
                  <a:close/>
                  <a:moveTo>
                    <a:pt x="18369" y="15139"/>
                  </a:moveTo>
                  <a:cubicBezTo>
                    <a:pt x="18591" y="15139"/>
                    <a:pt x="18703" y="13685"/>
                    <a:pt x="18703" y="10776"/>
                  </a:cubicBezTo>
                  <a:cubicBezTo>
                    <a:pt x="18703" y="9446"/>
                    <a:pt x="18673" y="8393"/>
                    <a:pt x="18614" y="7619"/>
                  </a:cubicBezTo>
                  <a:cubicBezTo>
                    <a:pt x="18555" y="6846"/>
                    <a:pt x="18474" y="6459"/>
                    <a:pt x="18372" y="6459"/>
                  </a:cubicBezTo>
                  <a:cubicBezTo>
                    <a:pt x="18270" y="6459"/>
                    <a:pt x="18189" y="6846"/>
                    <a:pt x="18130" y="7619"/>
                  </a:cubicBezTo>
                  <a:cubicBezTo>
                    <a:pt x="18071" y="8393"/>
                    <a:pt x="18042" y="9453"/>
                    <a:pt x="18042" y="10799"/>
                  </a:cubicBezTo>
                  <a:cubicBezTo>
                    <a:pt x="18042" y="12131"/>
                    <a:pt x="18071" y="13188"/>
                    <a:pt x="18129" y="13968"/>
                  </a:cubicBezTo>
                  <a:cubicBezTo>
                    <a:pt x="18188" y="14748"/>
                    <a:pt x="18268" y="15139"/>
                    <a:pt x="18369" y="15139"/>
                  </a:cubicBezTo>
                  <a:close/>
                  <a:moveTo>
                    <a:pt x="19469" y="16925"/>
                  </a:moveTo>
                  <a:lnTo>
                    <a:pt x="19469" y="4674"/>
                  </a:lnTo>
                  <a:lnTo>
                    <a:pt x="19841" y="4674"/>
                  </a:lnTo>
                  <a:lnTo>
                    <a:pt x="19841" y="6983"/>
                  </a:lnTo>
                  <a:cubicBezTo>
                    <a:pt x="19954" y="5257"/>
                    <a:pt x="20115" y="4396"/>
                    <a:pt x="20325" y="4396"/>
                  </a:cubicBezTo>
                  <a:cubicBezTo>
                    <a:pt x="20433" y="4396"/>
                    <a:pt x="20522" y="4623"/>
                    <a:pt x="20591" y="5076"/>
                  </a:cubicBezTo>
                  <a:cubicBezTo>
                    <a:pt x="20661" y="5529"/>
                    <a:pt x="20704" y="6166"/>
                    <a:pt x="20720" y="6983"/>
                  </a:cubicBezTo>
                  <a:cubicBezTo>
                    <a:pt x="20854" y="5257"/>
                    <a:pt x="21016" y="4396"/>
                    <a:pt x="21206" y="4396"/>
                  </a:cubicBezTo>
                  <a:cubicBezTo>
                    <a:pt x="21469" y="4396"/>
                    <a:pt x="21600" y="5630"/>
                    <a:pt x="21600" y="8099"/>
                  </a:cubicBezTo>
                  <a:lnTo>
                    <a:pt x="21600" y="16925"/>
                  </a:lnTo>
                  <a:lnTo>
                    <a:pt x="21229" y="16925"/>
                  </a:lnTo>
                  <a:lnTo>
                    <a:pt x="21229" y="9182"/>
                  </a:lnTo>
                  <a:cubicBezTo>
                    <a:pt x="21229" y="7732"/>
                    <a:pt x="21172" y="7006"/>
                    <a:pt x="21058" y="7006"/>
                  </a:cubicBezTo>
                  <a:cubicBezTo>
                    <a:pt x="20943" y="7006"/>
                    <a:pt x="20830" y="7720"/>
                    <a:pt x="20720" y="9149"/>
                  </a:cubicBezTo>
                  <a:lnTo>
                    <a:pt x="20720" y="16925"/>
                  </a:lnTo>
                  <a:lnTo>
                    <a:pt x="20348" y="16925"/>
                  </a:lnTo>
                  <a:lnTo>
                    <a:pt x="20348" y="9182"/>
                  </a:lnTo>
                  <a:cubicBezTo>
                    <a:pt x="20348" y="7723"/>
                    <a:pt x="20291" y="6996"/>
                    <a:pt x="20177" y="6996"/>
                  </a:cubicBezTo>
                  <a:cubicBezTo>
                    <a:pt x="20063" y="6996"/>
                    <a:pt x="19951" y="7712"/>
                    <a:pt x="19841" y="9149"/>
                  </a:cubicBezTo>
                  <a:lnTo>
                    <a:pt x="19841" y="16925"/>
                  </a:lnTo>
                  <a:lnTo>
                    <a:pt x="19469" y="16925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68" name="Shape"/>
            <p:cNvSpPr/>
            <p:nvPr/>
          </p:nvSpPr>
          <p:spPr>
            <a:xfrm>
              <a:off x="4418938" y="4748260"/>
              <a:ext cx="112090" cy="39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lose/>
                  <a:moveTo>
                    <a:pt x="2011" y="18262"/>
                  </a:moveTo>
                  <a:cubicBezTo>
                    <a:pt x="1411" y="18262"/>
                    <a:pt x="926" y="17418"/>
                    <a:pt x="556" y="15729"/>
                  </a:cubicBezTo>
                  <a:cubicBezTo>
                    <a:pt x="186" y="14041"/>
                    <a:pt x="0" y="11838"/>
                    <a:pt x="0" y="9118"/>
                  </a:cubicBezTo>
                  <a:cubicBezTo>
                    <a:pt x="0" y="6376"/>
                    <a:pt x="187" y="4171"/>
                    <a:pt x="560" y="2503"/>
                  </a:cubicBezTo>
                  <a:cubicBezTo>
                    <a:pt x="933" y="833"/>
                    <a:pt x="1424" y="0"/>
                    <a:pt x="2034" y="0"/>
                  </a:cubicBezTo>
                  <a:cubicBezTo>
                    <a:pt x="2644" y="0"/>
                    <a:pt x="3136" y="833"/>
                    <a:pt x="3509" y="2503"/>
                  </a:cubicBezTo>
                  <a:cubicBezTo>
                    <a:pt x="3882" y="4171"/>
                    <a:pt x="4069" y="6365"/>
                    <a:pt x="4069" y="9083"/>
                  </a:cubicBezTo>
                  <a:cubicBezTo>
                    <a:pt x="4069" y="11873"/>
                    <a:pt x="3882" y="14100"/>
                    <a:pt x="3509" y="15765"/>
                  </a:cubicBezTo>
                  <a:cubicBezTo>
                    <a:pt x="3136" y="17429"/>
                    <a:pt x="2637" y="18262"/>
                    <a:pt x="2011" y="18262"/>
                  </a:cubicBezTo>
                  <a:close/>
                  <a:moveTo>
                    <a:pt x="2019" y="16522"/>
                  </a:moveTo>
                  <a:cubicBezTo>
                    <a:pt x="2838" y="16522"/>
                    <a:pt x="3248" y="14032"/>
                    <a:pt x="3248" y="9048"/>
                  </a:cubicBezTo>
                  <a:cubicBezTo>
                    <a:pt x="3248" y="4175"/>
                    <a:pt x="2844" y="1738"/>
                    <a:pt x="2034" y="1738"/>
                  </a:cubicBezTo>
                  <a:cubicBezTo>
                    <a:pt x="1228" y="1738"/>
                    <a:pt x="825" y="4199"/>
                    <a:pt x="825" y="9118"/>
                  </a:cubicBezTo>
                  <a:cubicBezTo>
                    <a:pt x="825" y="14054"/>
                    <a:pt x="1222" y="16522"/>
                    <a:pt x="2019" y="16522"/>
                  </a:cubicBezTo>
                  <a:close/>
                  <a:moveTo>
                    <a:pt x="5360" y="21600"/>
                  </a:moveTo>
                  <a:lnTo>
                    <a:pt x="5360" y="20730"/>
                  </a:lnTo>
                  <a:cubicBezTo>
                    <a:pt x="5612" y="20519"/>
                    <a:pt x="5737" y="19629"/>
                    <a:pt x="5737" y="18062"/>
                  </a:cubicBezTo>
                  <a:lnTo>
                    <a:pt x="5737" y="17827"/>
                  </a:lnTo>
                  <a:lnTo>
                    <a:pt x="5360" y="17827"/>
                  </a:lnTo>
                  <a:lnTo>
                    <a:pt x="5360" y="14924"/>
                  </a:lnTo>
                  <a:lnTo>
                    <a:pt x="6330" y="14924"/>
                  </a:lnTo>
                  <a:lnTo>
                    <a:pt x="6330" y="17440"/>
                  </a:lnTo>
                  <a:cubicBezTo>
                    <a:pt x="6330" y="20017"/>
                    <a:pt x="6007" y="21404"/>
                    <a:pt x="5360" y="21600"/>
                  </a:cubicBezTo>
                  <a:close/>
                  <a:moveTo>
                    <a:pt x="9639" y="18262"/>
                  </a:moveTo>
                  <a:cubicBezTo>
                    <a:pt x="9039" y="18262"/>
                    <a:pt x="8554" y="17418"/>
                    <a:pt x="8183" y="15729"/>
                  </a:cubicBezTo>
                  <a:cubicBezTo>
                    <a:pt x="7813" y="14041"/>
                    <a:pt x="7628" y="11838"/>
                    <a:pt x="7628" y="9118"/>
                  </a:cubicBezTo>
                  <a:cubicBezTo>
                    <a:pt x="7628" y="6376"/>
                    <a:pt x="7815" y="4171"/>
                    <a:pt x="8188" y="2503"/>
                  </a:cubicBezTo>
                  <a:cubicBezTo>
                    <a:pt x="8561" y="833"/>
                    <a:pt x="9052" y="0"/>
                    <a:pt x="9662" y="0"/>
                  </a:cubicBezTo>
                  <a:cubicBezTo>
                    <a:pt x="10272" y="0"/>
                    <a:pt x="10764" y="833"/>
                    <a:pt x="11137" y="2503"/>
                  </a:cubicBezTo>
                  <a:cubicBezTo>
                    <a:pt x="11510" y="4171"/>
                    <a:pt x="11696" y="6365"/>
                    <a:pt x="11696" y="9083"/>
                  </a:cubicBezTo>
                  <a:cubicBezTo>
                    <a:pt x="11696" y="11873"/>
                    <a:pt x="11510" y="14100"/>
                    <a:pt x="11137" y="15765"/>
                  </a:cubicBezTo>
                  <a:cubicBezTo>
                    <a:pt x="10764" y="17429"/>
                    <a:pt x="10265" y="18262"/>
                    <a:pt x="9639" y="18262"/>
                  </a:cubicBezTo>
                  <a:close/>
                  <a:moveTo>
                    <a:pt x="9647" y="16522"/>
                  </a:moveTo>
                  <a:cubicBezTo>
                    <a:pt x="10466" y="16522"/>
                    <a:pt x="10876" y="14032"/>
                    <a:pt x="10876" y="9048"/>
                  </a:cubicBezTo>
                  <a:cubicBezTo>
                    <a:pt x="10876" y="4175"/>
                    <a:pt x="10471" y="1738"/>
                    <a:pt x="9662" y="1738"/>
                  </a:cubicBezTo>
                  <a:cubicBezTo>
                    <a:pt x="8856" y="1738"/>
                    <a:pt x="8452" y="4199"/>
                    <a:pt x="8452" y="9118"/>
                  </a:cubicBezTo>
                  <a:cubicBezTo>
                    <a:pt x="8452" y="14054"/>
                    <a:pt x="8851" y="16522"/>
                    <a:pt x="9647" y="16522"/>
                  </a:cubicBezTo>
                  <a:close/>
                  <a:moveTo>
                    <a:pt x="14724" y="18262"/>
                  </a:moveTo>
                  <a:cubicBezTo>
                    <a:pt x="14124" y="18262"/>
                    <a:pt x="13639" y="17418"/>
                    <a:pt x="13269" y="15729"/>
                  </a:cubicBezTo>
                  <a:cubicBezTo>
                    <a:pt x="12898" y="14041"/>
                    <a:pt x="12713" y="11838"/>
                    <a:pt x="12713" y="9118"/>
                  </a:cubicBezTo>
                  <a:cubicBezTo>
                    <a:pt x="12713" y="6376"/>
                    <a:pt x="12900" y="4171"/>
                    <a:pt x="13273" y="2503"/>
                  </a:cubicBezTo>
                  <a:cubicBezTo>
                    <a:pt x="13646" y="833"/>
                    <a:pt x="14137" y="0"/>
                    <a:pt x="14747" y="0"/>
                  </a:cubicBezTo>
                  <a:cubicBezTo>
                    <a:pt x="15358" y="0"/>
                    <a:pt x="15849" y="833"/>
                    <a:pt x="16223" y="2503"/>
                  </a:cubicBezTo>
                  <a:cubicBezTo>
                    <a:pt x="16596" y="4171"/>
                    <a:pt x="16782" y="6365"/>
                    <a:pt x="16782" y="9083"/>
                  </a:cubicBezTo>
                  <a:cubicBezTo>
                    <a:pt x="16782" y="11873"/>
                    <a:pt x="16596" y="14100"/>
                    <a:pt x="16223" y="15765"/>
                  </a:cubicBezTo>
                  <a:cubicBezTo>
                    <a:pt x="15849" y="17429"/>
                    <a:pt x="15349" y="18262"/>
                    <a:pt x="14724" y="18262"/>
                  </a:cubicBezTo>
                  <a:close/>
                  <a:moveTo>
                    <a:pt x="14732" y="16522"/>
                  </a:moveTo>
                  <a:cubicBezTo>
                    <a:pt x="15551" y="16522"/>
                    <a:pt x="15961" y="14032"/>
                    <a:pt x="15961" y="9048"/>
                  </a:cubicBezTo>
                  <a:cubicBezTo>
                    <a:pt x="15961" y="4175"/>
                    <a:pt x="15557" y="1738"/>
                    <a:pt x="14747" y="1738"/>
                  </a:cubicBezTo>
                  <a:cubicBezTo>
                    <a:pt x="13941" y="1738"/>
                    <a:pt x="13538" y="4199"/>
                    <a:pt x="13538" y="9118"/>
                  </a:cubicBezTo>
                  <a:cubicBezTo>
                    <a:pt x="13538" y="14054"/>
                    <a:pt x="13936" y="16522"/>
                    <a:pt x="14732" y="16522"/>
                  </a:cubicBezTo>
                  <a:close/>
                  <a:moveTo>
                    <a:pt x="18498" y="17827"/>
                  </a:moveTo>
                  <a:lnTo>
                    <a:pt x="18498" y="16089"/>
                  </a:lnTo>
                  <a:lnTo>
                    <a:pt x="19660" y="16089"/>
                  </a:lnTo>
                  <a:lnTo>
                    <a:pt x="19660" y="2361"/>
                  </a:lnTo>
                  <a:lnTo>
                    <a:pt x="18498" y="3231"/>
                  </a:lnTo>
                  <a:lnTo>
                    <a:pt x="18498" y="1444"/>
                  </a:lnTo>
                  <a:lnTo>
                    <a:pt x="20437" y="0"/>
                  </a:lnTo>
                  <a:lnTo>
                    <a:pt x="20437" y="16089"/>
                  </a:lnTo>
                  <a:lnTo>
                    <a:pt x="21600" y="16089"/>
                  </a:lnTo>
                  <a:lnTo>
                    <a:pt x="21600" y="17827"/>
                  </a:lnTo>
                  <a:lnTo>
                    <a:pt x="18498" y="17827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69" name="Shape"/>
            <p:cNvSpPr/>
            <p:nvPr/>
          </p:nvSpPr>
          <p:spPr>
            <a:xfrm>
              <a:off x="4987252" y="4748260"/>
              <a:ext cx="85704" cy="39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lose/>
                  <a:moveTo>
                    <a:pt x="2630" y="18262"/>
                  </a:moveTo>
                  <a:cubicBezTo>
                    <a:pt x="1846" y="18262"/>
                    <a:pt x="1211" y="17418"/>
                    <a:pt x="726" y="15729"/>
                  </a:cubicBezTo>
                  <a:cubicBezTo>
                    <a:pt x="243" y="14041"/>
                    <a:pt x="0" y="11838"/>
                    <a:pt x="0" y="9118"/>
                  </a:cubicBezTo>
                  <a:cubicBezTo>
                    <a:pt x="0" y="6376"/>
                    <a:pt x="244" y="4171"/>
                    <a:pt x="732" y="2503"/>
                  </a:cubicBezTo>
                  <a:cubicBezTo>
                    <a:pt x="1220" y="833"/>
                    <a:pt x="1863" y="0"/>
                    <a:pt x="2661" y="0"/>
                  </a:cubicBezTo>
                  <a:cubicBezTo>
                    <a:pt x="3459" y="0"/>
                    <a:pt x="4102" y="833"/>
                    <a:pt x="4590" y="2503"/>
                  </a:cubicBezTo>
                  <a:cubicBezTo>
                    <a:pt x="5078" y="4171"/>
                    <a:pt x="5321" y="6365"/>
                    <a:pt x="5321" y="9083"/>
                  </a:cubicBezTo>
                  <a:cubicBezTo>
                    <a:pt x="5321" y="11873"/>
                    <a:pt x="5078" y="14100"/>
                    <a:pt x="4590" y="15765"/>
                  </a:cubicBezTo>
                  <a:cubicBezTo>
                    <a:pt x="4102" y="17429"/>
                    <a:pt x="3449" y="18262"/>
                    <a:pt x="2630" y="18262"/>
                  </a:cubicBezTo>
                  <a:close/>
                  <a:moveTo>
                    <a:pt x="2641" y="16522"/>
                  </a:moveTo>
                  <a:cubicBezTo>
                    <a:pt x="3712" y="16522"/>
                    <a:pt x="4248" y="14032"/>
                    <a:pt x="4248" y="9048"/>
                  </a:cubicBezTo>
                  <a:cubicBezTo>
                    <a:pt x="4248" y="4175"/>
                    <a:pt x="3719" y="1738"/>
                    <a:pt x="2661" y="1738"/>
                  </a:cubicBezTo>
                  <a:cubicBezTo>
                    <a:pt x="1606" y="1738"/>
                    <a:pt x="1078" y="4199"/>
                    <a:pt x="1078" y="9118"/>
                  </a:cubicBezTo>
                  <a:cubicBezTo>
                    <a:pt x="1078" y="14054"/>
                    <a:pt x="1599" y="16522"/>
                    <a:pt x="2641" y="16522"/>
                  </a:cubicBezTo>
                  <a:close/>
                  <a:moveTo>
                    <a:pt x="7010" y="21600"/>
                  </a:moveTo>
                  <a:lnTo>
                    <a:pt x="7010" y="20730"/>
                  </a:lnTo>
                  <a:cubicBezTo>
                    <a:pt x="7340" y="20519"/>
                    <a:pt x="7504" y="19629"/>
                    <a:pt x="7504" y="18062"/>
                  </a:cubicBezTo>
                  <a:lnTo>
                    <a:pt x="7504" y="17827"/>
                  </a:lnTo>
                  <a:lnTo>
                    <a:pt x="7010" y="17827"/>
                  </a:lnTo>
                  <a:lnTo>
                    <a:pt x="7010" y="14924"/>
                  </a:lnTo>
                  <a:lnTo>
                    <a:pt x="8279" y="14924"/>
                  </a:lnTo>
                  <a:lnTo>
                    <a:pt x="8279" y="17440"/>
                  </a:lnTo>
                  <a:cubicBezTo>
                    <a:pt x="8279" y="20017"/>
                    <a:pt x="7857" y="21404"/>
                    <a:pt x="7010" y="21600"/>
                  </a:cubicBezTo>
                  <a:close/>
                  <a:moveTo>
                    <a:pt x="12606" y="18262"/>
                  </a:moveTo>
                  <a:cubicBezTo>
                    <a:pt x="11822" y="18262"/>
                    <a:pt x="11188" y="17418"/>
                    <a:pt x="10704" y="15729"/>
                  </a:cubicBezTo>
                  <a:cubicBezTo>
                    <a:pt x="10219" y="14041"/>
                    <a:pt x="9976" y="11838"/>
                    <a:pt x="9976" y="9118"/>
                  </a:cubicBezTo>
                  <a:cubicBezTo>
                    <a:pt x="9976" y="6376"/>
                    <a:pt x="10221" y="4171"/>
                    <a:pt x="10708" y="2503"/>
                  </a:cubicBezTo>
                  <a:cubicBezTo>
                    <a:pt x="11197" y="833"/>
                    <a:pt x="11839" y="0"/>
                    <a:pt x="12637" y="0"/>
                  </a:cubicBezTo>
                  <a:cubicBezTo>
                    <a:pt x="13435" y="0"/>
                    <a:pt x="14078" y="833"/>
                    <a:pt x="14566" y="2503"/>
                  </a:cubicBezTo>
                  <a:cubicBezTo>
                    <a:pt x="15054" y="4171"/>
                    <a:pt x="15298" y="6365"/>
                    <a:pt x="15298" y="9083"/>
                  </a:cubicBezTo>
                  <a:cubicBezTo>
                    <a:pt x="15298" y="11873"/>
                    <a:pt x="15054" y="14100"/>
                    <a:pt x="14566" y="15765"/>
                  </a:cubicBezTo>
                  <a:cubicBezTo>
                    <a:pt x="14078" y="17429"/>
                    <a:pt x="13425" y="18262"/>
                    <a:pt x="12606" y="18262"/>
                  </a:cubicBezTo>
                  <a:close/>
                  <a:moveTo>
                    <a:pt x="12617" y="16522"/>
                  </a:moveTo>
                  <a:cubicBezTo>
                    <a:pt x="13689" y="16522"/>
                    <a:pt x="14225" y="14032"/>
                    <a:pt x="14225" y="9048"/>
                  </a:cubicBezTo>
                  <a:cubicBezTo>
                    <a:pt x="14225" y="4175"/>
                    <a:pt x="13695" y="1738"/>
                    <a:pt x="12637" y="1738"/>
                  </a:cubicBezTo>
                  <a:cubicBezTo>
                    <a:pt x="11582" y="1738"/>
                    <a:pt x="11055" y="4199"/>
                    <a:pt x="11055" y="9118"/>
                  </a:cubicBezTo>
                  <a:cubicBezTo>
                    <a:pt x="11055" y="14054"/>
                    <a:pt x="11576" y="16522"/>
                    <a:pt x="12617" y="16522"/>
                  </a:cubicBezTo>
                  <a:close/>
                  <a:moveTo>
                    <a:pt x="17542" y="17827"/>
                  </a:moveTo>
                  <a:lnTo>
                    <a:pt x="17542" y="16089"/>
                  </a:lnTo>
                  <a:lnTo>
                    <a:pt x="19062" y="16089"/>
                  </a:lnTo>
                  <a:lnTo>
                    <a:pt x="19062" y="2361"/>
                  </a:lnTo>
                  <a:lnTo>
                    <a:pt x="17542" y="3231"/>
                  </a:lnTo>
                  <a:lnTo>
                    <a:pt x="17542" y="1444"/>
                  </a:lnTo>
                  <a:lnTo>
                    <a:pt x="20079" y="0"/>
                  </a:lnTo>
                  <a:lnTo>
                    <a:pt x="20079" y="16089"/>
                  </a:lnTo>
                  <a:lnTo>
                    <a:pt x="21600" y="16089"/>
                  </a:lnTo>
                  <a:lnTo>
                    <a:pt x="21600" y="17827"/>
                  </a:lnTo>
                  <a:lnTo>
                    <a:pt x="17542" y="17827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70" name="Shape"/>
            <p:cNvSpPr/>
            <p:nvPr/>
          </p:nvSpPr>
          <p:spPr>
            <a:xfrm>
              <a:off x="5555565" y="4748260"/>
              <a:ext cx="59315" cy="39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lose/>
                  <a:moveTo>
                    <a:pt x="3800" y="18262"/>
                  </a:moveTo>
                  <a:cubicBezTo>
                    <a:pt x="2667" y="18262"/>
                    <a:pt x="1751" y="17418"/>
                    <a:pt x="1050" y="15729"/>
                  </a:cubicBezTo>
                  <a:cubicBezTo>
                    <a:pt x="351" y="14041"/>
                    <a:pt x="0" y="11838"/>
                    <a:pt x="0" y="9118"/>
                  </a:cubicBezTo>
                  <a:cubicBezTo>
                    <a:pt x="0" y="6376"/>
                    <a:pt x="353" y="4171"/>
                    <a:pt x="1058" y="2503"/>
                  </a:cubicBezTo>
                  <a:cubicBezTo>
                    <a:pt x="1763" y="833"/>
                    <a:pt x="2692" y="0"/>
                    <a:pt x="3845" y="0"/>
                  </a:cubicBezTo>
                  <a:cubicBezTo>
                    <a:pt x="4998" y="0"/>
                    <a:pt x="5927" y="833"/>
                    <a:pt x="6632" y="2503"/>
                  </a:cubicBezTo>
                  <a:cubicBezTo>
                    <a:pt x="7337" y="4171"/>
                    <a:pt x="7689" y="6365"/>
                    <a:pt x="7689" y="9083"/>
                  </a:cubicBezTo>
                  <a:cubicBezTo>
                    <a:pt x="7689" y="11873"/>
                    <a:pt x="7337" y="14100"/>
                    <a:pt x="6632" y="15765"/>
                  </a:cubicBezTo>
                  <a:cubicBezTo>
                    <a:pt x="5927" y="17429"/>
                    <a:pt x="4983" y="18262"/>
                    <a:pt x="3800" y="18262"/>
                  </a:cubicBezTo>
                  <a:close/>
                  <a:moveTo>
                    <a:pt x="3815" y="16522"/>
                  </a:moveTo>
                  <a:cubicBezTo>
                    <a:pt x="5364" y="16522"/>
                    <a:pt x="6139" y="14032"/>
                    <a:pt x="6139" y="9048"/>
                  </a:cubicBezTo>
                  <a:cubicBezTo>
                    <a:pt x="6139" y="4175"/>
                    <a:pt x="5374" y="1738"/>
                    <a:pt x="3845" y="1738"/>
                  </a:cubicBezTo>
                  <a:cubicBezTo>
                    <a:pt x="2321" y="1738"/>
                    <a:pt x="1559" y="4199"/>
                    <a:pt x="1559" y="9118"/>
                  </a:cubicBezTo>
                  <a:cubicBezTo>
                    <a:pt x="1559" y="14054"/>
                    <a:pt x="2311" y="16522"/>
                    <a:pt x="3815" y="16522"/>
                  </a:cubicBezTo>
                  <a:close/>
                  <a:moveTo>
                    <a:pt x="10130" y="21600"/>
                  </a:moveTo>
                  <a:lnTo>
                    <a:pt x="10130" y="20730"/>
                  </a:lnTo>
                  <a:cubicBezTo>
                    <a:pt x="10605" y="20519"/>
                    <a:pt x="10843" y="19629"/>
                    <a:pt x="10843" y="18062"/>
                  </a:cubicBezTo>
                  <a:lnTo>
                    <a:pt x="10843" y="17827"/>
                  </a:lnTo>
                  <a:lnTo>
                    <a:pt x="10130" y="17827"/>
                  </a:lnTo>
                  <a:lnTo>
                    <a:pt x="10130" y="14924"/>
                  </a:lnTo>
                  <a:lnTo>
                    <a:pt x="11963" y="14924"/>
                  </a:lnTo>
                  <a:lnTo>
                    <a:pt x="11963" y="17440"/>
                  </a:lnTo>
                  <a:cubicBezTo>
                    <a:pt x="11963" y="20017"/>
                    <a:pt x="11353" y="21404"/>
                    <a:pt x="10130" y="21600"/>
                  </a:cubicBezTo>
                  <a:close/>
                  <a:moveTo>
                    <a:pt x="15736" y="17827"/>
                  </a:moveTo>
                  <a:lnTo>
                    <a:pt x="15736" y="16089"/>
                  </a:lnTo>
                  <a:lnTo>
                    <a:pt x="17933" y="16089"/>
                  </a:lnTo>
                  <a:lnTo>
                    <a:pt x="17933" y="2361"/>
                  </a:lnTo>
                  <a:lnTo>
                    <a:pt x="15736" y="3231"/>
                  </a:lnTo>
                  <a:lnTo>
                    <a:pt x="15736" y="1444"/>
                  </a:lnTo>
                  <a:lnTo>
                    <a:pt x="19403" y="0"/>
                  </a:lnTo>
                  <a:lnTo>
                    <a:pt x="19403" y="16089"/>
                  </a:lnTo>
                  <a:lnTo>
                    <a:pt x="21600" y="16089"/>
                  </a:lnTo>
                  <a:lnTo>
                    <a:pt x="21600" y="17827"/>
                  </a:lnTo>
                  <a:lnTo>
                    <a:pt x="15736" y="17827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pic>
          <p:nvPicPr>
            <p:cNvPr id="571" name="Image61.jpg" descr="Image61.jp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3032204" y="1019734"/>
              <a:ext cx="3551419" cy="23863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72" name="Examples of detectors: IN5 (ILL), LoKI…"/>
            <p:cNvSpPr/>
            <p:nvPr/>
          </p:nvSpPr>
          <p:spPr>
            <a:xfrm>
              <a:off x="395121" y="241607"/>
              <a:ext cx="4626923" cy="6843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defTabSz="530198">
                <a:lnSpc>
                  <a:spcPts val="3000"/>
                </a:lnSpc>
                <a:defRPr sz="36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2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Examples of detectors: IN5 (ILL), LoKI</a:t>
              </a:r>
            </a:p>
            <a:p>
              <a:pPr defTabSz="530198">
                <a:lnSpc>
                  <a:spcPts val="3000"/>
                </a:lnSpc>
                <a:defRPr sz="36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2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(ESS), SANS2D (ISIS)  </a:t>
              </a:r>
            </a:p>
          </p:txBody>
        </p:sp>
        <p:sp>
          <p:nvSpPr>
            <p:cNvPr id="573" name="17"/>
            <p:cNvSpPr/>
            <p:nvPr/>
          </p:nvSpPr>
          <p:spPr>
            <a:xfrm>
              <a:off x="6077274" y="4639342"/>
              <a:ext cx="178193" cy="1341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530198">
                <a:lnSpc>
                  <a:spcPts val="1100"/>
                </a:lnSpc>
                <a:defRPr sz="1100">
                  <a:solidFill>
                    <a:srgbClr val="9A9A9A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36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1100">
                  <a:solidFill>
                    <a:srgbClr val="9A9A9A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17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lide Number"/>
          <p:cNvSpPr txBox="1"/>
          <p:nvPr>
            <p:ph type="sldNum" sz="quarter" idx="2"/>
          </p:nvPr>
        </p:nvSpPr>
        <p:spPr>
          <a:xfrm>
            <a:off x="11506450" y="6439249"/>
            <a:ext cx="469901" cy="520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530198">
              <a:spcBef>
                <a:spcPts val="2100"/>
              </a:spcBef>
              <a:defRPr b="0" sz="3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586" name="Group"/>
          <p:cNvGrpSpPr/>
          <p:nvPr/>
        </p:nvGrpSpPr>
        <p:grpSpPr>
          <a:xfrm>
            <a:off x="2792646" y="958410"/>
            <a:ext cx="6644152" cy="4922142"/>
            <a:chOff x="0" y="0"/>
            <a:chExt cx="6644150" cy="4922140"/>
          </a:xfrm>
        </p:grpSpPr>
        <p:pic>
          <p:nvPicPr>
            <p:cNvPr id="577" name="Image1.jpg" descr="Image1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583623" cy="10384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78" name="Image2.jpg" descr="Image2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468352" y="228453"/>
              <a:ext cx="988583" cy="5316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79" name="Image64.jpg" descr="Image64.jp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76527" y="1024068"/>
              <a:ext cx="2258381" cy="18163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80" name="Image65.jpg" descr="Image65.jp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3335313" y="1447722"/>
              <a:ext cx="3250041" cy="26011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81" name="Image66.jpg" descr="Image66.jp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328142" y="2820366"/>
              <a:ext cx="3867101" cy="21017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82" name="Rectangle"/>
            <p:cNvSpPr/>
            <p:nvPr/>
          </p:nvSpPr>
          <p:spPr>
            <a:xfrm>
              <a:off x="4234855" y="4665098"/>
              <a:ext cx="2376793" cy="243929"/>
            </a:xfrm>
            <a:prstGeom prst="rect">
              <a:avLst/>
            </a:prstGeom>
            <a:noFill/>
            <a:ln w="3175" cap="flat">
              <a:solidFill>
                <a:srgbClr val="5F95C9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83" name="McStas and experimental data: POWGEN"/>
            <p:cNvSpPr/>
            <p:nvPr/>
          </p:nvSpPr>
          <p:spPr>
            <a:xfrm>
              <a:off x="395121" y="418140"/>
              <a:ext cx="5114967" cy="3158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530198">
                <a:lnSpc>
                  <a:spcPts val="3000"/>
                </a:lnSpc>
                <a:defRPr sz="2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36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2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McStas and experimental data: POWGEN </a:t>
              </a:r>
            </a:p>
          </p:txBody>
        </p:sp>
        <p:sp>
          <p:nvSpPr>
            <p:cNvPr id="584" name="18"/>
            <p:cNvSpPr/>
            <p:nvPr/>
          </p:nvSpPr>
          <p:spPr>
            <a:xfrm>
              <a:off x="6060232" y="4593651"/>
              <a:ext cx="178193" cy="1341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530198">
                <a:lnSpc>
                  <a:spcPts val="1100"/>
                </a:lnSpc>
                <a:defRPr sz="1100">
                  <a:solidFill>
                    <a:srgbClr val="9A9A9A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36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1100">
                  <a:solidFill>
                    <a:srgbClr val="9A9A9A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18 </a:t>
              </a:r>
            </a:p>
          </p:txBody>
        </p:sp>
        <p:sp>
          <p:nvSpPr>
            <p:cNvPr id="585" name="By CelineD@ ESS + SNS collaboration"/>
            <p:cNvSpPr/>
            <p:nvPr/>
          </p:nvSpPr>
          <p:spPr>
            <a:xfrm>
              <a:off x="4300709" y="4691955"/>
              <a:ext cx="2343442" cy="1687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530198">
                <a:lnSpc>
                  <a:spcPts val="1500"/>
                </a:lnSpc>
                <a:defRPr sz="12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36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1200">
                  <a:latin typeface="Times New Roman"/>
                  <a:ea typeface="Times New Roman"/>
                  <a:cs typeface="Times New Roman"/>
                  <a:sym typeface="Times New Roman"/>
                </a:rPr>
                <a:t>By CelineD@ ESS + SNS collaboration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lide Number"/>
          <p:cNvSpPr txBox="1"/>
          <p:nvPr>
            <p:ph type="sldNum" sz="quarter" idx="2"/>
          </p:nvPr>
        </p:nvSpPr>
        <p:spPr>
          <a:xfrm>
            <a:off x="11506450" y="6439249"/>
            <a:ext cx="469901" cy="520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530198">
              <a:spcBef>
                <a:spcPts val="2100"/>
              </a:spcBef>
              <a:defRPr b="0" sz="3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592" name="Group"/>
          <p:cNvGrpSpPr/>
          <p:nvPr/>
        </p:nvGrpSpPr>
        <p:grpSpPr>
          <a:xfrm>
            <a:off x="2792646" y="958410"/>
            <a:ext cx="6583623" cy="1038428"/>
            <a:chOff x="0" y="0"/>
            <a:chExt cx="6583622" cy="1038426"/>
          </a:xfrm>
        </p:grpSpPr>
        <p:pic>
          <p:nvPicPr>
            <p:cNvPr id="589" name="Image1.jpg" descr="Image1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583623" cy="10384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90" name="Image2.jpg" descr="Image2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468352" y="228453"/>
              <a:ext cx="988583" cy="5316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91" name="Example –V20 –Powder diffraction Fe"/>
            <p:cNvSpPr/>
            <p:nvPr/>
          </p:nvSpPr>
          <p:spPr>
            <a:xfrm>
              <a:off x="395121" y="418140"/>
              <a:ext cx="4818798" cy="3158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530198">
                <a:lnSpc>
                  <a:spcPts val="3000"/>
                </a:lnSpc>
                <a:defRPr sz="2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36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2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Example –V20 –Powder diffraction Fe </a:t>
              </a:r>
            </a:p>
          </p:txBody>
        </p:sp>
      </p:grpSp>
      <p:pic>
        <p:nvPicPr>
          <p:cNvPr id="593" name="Image69.jpg" descr="Image69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73787" y="2131958"/>
            <a:ext cx="2566652" cy="17784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96" name="Group"/>
          <p:cNvGrpSpPr/>
          <p:nvPr/>
        </p:nvGrpSpPr>
        <p:grpSpPr>
          <a:xfrm>
            <a:off x="5980615" y="3255409"/>
            <a:ext cx="3277274" cy="2476475"/>
            <a:chOff x="0" y="0"/>
            <a:chExt cx="3277273" cy="2476473"/>
          </a:xfrm>
        </p:grpSpPr>
        <p:pic>
          <p:nvPicPr>
            <p:cNvPr id="594" name="Image70.jpg" descr="Image70.jp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3277274" cy="246107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95" name="19"/>
            <p:cNvSpPr/>
            <p:nvPr/>
          </p:nvSpPr>
          <p:spPr>
            <a:xfrm>
              <a:off x="2889306" y="2342343"/>
              <a:ext cx="178193" cy="1341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530198">
                <a:lnSpc>
                  <a:spcPts val="1100"/>
                </a:lnSpc>
                <a:defRPr sz="1100">
                  <a:solidFill>
                    <a:srgbClr val="9A9A9A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36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1100">
                  <a:solidFill>
                    <a:srgbClr val="9A9A9A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19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lide Number"/>
          <p:cNvSpPr txBox="1"/>
          <p:nvPr>
            <p:ph type="sldNum" sz="quarter" idx="2"/>
          </p:nvPr>
        </p:nvSpPr>
        <p:spPr>
          <a:xfrm>
            <a:off x="11506450" y="6439249"/>
            <a:ext cx="241301" cy="520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530198">
              <a:spcBef>
                <a:spcPts val="2100"/>
              </a:spcBef>
              <a:defRPr b="0" sz="3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275" name="Group"/>
          <p:cNvGrpSpPr/>
          <p:nvPr/>
        </p:nvGrpSpPr>
        <p:grpSpPr>
          <a:xfrm>
            <a:off x="2818210" y="2104487"/>
            <a:ext cx="6252926" cy="1532040"/>
            <a:chOff x="0" y="0"/>
            <a:chExt cx="6252925" cy="1532038"/>
          </a:xfrm>
        </p:grpSpPr>
        <p:sp>
          <p:nvSpPr>
            <p:cNvPr id="253" name="Rectangle"/>
            <p:cNvSpPr/>
            <p:nvPr/>
          </p:nvSpPr>
          <p:spPr>
            <a:xfrm>
              <a:off x="259294" y="724757"/>
              <a:ext cx="777886" cy="259410"/>
            </a:xfrm>
            <a:prstGeom prst="rect">
              <a:avLst/>
            </a:prstGeom>
            <a:solidFill>
              <a:srgbClr val="5F95C9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54" name="Rectangle"/>
            <p:cNvSpPr/>
            <p:nvPr/>
          </p:nvSpPr>
          <p:spPr>
            <a:xfrm>
              <a:off x="259294" y="724757"/>
              <a:ext cx="777885" cy="259410"/>
            </a:xfrm>
            <a:prstGeom prst="rect">
              <a:avLst/>
            </a:prstGeom>
            <a:noFill/>
            <a:ln w="3175" cap="flat">
              <a:solidFill>
                <a:srgbClr val="46719C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55" name="Rectangle"/>
            <p:cNvSpPr/>
            <p:nvPr/>
          </p:nvSpPr>
          <p:spPr>
            <a:xfrm>
              <a:off x="1192755" y="724757"/>
              <a:ext cx="777885" cy="259410"/>
            </a:xfrm>
            <a:prstGeom prst="rect">
              <a:avLst/>
            </a:prstGeom>
            <a:solidFill>
              <a:srgbClr val="5F95C9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56" name="Rectangle"/>
            <p:cNvSpPr/>
            <p:nvPr/>
          </p:nvSpPr>
          <p:spPr>
            <a:xfrm>
              <a:off x="1192755" y="724757"/>
              <a:ext cx="777885" cy="259410"/>
            </a:xfrm>
            <a:prstGeom prst="rect">
              <a:avLst/>
            </a:prstGeom>
            <a:noFill/>
            <a:ln w="3175" cap="flat">
              <a:solidFill>
                <a:srgbClr val="46719C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57" name="Rectangle"/>
            <p:cNvSpPr/>
            <p:nvPr/>
          </p:nvSpPr>
          <p:spPr>
            <a:xfrm>
              <a:off x="2137331" y="724757"/>
              <a:ext cx="777886" cy="259410"/>
            </a:xfrm>
            <a:prstGeom prst="rect">
              <a:avLst/>
            </a:prstGeom>
            <a:solidFill>
              <a:srgbClr val="5F95C9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58" name="Rectangle"/>
            <p:cNvSpPr/>
            <p:nvPr/>
          </p:nvSpPr>
          <p:spPr>
            <a:xfrm>
              <a:off x="2137331" y="724757"/>
              <a:ext cx="777885" cy="259410"/>
            </a:xfrm>
            <a:prstGeom prst="rect">
              <a:avLst/>
            </a:prstGeom>
            <a:noFill/>
            <a:ln w="3175" cap="flat">
              <a:solidFill>
                <a:srgbClr val="46719C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59" name="Rectangle"/>
            <p:cNvSpPr/>
            <p:nvPr/>
          </p:nvSpPr>
          <p:spPr>
            <a:xfrm>
              <a:off x="3085718" y="732572"/>
              <a:ext cx="933463" cy="243779"/>
            </a:xfrm>
            <a:prstGeom prst="rect">
              <a:avLst/>
            </a:prstGeom>
            <a:solidFill>
              <a:srgbClr val="5F95C9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60" name="Rectangle"/>
            <p:cNvSpPr/>
            <p:nvPr/>
          </p:nvSpPr>
          <p:spPr>
            <a:xfrm>
              <a:off x="3085718" y="732572"/>
              <a:ext cx="933462" cy="243779"/>
            </a:xfrm>
            <a:prstGeom prst="rect">
              <a:avLst/>
            </a:prstGeom>
            <a:noFill/>
            <a:ln w="3175" cap="flat">
              <a:solidFill>
                <a:srgbClr val="46719C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61" name="Rectangle"/>
            <p:cNvSpPr/>
            <p:nvPr/>
          </p:nvSpPr>
          <p:spPr>
            <a:xfrm>
              <a:off x="4189683" y="724757"/>
              <a:ext cx="977312" cy="236977"/>
            </a:xfrm>
            <a:prstGeom prst="rect">
              <a:avLst/>
            </a:prstGeom>
            <a:solidFill>
              <a:srgbClr val="5F95C9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62" name="Rectangle"/>
            <p:cNvSpPr/>
            <p:nvPr/>
          </p:nvSpPr>
          <p:spPr>
            <a:xfrm>
              <a:off x="4189683" y="724757"/>
              <a:ext cx="977312" cy="236977"/>
            </a:xfrm>
            <a:prstGeom prst="rect">
              <a:avLst/>
            </a:prstGeom>
            <a:noFill/>
            <a:ln w="3175" cap="flat">
              <a:solidFill>
                <a:srgbClr val="46719C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63" name="Rectangle"/>
            <p:cNvSpPr/>
            <p:nvPr/>
          </p:nvSpPr>
          <p:spPr>
            <a:xfrm>
              <a:off x="5337497" y="724757"/>
              <a:ext cx="777886" cy="236977"/>
            </a:xfrm>
            <a:prstGeom prst="rect">
              <a:avLst/>
            </a:prstGeom>
            <a:solidFill>
              <a:srgbClr val="5F95C9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64" name="Rectangle"/>
            <p:cNvSpPr/>
            <p:nvPr/>
          </p:nvSpPr>
          <p:spPr>
            <a:xfrm>
              <a:off x="5337497" y="724757"/>
              <a:ext cx="777885" cy="236977"/>
            </a:xfrm>
            <a:prstGeom prst="rect">
              <a:avLst/>
            </a:prstGeom>
            <a:noFill/>
            <a:ln w="3175" cap="flat">
              <a:solidFill>
                <a:srgbClr val="46719C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65" name="Shape"/>
            <p:cNvSpPr/>
            <p:nvPr/>
          </p:nvSpPr>
          <p:spPr>
            <a:xfrm>
              <a:off x="0" y="183115"/>
              <a:ext cx="4137825" cy="1348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lose/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66" name="Shape"/>
            <p:cNvSpPr/>
            <p:nvPr/>
          </p:nvSpPr>
          <p:spPr>
            <a:xfrm>
              <a:off x="2955959" y="183115"/>
              <a:ext cx="3296967" cy="1348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lose/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25400" cap="flat">
              <a:solidFill>
                <a:srgbClr val="00BA63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67" name="Shape"/>
            <p:cNvSpPr/>
            <p:nvPr/>
          </p:nvSpPr>
          <p:spPr>
            <a:xfrm>
              <a:off x="1711344" y="76333"/>
              <a:ext cx="4200576" cy="109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lose/>
                  <a:moveTo>
                    <a:pt x="0" y="7200"/>
                  </a:moveTo>
                  <a:lnTo>
                    <a:pt x="21130" y="7200"/>
                  </a:lnTo>
                  <a:lnTo>
                    <a:pt x="21130" y="14400"/>
                  </a:lnTo>
                  <a:lnTo>
                    <a:pt x="0" y="14400"/>
                  </a:lnTo>
                  <a:close/>
                  <a:moveTo>
                    <a:pt x="21036" y="0"/>
                  </a:moveTo>
                  <a:lnTo>
                    <a:pt x="21600" y="10800"/>
                  </a:lnTo>
                  <a:lnTo>
                    <a:pt x="21036" y="21600"/>
                  </a:lnTo>
                  <a:close/>
                </a:path>
              </a:pathLst>
            </a:custGeom>
            <a:solidFill>
              <a:srgbClr val="5B91C7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68" name="Neutron Transport"/>
            <p:cNvSpPr/>
            <p:nvPr/>
          </p:nvSpPr>
          <p:spPr>
            <a:xfrm>
              <a:off x="273289" y="0"/>
              <a:ext cx="1355621" cy="1860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530198">
                <a:lnSpc>
                  <a:spcPts val="1700"/>
                </a:lnSpc>
                <a:defRPr sz="14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36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1400">
                  <a:latin typeface="Times New Roman"/>
                  <a:ea typeface="Times New Roman"/>
                  <a:cs typeface="Times New Roman"/>
                  <a:sym typeface="Times New Roman"/>
                </a:rPr>
                <a:t>Neutron Transport </a:t>
              </a:r>
            </a:p>
          </p:txBody>
        </p:sp>
        <p:sp>
          <p:nvSpPr>
            <p:cNvPr id="269" name="Reduction"/>
            <p:cNvSpPr/>
            <p:nvPr/>
          </p:nvSpPr>
          <p:spPr>
            <a:xfrm>
              <a:off x="4293255" y="726206"/>
              <a:ext cx="894259" cy="2033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530198">
                <a:lnSpc>
                  <a:spcPts val="1900"/>
                </a:lnSpc>
                <a:defRPr b="1" sz="1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 sz="36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b="1" sz="1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Reduction </a:t>
              </a:r>
            </a:p>
          </p:txBody>
        </p:sp>
        <p:sp>
          <p:nvSpPr>
            <p:cNvPr id="270" name="Analysis"/>
            <p:cNvSpPr/>
            <p:nvPr/>
          </p:nvSpPr>
          <p:spPr>
            <a:xfrm>
              <a:off x="5416036" y="726206"/>
              <a:ext cx="742996" cy="2033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530198">
                <a:lnSpc>
                  <a:spcPts val="1900"/>
                </a:lnSpc>
                <a:defRPr b="1" sz="1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 sz="36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b="1" sz="1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Analysis </a:t>
              </a:r>
            </a:p>
          </p:txBody>
        </p:sp>
        <p:sp>
          <p:nvSpPr>
            <p:cNvPr id="271" name="Source"/>
            <p:cNvSpPr/>
            <p:nvPr/>
          </p:nvSpPr>
          <p:spPr>
            <a:xfrm>
              <a:off x="390584" y="736590"/>
              <a:ext cx="624521" cy="2033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530198">
                <a:lnSpc>
                  <a:spcPts val="1900"/>
                </a:lnSpc>
                <a:defRPr b="1" sz="1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 sz="36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b="1" sz="1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Source </a:t>
              </a:r>
            </a:p>
          </p:txBody>
        </p:sp>
        <p:sp>
          <p:nvSpPr>
            <p:cNvPr id="272" name="Guide"/>
            <p:cNvSpPr/>
            <p:nvPr/>
          </p:nvSpPr>
          <p:spPr>
            <a:xfrm>
              <a:off x="1356469" y="736590"/>
              <a:ext cx="545763" cy="2033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530198">
                <a:lnSpc>
                  <a:spcPts val="1900"/>
                </a:lnSpc>
                <a:defRPr b="1" sz="1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 sz="36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b="1" sz="1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Guide </a:t>
              </a:r>
            </a:p>
          </p:txBody>
        </p:sp>
        <p:sp>
          <p:nvSpPr>
            <p:cNvPr id="273" name="Sampel"/>
            <p:cNvSpPr/>
            <p:nvPr/>
          </p:nvSpPr>
          <p:spPr>
            <a:xfrm>
              <a:off x="2245595" y="736590"/>
              <a:ext cx="682369" cy="2033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530198">
                <a:lnSpc>
                  <a:spcPts val="1900"/>
                </a:lnSpc>
                <a:defRPr b="1" sz="1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 sz="36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b="1" sz="1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Sampel </a:t>
              </a:r>
            </a:p>
          </p:txBody>
        </p:sp>
        <p:sp>
          <p:nvSpPr>
            <p:cNvPr id="274" name="Detector"/>
            <p:cNvSpPr/>
            <p:nvPr/>
          </p:nvSpPr>
          <p:spPr>
            <a:xfrm>
              <a:off x="3221809" y="736590"/>
              <a:ext cx="783788" cy="2033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530198">
                <a:lnSpc>
                  <a:spcPts val="1900"/>
                </a:lnSpc>
                <a:defRPr b="1" sz="1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 sz="36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b="1" sz="1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Detector </a:t>
              </a:r>
            </a:p>
          </p:txBody>
        </p:sp>
      </p:grpSp>
      <p:sp>
        <p:nvSpPr>
          <p:cNvPr id="276" name="Typical McStas Neuron Transport  Mantid-McStas focus:…"/>
          <p:cNvSpPr/>
          <p:nvPr/>
        </p:nvSpPr>
        <p:spPr>
          <a:xfrm>
            <a:off x="3736110" y="3927964"/>
            <a:ext cx="4754931" cy="59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defTabSz="530198">
              <a:lnSpc>
                <a:spcPts val="1700"/>
              </a:lnSpc>
              <a:spcBef>
                <a:spcPts val="2300"/>
              </a:spcBef>
              <a:tabLst>
                <a:tab pos="3937000" algn="l"/>
              </a:tabLst>
              <a:defRPr sz="3600">
                <a:latin typeface="Gill Sans"/>
                <a:ea typeface="Gill Sans"/>
                <a:cs typeface="Gill Sans"/>
                <a:sym typeface="Gill Sans"/>
              </a:defRPr>
            </a:pPr>
            <a:r>
              <a:rPr b="1" sz="1600">
                <a:solidFill>
                  <a:srgbClr val="FF2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Typical McStas Neuron Transport </a:t>
            </a:r>
            <a:r>
              <a:rPr b="1" sz="1600">
                <a:solidFill>
                  <a:srgbClr val="A0D5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Mantid-McStas focus:</a:t>
            </a:r>
          </a:p>
          <a:p>
            <a:pPr indent="3596127" defTabSz="530198">
              <a:lnSpc>
                <a:spcPts val="1700"/>
              </a:lnSpc>
              <a:defRPr sz="3600">
                <a:latin typeface="Gill Sans"/>
                <a:ea typeface="Gill Sans"/>
                <a:cs typeface="Gill Sans"/>
                <a:sym typeface="Gill Sans"/>
              </a:defRPr>
            </a:pPr>
            <a:r>
              <a:rPr b="1" sz="1600">
                <a:solidFill>
                  <a:srgbClr val="A0D5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analyse McStas data   </a:t>
            </a:r>
          </a:p>
        </p:txBody>
      </p:sp>
      <p:sp>
        <p:nvSpPr>
          <p:cNvPr id="277" name="2"/>
          <p:cNvSpPr/>
          <p:nvPr/>
        </p:nvSpPr>
        <p:spPr>
          <a:xfrm>
            <a:off x="8925942" y="5597752"/>
            <a:ext cx="90328" cy="134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530198">
              <a:lnSpc>
                <a:spcPts val="1100"/>
              </a:lnSpc>
              <a:defRPr sz="1100">
                <a:solidFill>
                  <a:srgbClr val="9A9A9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3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sz="1100">
                <a:solidFill>
                  <a:srgbClr val="9A9A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lide Number"/>
          <p:cNvSpPr txBox="1"/>
          <p:nvPr>
            <p:ph type="sldNum" sz="quarter" idx="2"/>
          </p:nvPr>
        </p:nvSpPr>
        <p:spPr>
          <a:xfrm>
            <a:off x="11506450" y="6439249"/>
            <a:ext cx="469901" cy="520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530198">
              <a:spcBef>
                <a:spcPts val="2100"/>
              </a:spcBef>
              <a:defRPr b="0" sz="3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602" name="Group"/>
          <p:cNvGrpSpPr/>
          <p:nvPr/>
        </p:nvGrpSpPr>
        <p:grpSpPr>
          <a:xfrm>
            <a:off x="2792646" y="958410"/>
            <a:ext cx="6583623" cy="1038428"/>
            <a:chOff x="0" y="0"/>
            <a:chExt cx="6583622" cy="1038426"/>
          </a:xfrm>
        </p:grpSpPr>
        <p:pic>
          <p:nvPicPr>
            <p:cNvPr id="599" name="Image1.jpg" descr="Image1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583623" cy="10384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00" name="Image2.jpg" descr="Image2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468352" y="228453"/>
              <a:ext cx="988583" cy="5316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01" name="Summary"/>
            <p:cNvSpPr/>
            <p:nvPr/>
          </p:nvSpPr>
          <p:spPr>
            <a:xfrm>
              <a:off x="395121" y="418140"/>
              <a:ext cx="1335182" cy="3158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530198">
                <a:lnSpc>
                  <a:spcPts val="3000"/>
                </a:lnSpc>
                <a:defRPr sz="2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36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2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Summary </a:t>
              </a:r>
            </a:p>
          </p:txBody>
        </p:sp>
      </p:grpSp>
      <p:sp>
        <p:nvSpPr>
          <p:cNvPr id="603" name="1.Easier to post-process (event) data than making a  completely new McStas simulation / component…"/>
          <p:cNvSpPr/>
          <p:nvPr/>
        </p:nvSpPr>
        <p:spPr>
          <a:xfrm>
            <a:off x="3187768" y="2127679"/>
            <a:ext cx="5919346" cy="2930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484094" indent="-484094" defTabSz="530198">
              <a:lnSpc>
                <a:spcPts val="3000"/>
              </a:lnSpc>
              <a:spcBef>
                <a:spcPts val="1000"/>
              </a:spcBef>
              <a:defRPr sz="36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600">
                <a:latin typeface="Times New Roman"/>
                <a:ea typeface="Times New Roman"/>
                <a:cs typeface="Times New Roman"/>
                <a:sym typeface="Times New Roman"/>
              </a:rPr>
              <a:t>1.Easier to post-process (event) data than making a  completely new McStas simulation / component </a:t>
            </a:r>
          </a:p>
          <a:p>
            <a:pPr indent="437989" defTabSz="530198">
              <a:lnSpc>
                <a:spcPts val="2200"/>
              </a:lnSpc>
              <a:defRPr sz="36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000">
                <a:latin typeface="+mn-lt"/>
                <a:ea typeface="+mn-ea"/>
                <a:cs typeface="+mn-cs"/>
                <a:sym typeface="Arial"/>
              </a:rPr>
              <a:t>–</a:t>
            </a: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E.g.:</a:t>
            </a:r>
          </a:p>
          <a:p>
            <a:pPr indent="437989" defTabSz="530198">
              <a:lnSpc>
                <a:spcPts val="2200"/>
              </a:lnSpc>
              <a:defRPr sz="36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000">
                <a:latin typeface="+mn-lt"/>
                <a:ea typeface="+mn-ea"/>
                <a:cs typeface="+mn-cs"/>
                <a:sym typeface="Arial"/>
              </a:rPr>
              <a:t>–</a:t>
            </a: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Rebinas needed </a:t>
            </a:r>
          </a:p>
          <a:p>
            <a:pPr indent="437989" defTabSz="530198">
              <a:lnSpc>
                <a:spcPts val="2200"/>
              </a:lnSpc>
              <a:defRPr sz="36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000">
                <a:latin typeface="+mn-lt"/>
                <a:ea typeface="+mn-ea"/>
                <a:cs typeface="+mn-cs"/>
                <a:sym typeface="Arial"/>
              </a:rPr>
              <a:t>–</a:t>
            </a: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Sum selective over detectors</a:t>
            </a:r>
          </a:p>
          <a:p>
            <a:pPr indent="437989" defTabSz="530198">
              <a:lnSpc>
                <a:spcPts val="2200"/>
              </a:lnSpc>
              <a:spcBef>
                <a:spcPts val="4300"/>
              </a:spcBef>
              <a:defRPr sz="36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000">
                <a:latin typeface="+mn-lt"/>
                <a:ea typeface="+mn-ea"/>
                <a:cs typeface="+mn-cs"/>
                <a:sym typeface="Arial"/>
              </a:rPr>
              <a:t>–</a:t>
            </a: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Use already developed methods in Mantid</a:t>
            </a:r>
          </a:p>
          <a:p>
            <a:pPr defTabSz="530198">
              <a:lnSpc>
                <a:spcPts val="2700"/>
              </a:lnSpc>
              <a:defRPr sz="36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600">
                <a:latin typeface="Times New Roman"/>
                <a:ea typeface="Times New Roman"/>
                <a:cs typeface="Times New Roman"/>
                <a:sym typeface="Times New Roman"/>
              </a:rPr>
              <a:t>2.Mantid process McStas data as if they were equal to </a:t>
            </a:r>
          </a:p>
          <a:p>
            <a:pPr indent="484094" defTabSz="530198">
              <a:lnSpc>
                <a:spcPts val="2700"/>
              </a:lnSpc>
              <a:defRPr sz="36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600">
                <a:latin typeface="Times New Roman"/>
                <a:ea typeface="Times New Roman"/>
                <a:cs typeface="Times New Roman"/>
                <a:sym typeface="Times New Roman"/>
              </a:rPr>
              <a:t>experimental twin data   </a:t>
            </a:r>
          </a:p>
        </p:txBody>
      </p:sp>
      <p:sp>
        <p:nvSpPr>
          <p:cNvPr id="604" name="20"/>
          <p:cNvSpPr/>
          <p:nvPr/>
        </p:nvSpPr>
        <p:spPr>
          <a:xfrm>
            <a:off x="8869920" y="5597752"/>
            <a:ext cx="178193" cy="134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530198">
              <a:lnSpc>
                <a:spcPts val="1100"/>
              </a:lnSpc>
              <a:defRPr sz="1100">
                <a:solidFill>
                  <a:srgbClr val="9A9A9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3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sz="1100">
                <a:solidFill>
                  <a:srgbClr val="9A9A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lide Number"/>
          <p:cNvSpPr txBox="1"/>
          <p:nvPr>
            <p:ph type="sldNum" sz="quarter" idx="2"/>
          </p:nvPr>
        </p:nvSpPr>
        <p:spPr>
          <a:xfrm>
            <a:off x="11506450" y="6439249"/>
            <a:ext cx="241301" cy="520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530198">
              <a:spcBef>
                <a:spcPts val="2100"/>
              </a:spcBef>
              <a:defRPr b="0" sz="3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80" name="Diamond"/>
          <p:cNvSpPr/>
          <p:nvPr/>
        </p:nvSpPr>
        <p:spPr>
          <a:xfrm>
            <a:off x="5981605" y="2028194"/>
            <a:ext cx="14" cy="67354824"/>
          </a:xfrm>
          <a:prstGeom prst="roundRect">
            <a:avLst>
              <a:gd name="adj" fmla="val 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34614" tIns="34614" rIns="34614" bIns="34614" anchor="ctr"/>
          <a:lstStyle/>
          <a:p>
            <a:pPr defTabSz="414937">
              <a:spcBef>
                <a:spcPts val="0"/>
              </a:spcBef>
              <a:defRPr sz="9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grpSp>
        <p:nvGrpSpPr>
          <p:cNvPr id="283" name="Group"/>
          <p:cNvGrpSpPr/>
          <p:nvPr/>
        </p:nvGrpSpPr>
        <p:grpSpPr>
          <a:xfrm>
            <a:off x="3493787" y="5244824"/>
            <a:ext cx="1915691" cy="522454"/>
            <a:chOff x="0" y="0"/>
            <a:chExt cx="1915690" cy="522453"/>
          </a:xfrm>
        </p:grpSpPr>
        <p:sp>
          <p:nvSpPr>
            <p:cNvPr id="281" name="Rectangle"/>
            <p:cNvSpPr/>
            <p:nvPr/>
          </p:nvSpPr>
          <p:spPr>
            <a:xfrm>
              <a:off x="0" y="0"/>
              <a:ext cx="1915691" cy="522454"/>
            </a:xfrm>
            <a:prstGeom prst="rect">
              <a:avLst/>
            </a:prstGeom>
            <a:solidFill>
              <a:srgbClr val="5F95C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614" tIns="34614" rIns="34614" bIns="34614" numCol="1" anchor="t">
              <a:noAutofit/>
            </a:bodyPr>
            <a:lstStyle>
              <a:lvl1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282" name="mcstas - transport"/>
            <p:cNvSpPr/>
            <p:nvPr/>
          </p:nvSpPr>
          <p:spPr>
            <a:xfrm>
              <a:off x="0" y="138456"/>
              <a:ext cx="1915691" cy="245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614" tIns="34614" rIns="34614" bIns="34614" numCol="1" anchor="t">
              <a:noAutofit/>
            </a:bodyPr>
            <a:lstStyle>
              <a:lvl1pPr indent="449515" defTabSz="530198">
                <a:lnSpc>
                  <a:spcPts val="1700"/>
                </a:lnSpc>
                <a:defRPr sz="14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36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14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mcstas - transport  </a:t>
              </a:r>
            </a:p>
          </p:txBody>
        </p:sp>
      </p:grpSp>
      <p:grpSp>
        <p:nvGrpSpPr>
          <p:cNvPr id="286" name="Group"/>
          <p:cNvGrpSpPr/>
          <p:nvPr/>
        </p:nvGrpSpPr>
        <p:grpSpPr>
          <a:xfrm>
            <a:off x="6566129" y="5244824"/>
            <a:ext cx="1915692" cy="522454"/>
            <a:chOff x="0" y="0"/>
            <a:chExt cx="1915690" cy="522453"/>
          </a:xfrm>
        </p:grpSpPr>
        <p:sp>
          <p:nvSpPr>
            <p:cNvPr id="284" name="Rectangle"/>
            <p:cNvSpPr/>
            <p:nvPr/>
          </p:nvSpPr>
          <p:spPr>
            <a:xfrm>
              <a:off x="0" y="0"/>
              <a:ext cx="1915691" cy="522454"/>
            </a:xfrm>
            <a:prstGeom prst="rect">
              <a:avLst/>
            </a:prstGeom>
            <a:solidFill>
              <a:srgbClr val="5F95C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614" tIns="34614" rIns="34614" bIns="34614" numCol="1" anchor="t">
              <a:noAutofit/>
            </a:bodyPr>
            <a:lstStyle>
              <a:lvl1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285" name="mcstas - transport"/>
            <p:cNvSpPr/>
            <p:nvPr/>
          </p:nvSpPr>
          <p:spPr>
            <a:xfrm>
              <a:off x="0" y="138456"/>
              <a:ext cx="1915691" cy="245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614" tIns="34614" rIns="34614" bIns="34614" numCol="1" anchor="t">
              <a:noAutofit/>
            </a:bodyPr>
            <a:lstStyle>
              <a:lvl1pPr indent="449515" defTabSz="530198">
                <a:lnSpc>
                  <a:spcPts val="1700"/>
                </a:lnSpc>
                <a:defRPr sz="14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36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14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mcstas - transport  </a:t>
              </a:r>
            </a:p>
          </p:txBody>
        </p:sp>
      </p:grpSp>
      <p:grpSp>
        <p:nvGrpSpPr>
          <p:cNvPr id="289" name="Group"/>
          <p:cNvGrpSpPr/>
          <p:nvPr/>
        </p:nvGrpSpPr>
        <p:grpSpPr>
          <a:xfrm>
            <a:off x="6566129" y="4002306"/>
            <a:ext cx="1915692" cy="522455"/>
            <a:chOff x="0" y="0"/>
            <a:chExt cx="1915690" cy="522453"/>
          </a:xfrm>
        </p:grpSpPr>
        <p:sp>
          <p:nvSpPr>
            <p:cNvPr id="287" name="Rectangle"/>
            <p:cNvSpPr/>
            <p:nvPr/>
          </p:nvSpPr>
          <p:spPr>
            <a:xfrm>
              <a:off x="0" y="0"/>
              <a:ext cx="1915691" cy="522454"/>
            </a:xfrm>
            <a:prstGeom prst="rect">
              <a:avLst/>
            </a:prstGeom>
            <a:solidFill>
              <a:srgbClr val="5F95C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614" tIns="34614" rIns="34614" bIns="34614" numCol="1" anchor="t">
              <a:noAutofit/>
            </a:bodyPr>
            <a:lstStyle>
              <a:lvl1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288" name="mantidplot"/>
            <p:cNvSpPr/>
            <p:nvPr/>
          </p:nvSpPr>
          <p:spPr>
            <a:xfrm>
              <a:off x="0" y="138456"/>
              <a:ext cx="1915691" cy="2455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614" tIns="34614" rIns="34614" bIns="34614" numCol="1" anchor="t">
              <a:noAutofit/>
            </a:bodyPr>
            <a:lstStyle>
              <a:lvl1pPr indent="760719" defTabSz="530198">
                <a:lnSpc>
                  <a:spcPts val="1700"/>
                </a:lnSpc>
                <a:defRPr sz="14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36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14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mantidplot </a:t>
              </a:r>
            </a:p>
          </p:txBody>
        </p:sp>
      </p:grpSp>
      <p:grpSp>
        <p:nvGrpSpPr>
          <p:cNvPr id="292" name="Group"/>
          <p:cNvGrpSpPr/>
          <p:nvPr/>
        </p:nvGrpSpPr>
        <p:grpSpPr>
          <a:xfrm>
            <a:off x="6566129" y="2754538"/>
            <a:ext cx="1915692" cy="544089"/>
            <a:chOff x="0" y="0"/>
            <a:chExt cx="1915690" cy="544087"/>
          </a:xfrm>
        </p:grpSpPr>
        <p:sp>
          <p:nvSpPr>
            <p:cNvPr id="290" name="Rectangle"/>
            <p:cNvSpPr/>
            <p:nvPr/>
          </p:nvSpPr>
          <p:spPr>
            <a:xfrm>
              <a:off x="0" y="0"/>
              <a:ext cx="1915691" cy="544088"/>
            </a:xfrm>
            <a:prstGeom prst="rect">
              <a:avLst/>
            </a:prstGeom>
            <a:solidFill>
              <a:srgbClr val="5F95C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614" tIns="34614" rIns="34614" bIns="34614" numCol="1" anchor="t">
              <a:noAutofit/>
            </a:bodyPr>
            <a:lstStyle>
              <a:lvl1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291" name="Post processing:…"/>
            <p:cNvSpPr/>
            <p:nvPr/>
          </p:nvSpPr>
          <p:spPr>
            <a:xfrm>
              <a:off x="0" y="43267"/>
              <a:ext cx="1915691" cy="4575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614" tIns="34614" rIns="34614" bIns="34614" numCol="1" anchor="t">
              <a:noAutofit/>
            </a:bodyPr>
            <a:lstStyle/>
            <a:p>
              <a:pPr indent="541724" defTabSz="530198">
                <a:lnSpc>
                  <a:spcPts val="1700"/>
                </a:lnSpc>
                <a:defRPr sz="36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14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Post processing: </a:t>
              </a:r>
            </a:p>
            <a:p>
              <a:pPr indent="426463" defTabSz="530198">
                <a:lnSpc>
                  <a:spcPts val="1700"/>
                </a:lnSpc>
                <a:defRPr sz="36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14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Mantid algorithms </a:t>
              </a:r>
            </a:p>
          </p:txBody>
        </p:sp>
      </p:grpSp>
      <p:grpSp>
        <p:nvGrpSpPr>
          <p:cNvPr id="295" name="Group"/>
          <p:cNvGrpSpPr/>
          <p:nvPr/>
        </p:nvGrpSpPr>
        <p:grpSpPr>
          <a:xfrm>
            <a:off x="3493787" y="4006059"/>
            <a:ext cx="1915691" cy="522455"/>
            <a:chOff x="0" y="0"/>
            <a:chExt cx="1915690" cy="522453"/>
          </a:xfrm>
        </p:grpSpPr>
        <p:sp>
          <p:nvSpPr>
            <p:cNvPr id="293" name="Rectangle"/>
            <p:cNvSpPr/>
            <p:nvPr/>
          </p:nvSpPr>
          <p:spPr>
            <a:xfrm>
              <a:off x="0" y="0"/>
              <a:ext cx="1915691" cy="522454"/>
            </a:xfrm>
            <a:prstGeom prst="rect">
              <a:avLst/>
            </a:prstGeom>
            <a:solidFill>
              <a:srgbClr val="5F95C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614" tIns="34614" rIns="34614" bIns="34614" numCol="1" anchor="t">
              <a:noAutofit/>
            </a:bodyPr>
            <a:lstStyle>
              <a:lvl1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294" name="mcstas - plot"/>
            <p:cNvSpPr/>
            <p:nvPr/>
          </p:nvSpPr>
          <p:spPr>
            <a:xfrm>
              <a:off x="0" y="138456"/>
              <a:ext cx="1915691" cy="2455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614" tIns="34614" rIns="34614" bIns="34614" numCol="1" anchor="t">
              <a:noAutofit/>
            </a:bodyPr>
            <a:lstStyle>
              <a:lvl1pPr indent="691563" defTabSz="530198">
                <a:lnSpc>
                  <a:spcPts val="1700"/>
                </a:lnSpc>
                <a:defRPr sz="14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36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14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mcstas - plot  </a:t>
              </a:r>
            </a:p>
          </p:txBody>
        </p:sp>
      </p:grpSp>
      <p:grpSp>
        <p:nvGrpSpPr>
          <p:cNvPr id="298" name="Group"/>
          <p:cNvGrpSpPr/>
          <p:nvPr/>
        </p:nvGrpSpPr>
        <p:grpSpPr>
          <a:xfrm>
            <a:off x="3493787" y="2754538"/>
            <a:ext cx="1915691" cy="544089"/>
            <a:chOff x="0" y="0"/>
            <a:chExt cx="1915690" cy="544087"/>
          </a:xfrm>
        </p:grpSpPr>
        <p:sp>
          <p:nvSpPr>
            <p:cNvPr id="296" name="Rectangle"/>
            <p:cNvSpPr/>
            <p:nvPr/>
          </p:nvSpPr>
          <p:spPr>
            <a:xfrm>
              <a:off x="0" y="0"/>
              <a:ext cx="1915691" cy="544088"/>
            </a:xfrm>
            <a:prstGeom prst="rect">
              <a:avLst/>
            </a:prstGeom>
            <a:solidFill>
              <a:srgbClr val="5F95C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614" tIns="34614" rIns="34614" bIns="34614" numCol="1" anchor="t">
              <a:noAutofit/>
            </a:bodyPr>
            <a:lstStyle>
              <a:lvl1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297" name="Post processing:…"/>
            <p:cNvSpPr/>
            <p:nvPr/>
          </p:nvSpPr>
          <p:spPr>
            <a:xfrm>
              <a:off x="0" y="43267"/>
              <a:ext cx="1915691" cy="4575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614" tIns="34614" rIns="34614" bIns="34614" numCol="1" anchor="t">
              <a:noAutofit/>
            </a:bodyPr>
            <a:lstStyle/>
            <a:p>
              <a:pPr indent="541724" defTabSz="530198">
                <a:lnSpc>
                  <a:spcPts val="1700"/>
                </a:lnSpc>
                <a:defRPr sz="36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14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Post processing: </a:t>
              </a:r>
            </a:p>
            <a:p>
              <a:pPr indent="184416" defTabSz="530198">
                <a:lnSpc>
                  <a:spcPts val="1700"/>
                </a:lnSpc>
                <a:defRPr sz="36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14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iFit/ Matlab/ own code </a:t>
              </a:r>
            </a:p>
          </p:txBody>
        </p:sp>
      </p:grpSp>
      <p:grpSp>
        <p:nvGrpSpPr>
          <p:cNvPr id="301" name="Group"/>
          <p:cNvGrpSpPr/>
          <p:nvPr/>
        </p:nvGrpSpPr>
        <p:grpSpPr>
          <a:xfrm>
            <a:off x="4322119" y="4640564"/>
            <a:ext cx="117688" cy="363173"/>
            <a:chOff x="0" y="0"/>
            <a:chExt cx="117687" cy="363171"/>
          </a:xfrm>
        </p:grpSpPr>
        <p:sp>
          <p:nvSpPr>
            <p:cNvPr id="299" name="Shape"/>
            <p:cNvSpPr/>
            <p:nvPr/>
          </p:nvSpPr>
          <p:spPr>
            <a:xfrm>
              <a:off x="0" y="0"/>
              <a:ext cx="117687" cy="3631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lose/>
                  <a:moveTo>
                    <a:pt x="0" y="3501"/>
                  </a:moveTo>
                  <a:lnTo>
                    <a:pt x="10800" y="0"/>
                  </a:lnTo>
                  <a:lnTo>
                    <a:pt x="21600" y="3501"/>
                  </a:lnTo>
                  <a:lnTo>
                    <a:pt x="16200" y="3501"/>
                  </a:lnTo>
                  <a:lnTo>
                    <a:pt x="16200" y="21600"/>
                  </a:lnTo>
                  <a:lnTo>
                    <a:pt x="5400" y="21600"/>
                  </a:lnTo>
                  <a:lnTo>
                    <a:pt x="5400" y="3501"/>
                  </a:lnTo>
                  <a:close/>
                </a:path>
              </a:pathLst>
            </a:custGeom>
            <a:solidFill>
              <a:srgbClr val="5F95C9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300" name="Shape"/>
            <p:cNvSpPr/>
            <p:nvPr/>
          </p:nvSpPr>
          <p:spPr>
            <a:xfrm>
              <a:off x="0" y="0"/>
              <a:ext cx="117688" cy="3631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lose/>
                  <a:moveTo>
                    <a:pt x="0" y="3501"/>
                  </a:moveTo>
                  <a:lnTo>
                    <a:pt x="10800" y="0"/>
                  </a:lnTo>
                  <a:lnTo>
                    <a:pt x="21600" y="3501"/>
                  </a:lnTo>
                  <a:lnTo>
                    <a:pt x="16200" y="3501"/>
                  </a:lnTo>
                  <a:lnTo>
                    <a:pt x="16200" y="21600"/>
                  </a:lnTo>
                  <a:lnTo>
                    <a:pt x="5400" y="21600"/>
                  </a:lnTo>
                  <a:lnTo>
                    <a:pt x="5400" y="3501"/>
                  </a:lnTo>
                  <a:close/>
                </a:path>
              </a:pathLst>
            </a:custGeom>
            <a:noFill/>
            <a:ln w="3175" cap="flat">
              <a:solidFill>
                <a:srgbClr val="46719C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  <p:grpSp>
        <p:nvGrpSpPr>
          <p:cNvPr id="304" name="Group"/>
          <p:cNvGrpSpPr/>
          <p:nvPr/>
        </p:nvGrpSpPr>
        <p:grpSpPr>
          <a:xfrm>
            <a:off x="7391224" y="3539036"/>
            <a:ext cx="117689" cy="363173"/>
            <a:chOff x="0" y="0"/>
            <a:chExt cx="117687" cy="363171"/>
          </a:xfrm>
        </p:grpSpPr>
        <p:sp>
          <p:nvSpPr>
            <p:cNvPr id="302" name="Shape"/>
            <p:cNvSpPr/>
            <p:nvPr/>
          </p:nvSpPr>
          <p:spPr>
            <a:xfrm>
              <a:off x="0" y="0"/>
              <a:ext cx="117687" cy="3631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lose/>
                  <a:moveTo>
                    <a:pt x="0" y="3501"/>
                  </a:moveTo>
                  <a:lnTo>
                    <a:pt x="10800" y="0"/>
                  </a:lnTo>
                  <a:lnTo>
                    <a:pt x="21600" y="3501"/>
                  </a:lnTo>
                  <a:lnTo>
                    <a:pt x="16200" y="3501"/>
                  </a:lnTo>
                  <a:lnTo>
                    <a:pt x="16200" y="21600"/>
                  </a:lnTo>
                  <a:lnTo>
                    <a:pt x="5400" y="21600"/>
                  </a:lnTo>
                  <a:lnTo>
                    <a:pt x="5400" y="3501"/>
                  </a:lnTo>
                  <a:close/>
                </a:path>
              </a:pathLst>
            </a:custGeom>
            <a:solidFill>
              <a:srgbClr val="5F95C9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303" name="Shape"/>
            <p:cNvSpPr/>
            <p:nvPr/>
          </p:nvSpPr>
          <p:spPr>
            <a:xfrm>
              <a:off x="0" y="0"/>
              <a:ext cx="117688" cy="3631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lose/>
                  <a:moveTo>
                    <a:pt x="0" y="3501"/>
                  </a:moveTo>
                  <a:lnTo>
                    <a:pt x="10800" y="0"/>
                  </a:lnTo>
                  <a:lnTo>
                    <a:pt x="21600" y="3501"/>
                  </a:lnTo>
                  <a:lnTo>
                    <a:pt x="16200" y="3501"/>
                  </a:lnTo>
                  <a:lnTo>
                    <a:pt x="16200" y="21600"/>
                  </a:lnTo>
                  <a:lnTo>
                    <a:pt x="5400" y="21600"/>
                  </a:lnTo>
                  <a:lnTo>
                    <a:pt x="5400" y="3501"/>
                  </a:lnTo>
                  <a:close/>
                </a:path>
              </a:pathLst>
            </a:custGeom>
            <a:noFill/>
            <a:ln w="3175" cap="flat">
              <a:solidFill>
                <a:srgbClr val="46719C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  <p:grpSp>
        <p:nvGrpSpPr>
          <p:cNvPr id="307" name="Group"/>
          <p:cNvGrpSpPr/>
          <p:nvPr/>
        </p:nvGrpSpPr>
        <p:grpSpPr>
          <a:xfrm>
            <a:off x="4322118" y="3539036"/>
            <a:ext cx="117689" cy="363173"/>
            <a:chOff x="0" y="0"/>
            <a:chExt cx="117687" cy="363171"/>
          </a:xfrm>
        </p:grpSpPr>
        <p:sp>
          <p:nvSpPr>
            <p:cNvPr id="305" name="Shape"/>
            <p:cNvSpPr/>
            <p:nvPr/>
          </p:nvSpPr>
          <p:spPr>
            <a:xfrm>
              <a:off x="0" y="0"/>
              <a:ext cx="117688" cy="3631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lose/>
                  <a:moveTo>
                    <a:pt x="0" y="3501"/>
                  </a:moveTo>
                  <a:lnTo>
                    <a:pt x="10800" y="0"/>
                  </a:lnTo>
                  <a:lnTo>
                    <a:pt x="21600" y="3501"/>
                  </a:lnTo>
                  <a:lnTo>
                    <a:pt x="16200" y="3501"/>
                  </a:lnTo>
                  <a:lnTo>
                    <a:pt x="16200" y="21600"/>
                  </a:lnTo>
                  <a:lnTo>
                    <a:pt x="5400" y="21600"/>
                  </a:lnTo>
                  <a:lnTo>
                    <a:pt x="5400" y="3501"/>
                  </a:lnTo>
                  <a:close/>
                </a:path>
              </a:pathLst>
            </a:custGeom>
            <a:solidFill>
              <a:srgbClr val="5F95C9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306" name="Shape"/>
            <p:cNvSpPr/>
            <p:nvPr/>
          </p:nvSpPr>
          <p:spPr>
            <a:xfrm>
              <a:off x="0" y="0"/>
              <a:ext cx="117688" cy="3631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lose/>
                  <a:moveTo>
                    <a:pt x="0" y="3501"/>
                  </a:moveTo>
                  <a:lnTo>
                    <a:pt x="10800" y="0"/>
                  </a:lnTo>
                  <a:lnTo>
                    <a:pt x="21600" y="3501"/>
                  </a:lnTo>
                  <a:lnTo>
                    <a:pt x="16200" y="3501"/>
                  </a:lnTo>
                  <a:lnTo>
                    <a:pt x="16200" y="21600"/>
                  </a:lnTo>
                  <a:lnTo>
                    <a:pt x="5400" y="21600"/>
                  </a:lnTo>
                  <a:lnTo>
                    <a:pt x="5400" y="3501"/>
                  </a:lnTo>
                  <a:close/>
                </a:path>
              </a:pathLst>
            </a:custGeom>
            <a:noFill/>
            <a:ln w="3175" cap="flat">
              <a:solidFill>
                <a:srgbClr val="46719C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  <p:grpSp>
        <p:nvGrpSpPr>
          <p:cNvPr id="310" name="Group"/>
          <p:cNvGrpSpPr/>
          <p:nvPr/>
        </p:nvGrpSpPr>
        <p:grpSpPr>
          <a:xfrm>
            <a:off x="7387987" y="4700312"/>
            <a:ext cx="124163" cy="363172"/>
            <a:chOff x="0" y="0"/>
            <a:chExt cx="124161" cy="363171"/>
          </a:xfrm>
        </p:grpSpPr>
        <p:sp>
          <p:nvSpPr>
            <p:cNvPr id="308" name="Shape"/>
            <p:cNvSpPr/>
            <p:nvPr/>
          </p:nvSpPr>
          <p:spPr>
            <a:xfrm>
              <a:off x="0" y="0"/>
              <a:ext cx="124162" cy="3631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lose/>
                  <a:moveTo>
                    <a:pt x="21600" y="3694"/>
                  </a:moveTo>
                  <a:lnTo>
                    <a:pt x="10800" y="0"/>
                  </a:lnTo>
                  <a:lnTo>
                    <a:pt x="0" y="3694"/>
                  </a:lnTo>
                  <a:lnTo>
                    <a:pt x="5400" y="3694"/>
                  </a:lnTo>
                  <a:lnTo>
                    <a:pt x="5400" y="21600"/>
                  </a:lnTo>
                  <a:lnTo>
                    <a:pt x="16200" y="21600"/>
                  </a:lnTo>
                  <a:lnTo>
                    <a:pt x="16200" y="3694"/>
                  </a:lnTo>
                  <a:close/>
                </a:path>
              </a:pathLst>
            </a:custGeom>
            <a:solidFill>
              <a:srgbClr val="5F95C9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309" name="Shape"/>
            <p:cNvSpPr/>
            <p:nvPr/>
          </p:nvSpPr>
          <p:spPr>
            <a:xfrm>
              <a:off x="0" y="0"/>
              <a:ext cx="124162" cy="3631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lose/>
                  <a:moveTo>
                    <a:pt x="21600" y="3694"/>
                  </a:moveTo>
                  <a:lnTo>
                    <a:pt x="10800" y="0"/>
                  </a:lnTo>
                  <a:lnTo>
                    <a:pt x="0" y="3694"/>
                  </a:lnTo>
                  <a:lnTo>
                    <a:pt x="5400" y="3694"/>
                  </a:lnTo>
                  <a:lnTo>
                    <a:pt x="5400" y="21600"/>
                  </a:lnTo>
                  <a:lnTo>
                    <a:pt x="16200" y="21600"/>
                  </a:lnTo>
                  <a:lnTo>
                    <a:pt x="16200" y="3694"/>
                  </a:lnTo>
                  <a:close/>
                </a:path>
              </a:pathLst>
            </a:custGeom>
            <a:noFill/>
            <a:ln w="3175" cap="flat">
              <a:solidFill>
                <a:srgbClr val="46719C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  <p:grpSp>
        <p:nvGrpSpPr>
          <p:cNvPr id="313" name="Group"/>
          <p:cNvGrpSpPr/>
          <p:nvPr/>
        </p:nvGrpSpPr>
        <p:grpSpPr>
          <a:xfrm>
            <a:off x="3187767" y="1186864"/>
            <a:ext cx="6061814" cy="531675"/>
            <a:chOff x="395121" y="228453"/>
            <a:chExt cx="6061812" cy="531674"/>
          </a:xfrm>
        </p:grpSpPr>
        <p:pic>
          <p:nvPicPr>
            <p:cNvPr id="311" name="Image2.jpg" descr="Image2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468352" y="228453"/>
              <a:ext cx="988583" cy="5316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12" name="Comparison"/>
            <p:cNvSpPr/>
            <p:nvPr/>
          </p:nvSpPr>
          <p:spPr>
            <a:xfrm>
              <a:off x="395121" y="418140"/>
              <a:ext cx="1703504" cy="3158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530198">
                <a:lnSpc>
                  <a:spcPts val="3000"/>
                </a:lnSpc>
                <a:defRPr sz="2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36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2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Comparison  </a:t>
              </a:r>
            </a:p>
          </p:txBody>
        </p:sp>
      </p:grpSp>
      <p:sp>
        <p:nvSpPr>
          <p:cNvPr id="314" name="Classic McStas"/>
          <p:cNvSpPr/>
          <p:nvPr/>
        </p:nvSpPr>
        <p:spPr>
          <a:xfrm>
            <a:off x="3837042" y="2185485"/>
            <a:ext cx="1081025" cy="186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530198">
              <a:lnSpc>
                <a:spcPts val="1700"/>
              </a:lnSpc>
              <a:defRPr i="1" sz="1200">
                <a:solidFill>
                  <a:srgbClr val="FF26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i="0" sz="3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i="1" sz="1200">
                <a:solidFill>
                  <a:srgbClr val="FF2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Classic McStas </a:t>
            </a:r>
          </a:p>
        </p:txBody>
      </p:sp>
      <p:sp>
        <p:nvSpPr>
          <p:cNvPr id="315" name="Mantid-McStas"/>
          <p:cNvSpPr/>
          <p:nvPr/>
        </p:nvSpPr>
        <p:spPr>
          <a:xfrm>
            <a:off x="6914426" y="2185485"/>
            <a:ext cx="1137284" cy="186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530198">
              <a:lnSpc>
                <a:spcPts val="1700"/>
              </a:lnSpc>
              <a:defRPr i="1" sz="1200">
                <a:solidFill>
                  <a:srgbClr val="FF26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i="0" sz="3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i="1" sz="1200">
                <a:solidFill>
                  <a:srgbClr val="FF2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Mantid-McStas </a:t>
            </a:r>
          </a:p>
        </p:txBody>
      </p:sp>
      <p:sp>
        <p:nvSpPr>
          <p:cNvPr id="316" name="3"/>
          <p:cNvSpPr/>
          <p:nvPr/>
        </p:nvSpPr>
        <p:spPr>
          <a:xfrm>
            <a:off x="8925942" y="5597752"/>
            <a:ext cx="90328" cy="134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530198">
              <a:lnSpc>
                <a:spcPts val="1100"/>
              </a:lnSpc>
              <a:defRPr sz="1100">
                <a:solidFill>
                  <a:srgbClr val="9A9A9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3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sz="1100">
                <a:solidFill>
                  <a:srgbClr val="9A9A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</a:t>
            </a:r>
          </a:p>
        </p:txBody>
      </p:sp>
      <p:sp>
        <p:nvSpPr>
          <p:cNvPr id="317" name="Comparison"/>
          <p:cNvSpPr txBox="1"/>
          <p:nvPr/>
        </p:nvSpPr>
        <p:spPr>
          <a:xfrm>
            <a:off x="3876493" y="1378409"/>
            <a:ext cx="1928913" cy="390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530198">
              <a:lnSpc>
                <a:spcPts val="3000"/>
              </a:lnSpc>
              <a:defRPr sz="36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>
                <a:latin typeface="Times New Roman"/>
                <a:ea typeface="Times New Roman"/>
                <a:cs typeface="Times New Roman"/>
                <a:sym typeface="Times New Roman"/>
              </a:rPr>
              <a:t>Comparison</a:t>
            </a:r>
            <a:r>
              <a: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lide Number"/>
          <p:cNvSpPr txBox="1"/>
          <p:nvPr>
            <p:ph type="sldNum" sz="quarter" idx="2"/>
          </p:nvPr>
        </p:nvSpPr>
        <p:spPr>
          <a:xfrm>
            <a:off x="11506450" y="6439249"/>
            <a:ext cx="241301" cy="520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530198">
              <a:spcBef>
                <a:spcPts val="2100"/>
              </a:spcBef>
              <a:defRPr b="0" sz="3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20" name="1. Combine the reduction framework and the neutron transport…"/>
          <p:cNvSpPr/>
          <p:nvPr/>
        </p:nvSpPr>
        <p:spPr>
          <a:xfrm>
            <a:off x="3187768" y="2092718"/>
            <a:ext cx="6015067" cy="32937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defTabSz="530198">
              <a:lnSpc>
                <a:spcPts val="2000"/>
              </a:lnSpc>
              <a:tabLst>
                <a:tab pos="482600" algn="l"/>
              </a:tabLst>
              <a:defRPr sz="3600">
                <a:latin typeface="Gill Sans"/>
                <a:ea typeface="Gill Sans"/>
                <a:cs typeface="Gill Sans"/>
                <a:sym typeface="Gill Sans"/>
              </a:defRPr>
            </a:pPr>
            <a:r>
              <a:rPr sz="1800">
                <a:latin typeface="Times New Roman"/>
                <a:ea typeface="Times New Roman"/>
                <a:cs typeface="Times New Roman"/>
                <a:sym typeface="Times New Roman"/>
              </a:rPr>
              <a:t>1.	Combine the reduction framework and the neutron transport </a:t>
            </a:r>
          </a:p>
          <a:p>
            <a:pPr indent="484094" defTabSz="530198">
              <a:lnSpc>
                <a:spcPts val="2000"/>
              </a:lnSpc>
              <a:spcBef>
                <a:spcPts val="2900"/>
              </a:spcBef>
              <a:defRPr sz="3600">
                <a:latin typeface="Gill Sans"/>
                <a:ea typeface="Gill Sans"/>
                <a:cs typeface="Gill Sans"/>
                <a:sym typeface="Gill Sans"/>
              </a:defRPr>
            </a:pPr>
            <a:r>
              <a:rPr sz="1800">
                <a:latin typeface="Times New Roman"/>
                <a:ea typeface="Times New Roman"/>
                <a:cs typeface="Times New Roman"/>
                <a:sym typeface="Times New Roman"/>
              </a:rPr>
              <a:t>framework</a:t>
            </a:r>
          </a:p>
          <a:p>
            <a:pPr defTabSz="530198">
              <a:lnSpc>
                <a:spcPts val="2000"/>
              </a:lnSpc>
              <a:spcBef>
                <a:spcPts val="2900"/>
              </a:spcBef>
              <a:tabLst>
                <a:tab pos="482600" algn="l"/>
              </a:tabLst>
              <a:defRPr sz="3600">
                <a:latin typeface="Gill Sans"/>
                <a:ea typeface="Gill Sans"/>
                <a:cs typeface="Gill Sans"/>
                <a:sym typeface="Gill Sans"/>
              </a:defRPr>
            </a:pPr>
            <a:r>
              <a:rPr sz="1800">
                <a:latin typeface="Times New Roman"/>
                <a:ea typeface="Times New Roman"/>
                <a:cs typeface="Times New Roman"/>
                <a:sym typeface="Times New Roman"/>
              </a:rPr>
              <a:t>2.	Neutron transport, reduction and “analysis” in one go </a:t>
            </a:r>
          </a:p>
          <a:p>
            <a:pPr defTabSz="530198">
              <a:lnSpc>
                <a:spcPts val="2000"/>
              </a:lnSpc>
              <a:spcBef>
                <a:spcPts val="2900"/>
              </a:spcBef>
              <a:tabLst>
                <a:tab pos="482600" algn="l"/>
              </a:tabLst>
              <a:defRPr sz="3600">
                <a:latin typeface="Gill Sans"/>
                <a:ea typeface="Gill Sans"/>
                <a:cs typeface="Gill Sans"/>
                <a:sym typeface="Gill Sans"/>
              </a:defRPr>
            </a:pPr>
            <a:r>
              <a:rPr sz="1800">
                <a:latin typeface="Times New Roman"/>
                <a:ea typeface="Times New Roman"/>
                <a:cs typeface="Times New Roman"/>
                <a:sym typeface="Times New Roman"/>
              </a:rPr>
              <a:t>3.	View McStas data in Mantid (</a:t>
            </a: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histogram data</a:t>
            </a:r>
            <a:r>
              <a:rPr sz="1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defTabSz="530198">
              <a:lnSpc>
                <a:spcPts val="2000"/>
              </a:lnSpc>
              <a:spcBef>
                <a:spcPts val="2900"/>
              </a:spcBef>
              <a:tabLst>
                <a:tab pos="482600" algn="l"/>
              </a:tabLst>
              <a:defRPr sz="3600">
                <a:latin typeface="Gill Sans"/>
                <a:ea typeface="Gill Sans"/>
                <a:cs typeface="Gill Sans"/>
                <a:sym typeface="Gill Sans"/>
              </a:defRPr>
            </a:pPr>
            <a:r>
              <a:rPr sz="1800">
                <a:latin typeface="Times New Roman"/>
                <a:ea typeface="Times New Roman"/>
                <a:cs typeface="Times New Roman"/>
                <a:sym typeface="Times New Roman"/>
              </a:rPr>
              <a:t>4.	Import McStas event data to Mantid</a:t>
            </a:r>
          </a:p>
          <a:p>
            <a:pPr defTabSz="530198">
              <a:lnSpc>
                <a:spcPts val="2000"/>
              </a:lnSpc>
              <a:tabLst>
                <a:tab pos="482600" algn="l"/>
              </a:tabLst>
              <a:defRPr sz="3600">
                <a:latin typeface="Gill Sans"/>
                <a:ea typeface="Gill Sans"/>
                <a:cs typeface="Gill Sans"/>
                <a:sym typeface="Gill Sans"/>
              </a:defRPr>
            </a:pPr>
            <a:r>
              <a:rPr sz="1800">
                <a:latin typeface="Times New Roman"/>
                <a:ea typeface="Times New Roman"/>
                <a:cs typeface="Times New Roman"/>
                <a:sym typeface="Times New Roman"/>
              </a:rPr>
              <a:t>5.	Use already developed and tested algorithms in Mantid to process </a:t>
            </a:r>
          </a:p>
          <a:p>
            <a:pPr indent="484094" defTabSz="530198">
              <a:lnSpc>
                <a:spcPts val="2000"/>
              </a:lnSpc>
              <a:spcBef>
                <a:spcPts val="2900"/>
              </a:spcBef>
              <a:defRPr sz="3600">
                <a:latin typeface="Gill Sans"/>
                <a:ea typeface="Gill Sans"/>
                <a:cs typeface="Gill Sans"/>
                <a:sym typeface="Gill Sans"/>
              </a:defRPr>
            </a:pPr>
            <a:r>
              <a:rPr sz="1800">
                <a:latin typeface="Times New Roman"/>
                <a:ea typeface="Times New Roman"/>
                <a:cs typeface="Times New Roman"/>
                <a:sym typeface="Times New Roman"/>
              </a:rPr>
              <a:t>McStas event data (no need to reinvent methods)</a:t>
            </a:r>
          </a:p>
          <a:p>
            <a:pPr defTabSz="530198">
              <a:lnSpc>
                <a:spcPts val="2000"/>
              </a:lnSpc>
              <a:tabLst>
                <a:tab pos="482600" algn="l"/>
              </a:tabLst>
              <a:defRPr sz="3600">
                <a:latin typeface="Gill Sans"/>
                <a:ea typeface="Gill Sans"/>
                <a:cs typeface="Gill Sans"/>
                <a:sym typeface="Gill Sans"/>
              </a:defRPr>
            </a:pPr>
            <a:r>
              <a:rPr sz="1800">
                <a:latin typeface="Times New Roman"/>
                <a:ea typeface="Times New Roman"/>
                <a:cs typeface="Times New Roman"/>
                <a:sym typeface="Times New Roman"/>
              </a:rPr>
              <a:t>6.	Advanced use: Use McStas to quantify (perhaps remove) </a:t>
            </a:r>
          </a:p>
          <a:p>
            <a:pPr indent="484094" defTabSz="530198">
              <a:lnSpc>
                <a:spcPts val="2000"/>
              </a:lnSpc>
              <a:defRPr sz="3600">
                <a:latin typeface="Gill Sans"/>
                <a:ea typeface="Gill Sans"/>
                <a:cs typeface="Gill Sans"/>
                <a:sym typeface="Gill Sans"/>
              </a:defRPr>
            </a:pPr>
            <a:r>
              <a:rPr sz="1800">
                <a:latin typeface="Times New Roman"/>
                <a:ea typeface="Times New Roman"/>
                <a:cs typeface="Times New Roman"/>
                <a:sym typeface="Times New Roman"/>
              </a:rPr>
              <a:t>“spurries” signal on detector (can scatt. –multi. scatt )   </a:t>
            </a:r>
          </a:p>
        </p:txBody>
      </p:sp>
      <p:sp>
        <p:nvSpPr>
          <p:cNvPr id="321" name="4"/>
          <p:cNvSpPr/>
          <p:nvPr/>
        </p:nvSpPr>
        <p:spPr>
          <a:xfrm>
            <a:off x="8925942" y="5597752"/>
            <a:ext cx="90328" cy="134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530198">
              <a:lnSpc>
                <a:spcPts val="1100"/>
              </a:lnSpc>
              <a:defRPr sz="1100">
                <a:solidFill>
                  <a:srgbClr val="9A9A9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3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sz="1100">
                <a:solidFill>
                  <a:srgbClr val="9A9A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</a:t>
            </a:r>
          </a:p>
        </p:txBody>
      </p:sp>
      <p:sp>
        <p:nvSpPr>
          <p:cNvPr id="322" name="Motivation: new flexible dataflow"/>
          <p:cNvSpPr txBox="1"/>
          <p:nvPr/>
        </p:nvSpPr>
        <p:spPr>
          <a:xfrm>
            <a:off x="3733809" y="1237259"/>
            <a:ext cx="4970091" cy="390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530198">
              <a:lnSpc>
                <a:spcPts val="3000"/>
              </a:lnSpc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36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>
                <a:latin typeface="Times New Roman"/>
                <a:ea typeface="Times New Roman"/>
                <a:cs typeface="Times New Roman"/>
                <a:sym typeface="Times New Roman"/>
              </a:rPr>
              <a:t>Motivation: new flexible dataflow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lide Number"/>
          <p:cNvSpPr txBox="1"/>
          <p:nvPr>
            <p:ph type="sldNum" sz="quarter" idx="2"/>
          </p:nvPr>
        </p:nvSpPr>
        <p:spPr>
          <a:xfrm>
            <a:off x="11506450" y="6439249"/>
            <a:ext cx="241301" cy="520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530198">
              <a:spcBef>
                <a:spcPts val="2100"/>
              </a:spcBef>
              <a:defRPr b="0" sz="3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328" name="Group"/>
          <p:cNvGrpSpPr/>
          <p:nvPr/>
        </p:nvGrpSpPr>
        <p:grpSpPr>
          <a:xfrm>
            <a:off x="2792646" y="958410"/>
            <a:ext cx="6456935" cy="1038428"/>
            <a:chOff x="0" y="0"/>
            <a:chExt cx="6456934" cy="1038426"/>
          </a:xfrm>
        </p:grpSpPr>
        <p:pic>
          <p:nvPicPr>
            <p:cNvPr id="325" name="Image1.jpg" descr="Image1.jp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100000" b="0"/>
            <a:stretch>
              <a:fillRect/>
            </a:stretch>
          </p:blipFill>
          <p:spPr>
            <a:xfrm>
              <a:off x="0" y="0"/>
              <a:ext cx="0" cy="10384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26" name="Image2.jpg" descr="Image2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468352" y="228453"/>
              <a:ext cx="988583" cy="5316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27" name="Illustration: simplified SANS instrument"/>
            <p:cNvSpPr/>
            <p:nvPr/>
          </p:nvSpPr>
          <p:spPr>
            <a:xfrm>
              <a:off x="395121" y="418140"/>
              <a:ext cx="4905450" cy="3158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530198">
                <a:lnSpc>
                  <a:spcPts val="3000"/>
                </a:lnSpc>
                <a:defRPr sz="2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36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2800">
                  <a:latin typeface="Times New Roman"/>
                  <a:ea typeface="Times New Roman"/>
                  <a:cs typeface="Times New Roman"/>
                  <a:sym typeface="Times New Roman"/>
                </a:rPr>
                <a:t>Illustration: simplified SANS instrument </a:t>
              </a:r>
            </a:p>
          </p:txBody>
        </p:sp>
      </p:grpSp>
      <p:grpSp>
        <p:nvGrpSpPr>
          <p:cNvPr id="332" name="Group"/>
          <p:cNvGrpSpPr/>
          <p:nvPr/>
        </p:nvGrpSpPr>
        <p:grpSpPr>
          <a:xfrm>
            <a:off x="2921928" y="2131958"/>
            <a:ext cx="6398267" cy="3599925"/>
            <a:chOff x="0" y="0"/>
            <a:chExt cx="6398266" cy="3599923"/>
          </a:xfrm>
        </p:grpSpPr>
        <p:pic>
          <p:nvPicPr>
            <p:cNvPr id="329" name="Image9.jpg" descr="Image9.jp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4692829" cy="20957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0" name="Image10.jpg" descr="Image10.jp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3162529" y="1555436"/>
              <a:ext cx="3235738" cy="19501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31" name="5"/>
            <p:cNvSpPr/>
            <p:nvPr/>
          </p:nvSpPr>
          <p:spPr>
            <a:xfrm>
              <a:off x="6004014" y="3465793"/>
              <a:ext cx="90327" cy="1341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530198">
                <a:lnSpc>
                  <a:spcPts val="1100"/>
                </a:lnSpc>
                <a:defRPr sz="1100">
                  <a:solidFill>
                    <a:srgbClr val="9A9A9A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36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1100">
                  <a:solidFill>
                    <a:srgbClr val="9A9A9A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lide Number"/>
          <p:cNvSpPr txBox="1"/>
          <p:nvPr>
            <p:ph type="sldNum" sz="quarter" idx="2"/>
          </p:nvPr>
        </p:nvSpPr>
        <p:spPr>
          <a:xfrm>
            <a:off x="11506450" y="6439249"/>
            <a:ext cx="241301" cy="520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530198">
              <a:spcBef>
                <a:spcPts val="2100"/>
              </a:spcBef>
              <a:defRPr b="0" sz="3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338" name="Group"/>
          <p:cNvGrpSpPr/>
          <p:nvPr/>
        </p:nvGrpSpPr>
        <p:grpSpPr>
          <a:xfrm>
            <a:off x="2792646" y="958410"/>
            <a:ext cx="6583623" cy="1038428"/>
            <a:chOff x="0" y="0"/>
            <a:chExt cx="6583622" cy="1038426"/>
          </a:xfrm>
        </p:grpSpPr>
        <p:pic>
          <p:nvPicPr>
            <p:cNvPr id="335" name="Image1.jpg" descr="Image1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583623" cy="10384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6" name="Image2.jpg" descr="Image2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468352" y="228453"/>
              <a:ext cx="988583" cy="5316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37" name="McStas GUI: templateSANS.instr"/>
            <p:cNvSpPr/>
            <p:nvPr/>
          </p:nvSpPr>
          <p:spPr>
            <a:xfrm>
              <a:off x="395121" y="418140"/>
              <a:ext cx="4059918" cy="3158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530198">
                <a:lnSpc>
                  <a:spcPts val="3000"/>
                </a:lnSpc>
                <a:defRPr sz="2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36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2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McStas GUI: templateSANS.instr </a:t>
              </a:r>
            </a:p>
          </p:txBody>
        </p:sp>
      </p:grpSp>
      <p:grpSp>
        <p:nvGrpSpPr>
          <p:cNvPr id="345" name="Group"/>
          <p:cNvGrpSpPr/>
          <p:nvPr/>
        </p:nvGrpSpPr>
        <p:grpSpPr>
          <a:xfrm>
            <a:off x="3058483" y="2131832"/>
            <a:ext cx="6081025" cy="3600051"/>
            <a:chOff x="0" y="0"/>
            <a:chExt cx="6081023" cy="3600050"/>
          </a:xfrm>
        </p:grpSpPr>
        <p:pic>
          <p:nvPicPr>
            <p:cNvPr id="339" name="Image13.jpg" descr="Image13.jp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2947054" cy="21952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0" name="Image14.jpg" descr="Image14.jp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247154" y="1948087"/>
              <a:ext cx="1736249" cy="155971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1" name="Image15.jpg" descr="Image15.jp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4363466" y="1937703"/>
              <a:ext cx="1717558" cy="1557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2" name="Image16.jpg" descr="Image16.jp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3750795" y="0"/>
              <a:ext cx="1991702" cy="1557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43" name="R=150,phi=0.1, d=1,a=0"/>
            <p:cNvSpPr/>
            <p:nvPr/>
          </p:nvSpPr>
          <p:spPr>
            <a:xfrm>
              <a:off x="71301" y="3432690"/>
              <a:ext cx="1140790" cy="1341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530198">
                <a:lnSpc>
                  <a:spcPts val="1100"/>
                </a:lnSpc>
                <a:defRPr sz="11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36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1100">
                  <a:latin typeface="Times New Roman"/>
                  <a:ea typeface="Times New Roman"/>
                  <a:cs typeface="Times New Roman"/>
                  <a:sym typeface="Times New Roman"/>
                </a:rPr>
                <a:t>R=150,phi=0.1, d=1,a=0 </a:t>
              </a:r>
            </a:p>
          </p:txBody>
        </p:sp>
        <p:sp>
          <p:nvSpPr>
            <p:cNvPr id="344" name="6"/>
            <p:cNvSpPr/>
            <p:nvPr/>
          </p:nvSpPr>
          <p:spPr>
            <a:xfrm>
              <a:off x="5867458" y="3465920"/>
              <a:ext cx="90328" cy="1341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530198">
                <a:lnSpc>
                  <a:spcPts val="1100"/>
                </a:lnSpc>
                <a:defRPr sz="1100">
                  <a:solidFill>
                    <a:srgbClr val="9A9A9A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36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1100">
                  <a:solidFill>
                    <a:srgbClr val="9A9A9A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lide Number"/>
          <p:cNvSpPr txBox="1"/>
          <p:nvPr>
            <p:ph type="sldNum" sz="quarter" idx="2"/>
          </p:nvPr>
        </p:nvSpPr>
        <p:spPr>
          <a:xfrm>
            <a:off x="11506450" y="6439249"/>
            <a:ext cx="241301" cy="520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530198">
              <a:spcBef>
                <a:spcPts val="2100"/>
              </a:spcBef>
              <a:defRPr b="0" sz="3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351" name="Group"/>
          <p:cNvGrpSpPr/>
          <p:nvPr/>
        </p:nvGrpSpPr>
        <p:grpSpPr>
          <a:xfrm>
            <a:off x="2792646" y="958410"/>
            <a:ext cx="6583623" cy="1038428"/>
            <a:chOff x="0" y="0"/>
            <a:chExt cx="6583622" cy="1038426"/>
          </a:xfrm>
        </p:grpSpPr>
        <p:pic>
          <p:nvPicPr>
            <p:cNvPr id="348" name="Image1.jpg" descr="Image1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583623" cy="10384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9" name="Image2.jpg" descr="Image2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468352" y="228453"/>
              <a:ext cx="988583" cy="5316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50" name="Mantid GUI: templateSANS.instr"/>
            <p:cNvSpPr/>
            <p:nvPr/>
          </p:nvSpPr>
          <p:spPr>
            <a:xfrm>
              <a:off x="395121" y="418140"/>
              <a:ext cx="4064271" cy="3158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530198">
                <a:lnSpc>
                  <a:spcPts val="3000"/>
                </a:lnSpc>
                <a:defRPr sz="2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36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2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Mantid GUI: templateSANS.instr </a:t>
              </a:r>
            </a:p>
          </p:txBody>
        </p:sp>
      </p:grpSp>
      <p:grpSp>
        <p:nvGrpSpPr>
          <p:cNvPr id="354" name="Group"/>
          <p:cNvGrpSpPr/>
          <p:nvPr/>
        </p:nvGrpSpPr>
        <p:grpSpPr>
          <a:xfrm>
            <a:off x="2869490" y="2075757"/>
            <a:ext cx="3957334" cy="3644341"/>
            <a:chOff x="0" y="0"/>
            <a:chExt cx="3957333" cy="3644340"/>
          </a:xfrm>
        </p:grpSpPr>
        <p:pic>
          <p:nvPicPr>
            <p:cNvPr id="352" name="Image19.jpg" descr="Image19.jp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790256" cy="23821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53" name="Image20.jpg" descr="Image20.jp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023210" y="2096363"/>
              <a:ext cx="1934124" cy="15479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55" name="Image21.jpg" descr="Image21.jp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104192" y="2391439"/>
            <a:ext cx="1935628" cy="16427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58" name="Group"/>
          <p:cNvGrpSpPr/>
          <p:nvPr/>
        </p:nvGrpSpPr>
        <p:grpSpPr>
          <a:xfrm>
            <a:off x="7107159" y="4172121"/>
            <a:ext cx="1934124" cy="1559763"/>
            <a:chOff x="0" y="0"/>
            <a:chExt cx="1934123" cy="1559761"/>
          </a:xfrm>
        </p:grpSpPr>
        <p:pic>
          <p:nvPicPr>
            <p:cNvPr id="356" name="Image22.jpg" descr="Image22.jp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1934124" cy="154797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57" name="7"/>
            <p:cNvSpPr/>
            <p:nvPr/>
          </p:nvSpPr>
          <p:spPr>
            <a:xfrm>
              <a:off x="1818783" y="1425631"/>
              <a:ext cx="90328" cy="1341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530198">
                <a:lnSpc>
                  <a:spcPts val="1100"/>
                </a:lnSpc>
                <a:defRPr sz="1100">
                  <a:solidFill>
                    <a:srgbClr val="9A9A9A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36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1100">
                  <a:solidFill>
                    <a:srgbClr val="9A9A9A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lide Number"/>
          <p:cNvSpPr txBox="1"/>
          <p:nvPr>
            <p:ph type="sldNum" sz="quarter" idx="2"/>
          </p:nvPr>
        </p:nvSpPr>
        <p:spPr>
          <a:xfrm>
            <a:off x="11506450" y="6439249"/>
            <a:ext cx="241301" cy="520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530198">
              <a:spcBef>
                <a:spcPts val="2100"/>
              </a:spcBef>
              <a:defRPr b="0" sz="3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364" name="Group"/>
          <p:cNvGrpSpPr/>
          <p:nvPr/>
        </p:nvGrpSpPr>
        <p:grpSpPr>
          <a:xfrm>
            <a:off x="2792646" y="958410"/>
            <a:ext cx="6583623" cy="1038428"/>
            <a:chOff x="0" y="0"/>
            <a:chExt cx="6583622" cy="1038426"/>
          </a:xfrm>
        </p:grpSpPr>
        <p:pic>
          <p:nvPicPr>
            <p:cNvPr id="361" name="Image1.jpg" descr="Image1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583623" cy="10384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2" name="Image2.jpg" descr="Image2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468352" y="228453"/>
              <a:ext cx="988583" cy="5316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63" name="Example: Usage of Mantid algorithms"/>
            <p:cNvSpPr/>
            <p:nvPr/>
          </p:nvSpPr>
          <p:spPr>
            <a:xfrm>
              <a:off x="395121" y="418140"/>
              <a:ext cx="4692469" cy="3158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530198">
                <a:lnSpc>
                  <a:spcPts val="3000"/>
                </a:lnSpc>
                <a:defRPr sz="2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36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2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Example: Usage of Mantid algorithms </a:t>
              </a:r>
            </a:p>
          </p:txBody>
        </p:sp>
      </p:grpSp>
      <p:pic>
        <p:nvPicPr>
          <p:cNvPr id="365" name="Image25.jpg" descr="Image25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36799" y="2183840"/>
            <a:ext cx="1726425" cy="1352368"/>
          </a:xfrm>
          <a:prstGeom prst="rect">
            <a:avLst/>
          </a:prstGeom>
          <a:ln w="12700">
            <a:miter lim="400000"/>
          </a:ln>
        </p:spPr>
      </p:pic>
      <p:pic>
        <p:nvPicPr>
          <p:cNvPr id="366" name="Image26.jpg" descr="Image26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863207" y="3999698"/>
            <a:ext cx="1659487" cy="1553007"/>
          </a:xfrm>
          <a:prstGeom prst="rect">
            <a:avLst/>
          </a:prstGeom>
          <a:ln w="12700">
            <a:miter lim="400000"/>
          </a:ln>
        </p:spPr>
      </p:pic>
      <p:pic>
        <p:nvPicPr>
          <p:cNvPr id="367" name="Image27.jpg" descr="Image27.jp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232939" y="3998922"/>
            <a:ext cx="2126698" cy="1634484"/>
          </a:xfrm>
          <a:prstGeom prst="rect">
            <a:avLst/>
          </a:prstGeom>
          <a:ln w="12700">
            <a:miter lim="400000"/>
          </a:ln>
        </p:spPr>
      </p:pic>
      <p:sp>
        <p:nvSpPr>
          <p:cNvPr id="368" name="• McStas –Mantid…"/>
          <p:cNvSpPr/>
          <p:nvPr/>
        </p:nvSpPr>
        <p:spPr>
          <a:xfrm>
            <a:off x="6151176" y="2260251"/>
            <a:ext cx="2604113" cy="840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defTabSz="530198">
              <a:lnSpc>
                <a:spcPts val="1700"/>
              </a:lnSpc>
              <a:defRPr sz="3600">
                <a:latin typeface="Gill Sans"/>
                <a:ea typeface="Gill Sans"/>
                <a:cs typeface="Gill Sans"/>
                <a:sym typeface="Gill Sans"/>
              </a:defRPr>
            </a:pPr>
            <a:r>
              <a:rPr sz="1400">
                <a:latin typeface="+mn-lt"/>
                <a:ea typeface="+mn-ea"/>
                <a:cs typeface="+mn-cs"/>
                <a:sym typeface="Arial"/>
              </a:rPr>
              <a:t>•</a:t>
            </a: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 McStas –Mantid</a:t>
            </a:r>
          </a:p>
          <a:p>
            <a:pPr defTabSz="530198">
              <a:lnSpc>
                <a:spcPts val="1700"/>
              </a:lnSpc>
              <a:defRPr sz="3600">
                <a:latin typeface="Gill Sans"/>
                <a:ea typeface="Gill Sans"/>
                <a:cs typeface="Gill Sans"/>
                <a:sym typeface="Gill Sans"/>
              </a:defRPr>
            </a:pPr>
            <a:r>
              <a:rPr sz="1400">
                <a:latin typeface="+mn-lt"/>
                <a:ea typeface="+mn-ea"/>
                <a:cs typeface="+mn-cs"/>
                <a:sym typeface="Arial"/>
              </a:rPr>
              <a:t>•</a:t>
            </a: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 2D scattering kernel from SasView</a:t>
            </a:r>
          </a:p>
          <a:p>
            <a:pPr defTabSz="530198">
              <a:lnSpc>
                <a:spcPts val="1700"/>
              </a:lnSpc>
              <a:defRPr sz="3600">
                <a:latin typeface="Gill Sans"/>
                <a:ea typeface="Gill Sans"/>
                <a:cs typeface="Gill Sans"/>
                <a:sym typeface="Gill Sans"/>
              </a:defRPr>
            </a:pPr>
            <a:r>
              <a:rPr sz="1400">
                <a:solidFill>
                  <a:srgbClr val="FF2600"/>
                </a:solidFill>
                <a:latin typeface="+mn-lt"/>
                <a:ea typeface="+mn-ea"/>
                <a:cs typeface="+mn-cs"/>
                <a:sym typeface="Arial"/>
              </a:rPr>
              <a:t>•</a:t>
            </a:r>
            <a:r>
              <a:rPr sz="1400">
                <a:solidFill>
                  <a:srgbClr val="FF2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2D reduction in Mantid: Qxy</a:t>
            </a:r>
          </a:p>
          <a:p>
            <a:pPr defTabSz="530198">
              <a:lnSpc>
                <a:spcPts val="1700"/>
              </a:lnSpc>
              <a:defRPr sz="3600">
                <a:latin typeface="Gill Sans"/>
                <a:ea typeface="Gill Sans"/>
                <a:cs typeface="Gill Sans"/>
                <a:sym typeface="Gill Sans"/>
              </a:defRPr>
            </a:pPr>
            <a:r>
              <a:rPr sz="1400">
                <a:latin typeface="+mn-lt"/>
                <a:ea typeface="+mn-ea"/>
                <a:cs typeface="+mn-cs"/>
                <a:sym typeface="Arial"/>
              </a:rPr>
              <a:t>•</a:t>
            </a: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 Can be send back to SasViewfitting </a:t>
            </a:r>
          </a:p>
        </p:txBody>
      </p:sp>
      <p:sp>
        <p:nvSpPr>
          <p:cNvPr id="369" name="8"/>
          <p:cNvSpPr/>
          <p:nvPr/>
        </p:nvSpPr>
        <p:spPr>
          <a:xfrm>
            <a:off x="8925942" y="5597752"/>
            <a:ext cx="90328" cy="134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530198">
              <a:lnSpc>
                <a:spcPts val="1100"/>
              </a:lnSpc>
              <a:defRPr sz="1100">
                <a:solidFill>
                  <a:srgbClr val="9A9A9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3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sz="1100">
                <a:solidFill>
                  <a:srgbClr val="9A9A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lide Number"/>
          <p:cNvSpPr txBox="1"/>
          <p:nvPr>
            <p:ph type="sldNum" sz="quarter" idx="2"/>
          </p:nvPr>
        </p:nvSpPr>
        <p:spPr>
          <a:xfrm>
            <a:off x="11506450" y="6439249"/>
            <a:ext cx="241301" cy="520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530198">
              <a:spcBef>
                <a:spcPts val="2100"/>
              </a:spcBef>
              <a:defRPr b="0" sz="3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374" name="Group"/>
          <p:cNvGrpSpPr/>
          <p:nvPr/>
        </p:nvGrpSpPr>
        <p:grpSpPr>
          <a:xfrm>
            <a:off x="3039792" y="2059142"/>
            <a:ext cx="2334383" cy="2153697"/>
            <a:chOff x="0" y="0"/>
            <a:chExt cx="2334382" cy="2153696"/>
          </a:xfrm>
        </p:grpSpPr>
        <p:pic>
          <p:nvPicPr>
            <p:cNvPr id="372" name="Image28.jpg" descr="Image28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334383" cy="21536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73" name="Shape"/>
            <p:cNvSpPr/>
            <p:nvPr/>
          </p:nvSpPr>
          <p:spPr>
            <a:xfrm>
              <a:off x="37653" y="20934"/>
              <a:ext cx="2259848" cy="2077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lose/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3175" cap="flat">
              <a:solidFill>
                <a:srgbClr val="5F95C9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  <p:grpSp>
        <p:nvGrpSpPr>
          <p:cNvPr id="379" name="Group"/>
          <p:cNvGrpSpPr/>
          <p:nvPr/>
        </p:nvGrpSpPr>
        <p:grpSpPr>
          <a:xfrm>
            <a:off x="6742820" y="2059142"/>
            <a:ext cx="2336460" cy="2153697"/>
            <a:chOff x="0" y="0"/>
            <a:chExt cx="2336459" cy="2153696"/>
          </a:xfrm>
        </p:grpSpPr>
        <p:pic>
          <p:nvPicPr>
            <p:cNvPr id="375" name="Image29.jpg" descr="Image29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31985" y="62305"/>
              <a:ext cx="1385261" cy="13852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6" name="Image30.jpg" descr="Image30.jp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2336460" cy="21536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77" name="Shape"/>
            <p:cNvSpPr/>
            <p:nvPr/>
          </p:nvSpPr>
          <p:spPr>
            <a:xfrm>
              <a:off x="38614" y="20934"/>
              <a:ext cx="2259849" cy="2077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lose/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3175" cap="flat">
              <a:solidFill>
                <a:srgbClr val="5F95C9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378" name="Mantid"/>
            <p:cNvSpPr/>
            <p:nvPr/>
          </p:nvSpPr>
          <p:spPr>
            <a:xfrm>
              <a:off x="777185" y="1578408"/>
              <a:ext cx="944374" cy="281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530198">
                <a:lnSpc>
                  <a:spcPts val="2700"/>
                </a:lnSpc>
                <a:defRPr b="1" sz="26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 sz="36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b="1" sz="2600">
                  <a:latin typeface="Times New Roman"/>
                  <a:ea typeface="Times New Roman"/>
                  <a:cs typeface="Times New Roman"/>
                  <a:sym typeface="Times New Roman"/>
                </a:rPr>
                <a:t>Mantid </a:t>
              </a:r>
            </a:p>
          </p:txBody>
        </p:sp>
      </p:grpSp>
      <p:grpSp>
        <p:nvGrpSpPr>
          <p:cNvPr id="383" name="Group"/>
          <p:cNvGrpSpPr/>
          <p:nvPr/>
        </p:nvGrpSpPr>
        <p:grpSpPr>
          <a:xfrm>
            <a:off x="5808333" y="3215794"/>
            <a:ext cx="643558" cy="357375"/>
            <a:chOff x="37480" y="33074"/>
            <a:chExt cx="643557" cy="357373"/>
          </a:xfrm>
        </p:grpSpPr>
        <p:pic>
          <p:nvPicPr>
            <p:cNvPr id="380" name="Image31.jpg" descr="Image31.jp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5884" t="10266" r="24" b="0"/>
            <a:stretch>
              <a:fillRect/>
            </a:stretch>
          </p:blipFill>
          <p:spPr>
            <a:xfrm>
              <a:off x="40084" y="40084"/>
              <a:ext cx="640954" cy="350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97" y="0"/>
                  </a:moveTo>
                  <a:lnTo>
                    <a:pt x="16397" y="5382"/>
                  </a:lnTo>
                  <a:lnTo>
                    <a:pt x="0" y="5382"/>
                  </a:lnTo>
                  <a:lnTo>
                    <a:pt x="0" y="16194"/>
                  </a:lnTo>
                  <a:lnTo>
                    <a:pt x="16397" y="16194"/>
                  </a:lnTo>
                  <a:lnTo>
                    <a:pt x="16397" y="21600"/>
                  </a:lnTo>
                  <a:lnTo>
                    <a:pt x="21600" y="10788"/>
                  </a:lnTo>
                  <a:lnTo>
                    <a:pt x="16397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381" name="Shape"/>
            <p:cNvSpPr/>
            <p:nvPr/>
          </p:nvSpPr>
          <p:spPr>
            <a:xfrm>
              <a:off x="37480" y="33074"/>
              <a:ext cx="602627" cy="290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lose/>
                  <a:moveTo>
                    <a:pt x="0" y="5400"/>
                  </a:moveTo>
                  <a:lnTo>
                    <a:pt x="16393" y="5400"/>
                  </a:lnTo>
                  <a:lnTo>
                    <a:pt x="16393" y="0"/>
                  </a:lnTo>
                  <a:lnTo>
                    <a:pt x="21600" y="10800"/>
                  </a:lnTo>
                  <a:lnTo>
                    <a:pt x="16393" y="21600"/>
                  </a:lnTo>
                  <a:lnTo>
                    <a:pt x="16393" y="16200"/>
                  </a:lnTo>
                  <a:lnTo>
                    <a:pt x="0" y="16200"/>
                  </a:lnTo>
                  <a:close/>
                </a:path>
              </a:pathLst>
            </a:custGeom>
            <a:solidFill>
              <a:srgbClr val="FF2600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382" name="Shape"/>
            <p:cNvSpPr/>
            <p:nvPr/>
          </p:nvSpPr>
          <p:spPr>
            <a:xfrm>
              <a:off x="37480" y="33074"/>
              <a:ext cx="602627" cy="290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lose/>
                  <a:moveTo>
                    <a:pt x="0" y="5400"/>
                  </a:moveTo>
                  <a:lnTo>
                    <a:pt x="16393" y="5400"/>
                  </a:lnTo>
                  <a:lnTo>
                    <a:pt x="16393" y="0"/>
                  </a:lnTo>
                  <a:lnTo>
                    <a:pt x="21600" y="10800"/>
                  </a:lnTo>
                  <a:lnTo>
                    <a:pt x="16393" y="21600"/>
                  </a:lnTo>
                  <a:lnTo>
                    <a:pt x="16393" y="16200"/>
                  </a:lnTo>
                  <a:lnTo>
                    <a:pt x="0" y="16200"/>
                  </a:lnTo>
                  <a:close/>
                </a:path>
              </a:pathLst>
            </a:custGeom>
            <a:noFill/>
            <a:ln w="3175" cap="flat">
              <a:solidFill>
                <a:srgbClr val="5F95C9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  <p:grpSp>
        <p:nvGrpSpPr>
          <p:cNvPr id="387" name="Group"/>
          <p:cNvGrpSpPr/>
          <p:nvPr/>
        </p:nvGrpSpPr>
        <p:grpSpPr>
          <a:xfrm>
            <a:off x="2792646" y="958410"/>
            <a:ext cx="6583623" cy="1038428"/>
            <a:chOff x="0" y="0"/>
            <a:chExt cx="6583622" cy="1038426"/>
          </a:xfrm>
        </p:grpSpPr>
        <p:pic>
          <p:nvPicPr>
            <p:cNvPr id="384" name="Image1.jpg" descr="Image1.jp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6583623" cy="10384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85" name="Image2.jpg" descr="Image2.jp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5468352" y="228453"/>
              <a:ext cx="988583" cy="5316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86" name="The NeXus file"/>
            <p:cNvSpPr/>
            <p:nvPr/>
          </p:nvSpPr>
          <p:spPr>
            <a:xfrm>
              <a:off x="395121" y="418140"/>
              <a:ext cx="1902088" cy="3158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530198">
                <a:lnSpc>
                  <a:spcPts val="3000"/>
                </a:lnSpc>
                <a:defRPr sz="2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36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2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NeXus file </a:t>
              </a:r>
            </a:p>
          </p:txBody>
        </p:sp>
      </p:grpSp>
      <p:sp>
        <p:nvSpPr>
          <p:cNvPr id="388" name="NeXus file"/>
          <p:cNvSpPr/>
          <p:nvPr/>
        </p:nvSpPr>
        <p:spPr>
          <a:xfrm>
            <a:off x="5733646" y="2974688"/>
            <a:ext cx="779853" cy="1860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530198">
              <a:lnSpc>
                <a:spcPts val="1700"/>
              </a:lnSpc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3600">
                <a:latin typeface="Gill Sans"/>
                <a:ea typeface="Gill Sans"/>
                <a:cs typeface="Gill Sans"/>
                <a:sym typeface="Gill Sans"/>
              </a:defRPr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NeXus file </a:t>
            </a:r>
          </a:p>
        </p:txBody>
      </p:sp>
      <p:sp>
        <p:nvSpPr>
          <p:cNvPr id="389" name="• The McStas Nexus file must contain:…"/>
          <p:cNvSpPr/>
          <p:nvPr/>
        </p:nvSpPr>
        <p:spPr>
          <a:xfrm>
            <a:off x="3661947" y="4492868"/>
            <a:ext cx="4447471" cy="838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defTabSz="530198">
              <a:lnSpc>
                <a:spcPts val="1700"/>
              </a:lnSpc>
              <a:defRPr sz="3600">
                <a:latin typeface="Gill Sans"/>
                <a:ea typeface="Gill Sans"/>
                <a:cs typeface="Gill Sans"/>
                <a:sym typeface="Gill Sans"/>
              </a:defRPr>
            </a:pPr>
            <a:r>
              <a:rPr sz="1400">
                <a:latin typeface="+mn-lt"/>
                <a:ea typeface="+mn-ea"/>
                <a:cs typeface="+mn-cs"/>
                <a:sym typeface="Arial"/>
              </a:rPr>
              <a:t>•</a:t>
            </a: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 The McStas Nexus file must contain:</a:t>
            </a:r>
          </a:p>
          <a:p>
            <a:pPr defTabSz="530198">
              <a:lnSpc>
                <a:spcPts val="1700"/>
              </a:lnSpc>
              <a:defRPr sz="3600">
                <a:latin typeface="Gill Sans"/>
                <a:ea typeface="Gill Sans"/>
                <a:cs typeface="Gill Sans"/>
                <a:sym typeface="Gill Sans"/>
              </a:defRPr>
            </a:pPr>
            <a:r>
              <a:rPr sz="1400">
                <a:latin typeface="+mn-lt"/>
                <a:ea typeface="+mn-ea"/>
                <a:cs typeface="+mn-cs"/>
                <a:sym typeface="Arial"/>
              </a:rPr>
              <a:t>•</a:t>
            </a: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 Event data, i.e. each neutron has a pixel id and a time stamp</a:t>
            </a:r>
          </a:p>
          <a:p>
            <a:pPr defTabSz="530198">
              <a:lnSpc>
                <a:spcPts val="1700"/>
              </a:lnSpc>
              <a:defRPr sz="3600">
                <a:latin typeface="Gill Sans"/>
                <a:ea typeface="Gill Sans"/>
                <a:cs typeface="Gill Sans"/>
                <a:sym typeface="Gill Sans"/>
              </a:defRPr>
            </a:pPr>
            <a:r>
              <a:rPr sz="1400">
                <a:latin typeface="+mn-lt"/>
                <a:ea typeface="+mn-ea"/>
                <a:cs typeface="+mn-cs"/>
                <a:sym typeface="Arial"/>
              </a:rPr>
              <a:t>•</a:t>
            </a: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 An IDF McStas monitor_nDgives pixleid &amp; time for each event</a:t>
            </a:r>
          </a:p>
          <a:p>
            <a:pPr defTabSz="530198">
              <a:lnSpc>
                <a:spcPts val="1700"/>
              </a:lnSpc>
              <a:defRPr sz="3600">
                <a:latin typeface="Gill Sans"/>
                <a:ea typeface="Gill Sans"/>
                <a:cs typeface="Gill Sans"/>
                <a:sym typeface="Gill Sans"/>
              </a:defRPr>
            </a:pPr>
            <a:r>
              <a:rPr sz="1400">
                <a:solidFill>
                  <a:srgbClr val="FF2600"/>
                </a:solidFill>
                <a:latin typeface="+mn-lt"/>
                <a:ea typeface="+mn-ea"/>
                <a:cs typeface="+mn-cs"/>
                <a:sym typeface="Arial"/>
              </a:rPr>
              <a:t>•</a:t>
            </a:r>
            <a:r>
              <a:rPr i="1" sz="1200">
                <a:solidFill>
                  <a:srgbClr val="FF2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mcdisplay can auto-generate an IDF  </a:t>
            </a:r>
          </a:p>
        </p:txBody>
      </p:sp>
      <p:sp>
        <p:nvSpPr>
          <p:cNvPr id="390" name="9"/>
          <p:cNvSpPr/>
          <p:nvPr/>
        </p:nvSpPr>
        <p:spPr>
          <a:xfrm>
            <a:off x="8925942" y="5597752"/>
            <a:ext cx="90328" cy="134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530198">
              <a:lnSpc>
                <a:spcPts val="1100"/>
              </a:lnSpc>
              <a:defRPr sz="1100">
                <a:solidFill>
                  <a:srgbClr val="9A9A9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3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sz="1100">
                <a:solidFill>
                  <a:srgbClr val="9A9A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 </a:t>
            </a:r>
          </a:p>
        </p:txBody>
      </p:sp>
      <p:pic>
        <p:nvPicPr>
          <p:cNvPr id="391" name="Mantid_Logo_Transparent_wiki.png" descr="Mantid_Logo_Transparent_wiki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892999" y="2501424"/>
            <a:ext cx="2036101" cy="11325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