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4" r:id="rId4"/>
    <p:sldId id="275" r:id="rId5"/>
    <p:sldId id="276" r:id="rId6"/>
    <p:sldId id="277" r:id="rId7"/>
    <p:sldId id="257" r:id="rId8"/>
    <p:sldId id="267" r:id="rId9"/>
    <p:sldId id="266" r:id="rId10"/>
    <p:sldId id="268" r:id="rId11"/>
    <p:sldId id="279" r:id="rId12"/>
    <p:sldId id="280" r:id="rId13"/>
    <p:sldId id="269" r:id="rId14"/>
    <p:sldId id="281" r:id="rId15"/>
    <p:sldId id="282" r:id="rId16"/>
    <p:sldId id="271" r:id="rId17"/>
    <p:sldId id="273" r:id="rId18"/>
    <p:sldId id="272" r:id="rId19"/>
    <p:sldId id="270" r:id="rId2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0"/>
    <p:restoredTop sz="94548"/>
  </p:normalViewPr>
  <p:slideViewPr>
    <p:cSldViewPr snapToGrid="0" snapToObjects="1">
      <p:cViewPr>
        <p:scale>
          <a:sx n="106" d="100"/>
          <a:sy n="106" d="100"/>
        </p:scale>
        <p:origin x="33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26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839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60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1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932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2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413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1771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214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330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9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features, </a:t>
            </a:r>
            <a:r>
              <a:rPr lang="da-DK" dirty="0" err="1"/>
              <a:t>channels</a:t>
            </a:r>
            <a:r>
              <a:rPr lang="da-DK" dirty="0"/>
              <a:t>, </a:t>
            </a:r>
            <a:r>
              <a:rPr lang="da-DK" dirty="0" err="1"/>
              <a:t>fermi</a:t>
            </a:r>
            <a:r>
              <a:rPr lang="da-DK" dirty="0"/>
              <a:t> chopper,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6BC8-9FEE-7742-8BD6-42EECE32516B}"/>
              </a:ext>
            </a:extLst>
          </p:cNvPr>
          <p:cNvSpPr txBox="1"/>
          <p:nvPr/>
        </p:nvSpPr>
        <p:spPr>
          <a:xfrm>
            <a:off x="10110779" y="4557446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h2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2D53F7-C588-EC4F-90AC-884BCEA40090}"/>
              </a:ext>
            </a:extLst>
          </p:cNvPr>
          <p:cNvSpPr/>
          <p:nvPr/>
        </p:nvSpPr>
        <p:spPr>
          <a:xfrm>
            <a:off x="4656614" y="4201610"/>
            <a:ext cx="937184" cy="1287734"/>
          </a:xfrm>
          <a:custGeom>
            <a:avLst/>
            <a:gdLst>
              <a:gd name="connsiteX0" fmla="*/ 53009 w 569844"/>
              <a:gd name="connsiteY0" fmla="*/ 0 h 2610679"/>
              <a:gd name="connsiteX1" fmla="*/ 569844 w 569844"/>
              <a:gd name="connsiteY1" fmla="*/ 251792 h 2610679"/>
              <a:gd name="connsiteX2" fmla="*/ 530087 w 569844"/>
              <a:gd name="connsiteY2" fmla="*/ 2610679 h 2610679"/>
              <a:gd name="connsiteX3" fmla="*/ 0 w 569844"/>
              <a:gd name="connsiteY3" fmla="*/ 2279374 h 2610679"/>
              <a:gd name="connsiteX4" fmla="*/ 53009 w 569844"/>
              <a:gd name="connsiteY4" fmla="*/ 0 h 2610679"/>
              <a:gd name="connsiteX0" fmla="*/ 0 w 569881"/>
              <a:gd name="connsiteY0" fmla="*/ 0 h 2756725"/>
              <a:gd name="connsiteX1" fmla="*/ 569881 w 569881"/>
              <a:gd name="connsiteY1" fmla="*/ 397838 h 2756725"/>
              <a:gd name="connsiteX2" fmla="*/ 530124 w 569881"/>
              <a:gd name="connsiteY2" fmla="*/ 2756725 h 2756725"/>
              <a:gd name="connsiteX3" fmla="*/ 37 w 569881"/>
              <a:gd name="connsiteY3" fmla="*/ 2425420 h 2756725"/>
              <a:gd name="connsiteX4" fmla="*/ 0 w 569881"/>
              <a:gd name="connsiteY4" fmla="*/ 0 h 2756725"/>
              <a:gd name="connsiteX0" fmla="*/ 0 w 546305"/>
              <a:gd name="connsiteY0" fmla="*/ 0 h 2756725"/>
              <a:gd name="connsiteX1" fmla="*/ 546305 w 546305"/>
              <a:gd name="connsiteY1" fmla="*/ 397839 h 2756725"/>
              <a:gd name="connsiteX2" fmla="*/ 530124 w 546305"/>
              <a:gd name="connsiteY2" fmla="*/ 2756725 h 2756725"/>
              <a:gd name="connsiteX3" fmla="*/ 37 w 546305"/>
              <a:gd name="connsiteY3" fmla="*/ 2425420 h 2756725"/>
              <a:gd name="connsiteX4" fmla="*/ 0 w 546305"/>
              <a:gd name="connsiteY4" fmla="*/ 0 h 2756725"/>
              <a:gd name="connsiteX0" fmla="*/ 0 w 546305"/>
              <a:gd name="connsiteY0" fmla="*/ 0 h 2756725"/>
              <a:gd name="connsiteX1" fmla="*/ 546305 w 546305"/>
              <a:gd name="connsiteY1" fmla="*/ 397839 h 2756725"/>
              <a:gd name="connsiteX2" fmla="*/ 541912 w 546305"/>
              <a:gd name="connsiteY2" fmla="*/ 2756725 h 2756725"/>
              <a:gd name="connsiteX3" fmla="*/ 37 w 546305"/>
              <a:gd name="connsiteY3" fmla="*/ 2425420 h 2756725"/>
              <a:gd name="connsiteX4" fmla="*/ 0 w 546305"/>
              <a:gd name="connsiteY4" fmla="*/ 0 h 2756725"/>
              <a:gd name="connsiteX0" fmla="*/ 0 w 541933"/>
              <a:gd name="connsiteY0" fmla="*/ 0 h 2756725"/>
              <a:gd name="connsiteX1" fmla="*/ 469684 w 541933"/>
              <a:gd name="connsiteY1" fmla="*/ 300474 h 2756725"/>
              <a:gd name="connsiteX2" fmla="*/ 541912 w 541933"/>
              <a:gd name="connsiteY2" fmla="*/ 2756725 h 2756725"/>
              <a:gd name="connsiteX3" fmla="*/ 37 w 541933"/>
              <a:gd name="connsiteY3" fmla="*/ 2425420 h 2756725"/>
              <a:gd name="connsiteX4" fmla="*/ 0 w 541933"/>
              <a:gd name="connsiteY4" fmla="*/ 0 h 2756725"/>
              <a:gd name="connsiteX0" fmla="*/ 0 w 477221"/>
              <a:gd name="connsiteY0" fmla="*/ 0 h 2708044"/>
              <a:gd name="connsiteX1" fmla="*/ 469684 w 477221"/>
              <a:gd name="connsiteY1" fmla="*/ 300474 h 2708044"/>
              <a:gd name="connsiteX2" fmla="*/ 477079 w 477221"/>
              <a:gd name="connsiteY2" fmla="*/ 2708044 h 2708044"/>
              <a:gd name="connsiteX3" fmla="*/ 37 w 477221"/>
              <a:gd name="connsiteY3" fmla="*/ 2425420 h 2708044"/>
              <a:gd name="connsiteX4" fmla="*/ 0 w 477221"/>
              <a:gd name="connsiteY4" fmla="*/ 0 h 270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221" h="2708044">
                <a:moveTo>
                  <a:pt x="0" y="0"/>
                </a:moveTo>
                <a:lnTo>
                  <a:pt x="469684" y="300474"/>
                </a:lnTo>
                <a:cubicBezTo>
                  <a:pt x="468220" y="1086769"/>
                  <a:pt x="478543" y="1921749"/>
                  <a:pt x="477079" y="2708044"/>
                </a:cubicBezTo>
                <a:lnTo>
                  <a:pt x="37" y="2425420"/>
                </a:lnTo>
                <a:cubicBezTo>
                  <a:pt x="25" y="1616947"/>
                  <a:pt x="12" y="80847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626ADD6-A1BA-3D4D-A82D-B90404483DB4}"/>
              </a:ext>
            </a:extLst>
          </p:cNvPr>
          <p:cNvSpPr/>
          <p:nvPr/>
        </p:nvSpPr>
        <p:spPr>
          <a:xfrm>
            <a:off x="8377051" y="4099639"/>
            <a:ext cx="1042728" cy="1244699"/>
          </a:xfrm>
          <a:custGeom>
            <a:avLst/>
            <a:gdLst>
              <a:gd name="connsiteX0" fmla="*/ 26504 w 1497495"/>
              <a:gd name="connsiteY0" fmla="*/ 0 h 1603513"/>
              <a:gd name="connsiteX1" fmla="*/ 1497495 w 1497495"/>
              <a:gd name="connsiteY1" fmla="*/ 463826 h 1603513"/>
              <a:gd name="connsiteX2" fmla="*/ 1470991 w 1497495"/>
              <a:gd name="connsiteY2" fmla="*/ 1603513 h 1603513"/>
              <a:gd name="connsiteX3" fmla="*/ 0 w 1497495"/>
              <a:gd name="connsiteY3" fmla="*/ 1046922 h 1603513"/>
              <a:gd name="connsiteX4" fmla="*/ 26504 w 1497495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26505 w 1470991"/>
              <a:gd name="connsiteY3" fmla="*/ 1060174 h 1603513"/>
              <a:gd name="connsiteX4" fmla="*/ 0 w 1470991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1 w 1470991"/>
              <a:gd name="connsiteY3" fmla="*/ 1046921 h 1603513"/>
              <a:gd name="connsiteX4" fmla="*/ 0 w 1470991"/>
              <a:gd name="connsiteY4" fmla="*/ 0 h 1603513"/>
              <a:gd name="connsiteX0" fmla="*/ 0 w 1482566"/>
              <a:gd name="connsiteY0" fmla="*/ 0 h 1441468"/>
              <a:gd name="connsiteX1" fmla="*/ 1482566 w 1482566"/>
              <a:gd name="connsiteY1" fmla="*/ 301781 h 1441468"/>
              <a:gd name="connsiteX2" fmla="*/ 1456062 w 1482566"/>
              <a:gd name="connsiteY2" fmla="*/ 1441468 h 1441468"/>
              <a:gd name="connsiteX3" fmla="*/ 11576 w 1482566"/>
              <a:gd name="connsiteY3" fmla="*/ 884876 h 1441468"/>
              <a:gd name="connsiteX4" fmla="*/ 0 w 1482566"/>
              <a:gd name="connsiteY4" fmla="*/ 0 h 1441468"/>
              <a:gd name="connsiteX0" fmla="*/ 0 w 1456062"/>
              <a:gd name="connsiteY0" fmla="*/ 0 h 1441468"/>
              <a:gd name="connsiteX1" fmla="*/ 1042728 w 1456062"/>
              <a:gd name="connsiteY1" fmla="*/ 151310 h 1441468"/>
              <a:gd name="connsiteX2" fmla="*/ 1456062 w 1456062"/>
              <a:gd name="connsiteY2" fmla="*/ 1441468 h 1441468"/>
              <a:gd name="connsiteX3" fmla="*/ 11576 w 1456062"/>
              <a:gd name="connsiteY3" fmla="*/ 884876 h 1441468"/>
              <a:gd name="connsiteX4" fmla="*/ 0 w 1456062"/>
              <a:gd name="connsiteY4" fmla="*/ 0 h 1441468"/>
              <a:gd name="connsiteX0" fmla="*/ 0 w 1074098"/>
              <a:gd name="connsiteY0" fmla="*/ 0 h 1152101"/>
              <a:gd name="connsiteX1" fmla="*/ 1042728 w 1074098"/>
              <a:gd name="connsiteY1" fmla="*/ 151310 h 1152101"/>
              <a:gd name="connsiteX2" fmla="*/ 1074098 w 1074098"/>
              <a:gd name="connsiteY2" fmla="*/ 1152101 h 1152101"/>
              <a:gd name="connsiteX3" fmla="*/ 11576 w 1074098"/>
              <a:gd name="connsiteY3" fmla="*/ 884876 h 1152101"/>
              <a:gd name="connsiteX4" fmla="*/ 0 w 1074098"/>
              <a:gd name="connsiteY4" fmla="*/ 0 h 1152101"/>
              <a:gd name="connsiteX0" fmla="*/ 0 w 1097247"/>
              <a:gd name="connsiteY0" fmla="*/ 0 h 1221549"/>
              <a:gd name="connsiteX1" fmla="*/ 1042728 w 1097247"/>
              <a:gd name="connsiteY1" fmla="*/ 151310 h 1221549"/>
              <a:gd name="connsiteX2" fmla="*/ 1097247 w 1097247"/>
              <a:gd name="connsiteY2" fmla="*/ 1221549 h 1221549"/>
              <a:gd name="connsiteX3" fmla="*/ 11576 w 1097247"/>
              <a:gd name="connsiteY3" fmla="*/ 884876 h 1221549"/>
              <a:gd name="connsiteX4" fmla="*/ 0 w 1097247"/>
              <a:gd name="connsiteY4" fmla="*/ 0 h 1221549"/>
              <a:gd name="connsiteX0" fmla="*/ 0 w 1097247"/>
              <a:gd name="connsiteY0" fmla="*/ 0 h 1221549"/>
              <a:gd name="connsiteX1" fmla="*/ 1042728 w 1097247"/>
              <a:gd name="connsiteY1" fmla="*/ 151310 h 1221549"/>
              <a:gd name="connsiteX2" fmla="*/ 1097247 w 1097247"/>
              <a:gd name="connsiteY2" fmla="*/ 1221549 h 1221549"/>
              <a:gd name="connsiteX3" fmla="*/ 11576 w 1097247"/>
              <a:gd name="connsiteY3" fmla="*/ 1058496 h 1221549"/>
              <a:gd name="connsiteX4" fmla="*/ 0 w 1097247"/>
              <a:gd name="connsiteY4" fmla="*/ 0 h 1221549"/>
              <a:gd name="connsiteX0" fmla="*/ 0 w 1042728"/>
              <a:gd name="connsiteY0" fmla="*/ 0 h 1244699"/>
              <a:gd name="connsiteX1" fmla="*/ 1042728 w 1042728"/>
              <a:gd name="connsiteY1" fmla="*/ 151310 h 1244699"/>
              <a:gd name="connsiteX2" fmla="*/ 1027799 w 1042728"/>
              <a:gd name="connsiteY2" fmla="*/ 1244699 h 1244699"/>
              <a:gd name="connsiteX3" fmla="*/ 11576 w 1042728"/>
              <a:gd name="connsiteY3" fmla="*/ 1058496 h 1244699"/>
              <a:gd name="connsiteX4" fmla="*/ 0 w 1042728"/>
              <a:gd name="connsiteY4" fmla="*/ 0 h 1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28" h="1244699">
                <a:moveTo>
                  <a:pt x="0" y="0"/>
                </a:moveTo>
                <a:lnTo>
                  <a:pt x="1042728" y="151310"/>
                </a:lnTo>
                <a:lnTo>
                  <a:pt x="1027799" y="1244699"/>
                </a:lnTo>
                <a:lnTo>
                  <a:pt x="11576" y="1058496"/>
                </a:lnTo>
                <a:cubicBezTo>
                  <a:pt x="11576" y="709522"/>
                  <a:pt x="0" y="3489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1CA7B-2E70-0849-BCDF-F061739E9135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flipV="1">
            <a:off x="5578997" y="4250949"/>
            <a:ext cx="3840782" cy="9354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976679-9A21-124D-A2C0-7DA9BFF0F5B9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flipV="1">
            <a:off x="4656614" y="4099639"/>
            <a:ext cx="3720437" cy="1019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43642E-55DE-C84C-828F-34BBD1D7A871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 flipV="1">
            <a:off x="4656687" y="5158135"/>
            <a:ext cx="3731940" cy="1968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5CA1-2836-9941-99E2-1A64908D70D0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V="1">
            <a:off x="5593519" y="5344338"/>
            <a:ext cx="3811331" cy="14500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9C81A-0464-5441-859F-6E7CE4F098E7}"/>
              </a:ext>
            </a:extLst>
          </p:cNvPr>
          <p:cNvSpPr txBox="1"/>
          <p:nvPr/>
        </p:nvSpPr>
        <p:spPr>
          <a:xfrm>
            <a:off x="5142431" y="3160058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6DD33-473C-4C49-9C61-D23C6D02481B}"/>
              </a:ext>
            </a:extLst>
          </p:cNvPr>
          <p:cNvSpPr txBox="1"/>
          <p:nvPr/>
        </p:nvSpPr>
        <p:spPr>
          <a:xfrm>
            <a:off x="3783496" y="445442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h1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B6652-0BA9-1B45-8283-3B14E96789FD}"/>
              </a:ext>
            </a:extLst>
          </p:cNvPr>
          <p:cNvSpPr txBox="1"/>
          <p:nvPr/>
        </p:nvSpPr>
        <p:spPr>
          <a:xfrm>
            <a:off x="8965828" y="3150664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8702A5D-9976-CA4B-85F9-5D7E12544451}"/>
              </a:ext>
            </a:extLst>
          </p:cNvPr>
          <p:cNvSpPr/>
          <p:nvPr/>
        </p:nvSpPr>
        <p:spPr>
          <a:xfrm rot="10800000">
            <a:off x="9482832" y="4241053"/>
            <a:ext cx="483704" cy="1113182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B9EE725-ED7E-BA49-B451-94E4292A793F}"/>
              </a:ext>
            </a:extLst>
          </p:cNvPr>
          <p:cNvSpPr/>
          <p:nvPr/>
        </p:nvSpPr>
        <p:spPr>
          <a:xfrm rot="5884581">
            <a:off x="4901783" y="3527445"/>
            <a:ext cx="531484" cy="883225"/>
          </a:xfrm>
          <a:prstGeom prst="leftBrace">
            <a:avLst>
              <a:gd name="adj1" fmla="val 8333"/>
              <a:gd name="adj2" fmla="val 33687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098F2A2-41A7-0045-ABAD-11347DE7FEBE}"/>
              </a:ext>
            </a:extLst>
          </p:cNvPr>
          <p:cNvSpPr/>
          <p:nvPr/>
        </p:nvSpPr>
        <p:spPr>
          <a:xfrm rot="5992863">
            <a:off x="8757637" y="3372472"/>
            <a:ext cx="458302" cy="1050334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F470BB0-F54B-8F4F-8CE5-C650A93CD3C2}"/>
              </a:ext>
            </a:extLst>
          </p:cNvPr>
          <p:cNvSpPr/>
          <p:nvPr/>
        </p:nvSpPr>
        <p:spPr>
          <a:xfrm rot="60000">
            <a:off x="4203770" y="4194378"/>
            <a:ext cx="415997" cy="1165249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5BDB1-4F2C-3049-AC8B-680589711CDE}"/>
              </a:ext>
            </a:extLst>
          </p:cNvPr>
          <p:cNvCxnSpPr>
            <a:cxnSpLocks/>
          </p:cNvCxnSpPr>
          <p:nvPr/>
        </p:nvCxnSpPr>
        <p:spPr>
          <a:xfrm flipV="1">
            <a:off x="5110143" y="4708517"/>
            <a:ext cx="3855685" cy="107077"/>
          </a:xfrm>
          <a:prstGeom prst="line">
            <a:avLst/>
          </a:pr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3D537D14-6FFC-AC43-B5B3-680C65E19CC6}"/>
              </a:ext>
            </a:extLst>
          </p:cNvPr>
          <p:cNvSpPr/>
          <p:nvPr/>
        </p:nvSpPr>
        <p:spPr>
          <a:xfrm rot="16080000">
            <a:off x="6798431" y="3155399"/>
            <a:ext cx="513409" cy="3823902"/>
          </a:xfrm>
          <a:prstGeom prst="leftBrace">
            <a:avLst>
              <a:gd name="adj1" fmla="val 8333"/>
              <a:gd name="adj2" fmla="val 64339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409AD-9F9E-2843-B11B-358450B06997}"/>
              </a:ext>
            </a:extLst>
          </p:cNvPr>
          <p:cNvSpPr txBox="1"/>
          <p:nvPr/>
        </p:nvSpPr>
        <p:spPr>
          <a:xfrm>
            <a:off x="7679215" y="5381775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307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features, </a:t>
            </a:r>
            <a:r>
              <a:rPr lang="da-DK" dirty="0" err="1"/>
              <a:t>channels</a:t>
            </a:r>
            <a:r>
              <a:rPr lang="da-DK" dirty="0"/>
              <a:t>, </a:t>
            </a:r>
            <a:r>
              <a:rPr lang="da-DK" dirty="0" err="1"/>
              <a:t>fermi</a:t>
            </a:r>
            <a:r>
              <a:rPr lang="da-DK" dirty="0"/>
              <a:t> chopper,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6BC8-9FEE-7742-8BD6-42EECE32516B}"/>
              </a:ext>
            </a:extLst>
          </p:cNvPr>
          <p:cNvSpPr txBox="1"/>
          <p:nvPr/>
        </p:nvSpPr>
        <p:spPr>
          <a:xfrm>
            <a:off x="10539042" y="470791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h2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38E54-34DD-B442-86FC-3CA1E8F35AEE}"/>
              </a:ext>
            </a:extLst>
          </p:cNvPr>
          <p:cNvGrpSpPr/>
          <p:nvPr/>
        </p:nvGrpSpPr>
        <p:grpSpPr>
          <a:xfrm>
            <a:off x="3783496" y="2835966"/>
            <a:ext cx="6737198" cy="3381003"/>
            <a:chOff x="3783496" y="2835966"/>
            <a:chExt cx="6737198" cy="3381003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32D53F7-C588-EC4F-90AC-884BCEA40090}"/>
                </a:ext>
              </a:extLst>
            </p:cNvPr>
            <p:cNvSpPr/>
            <p:nvPr/>
          </p:nvSpPr>
          <p:spPr>
            <a:xfrm>
              <a:off x="4691269" y="3606290"/>
              <a:ext cx="569844" cy="2610679"/>
            </a:xfrm>
            <a:custGeom>
              <a:avLst/>
              <a:gdLst>
                <a:gd name="connsiteX0" fmla="*/ 53009 w 569844"/>
                <a:gd name="connsiteY0" fmla="*/ 0 h 2610679"/>
                <a:gd name="connsiteX1" fmla="*/ 569844 w 569844"/>
                <a:gd name="connsiteY1" fmla="*/ 251792 h 2610679"/>
                <a:gd name="connsiteX2" fmla="*/ 530087 w 569844"/>
                <a:gd name="connsiteY2" fmla="*/ 2610679 h 2610679"/>
                <a:gd name="connsiteX3" fmla="*/ 0 w 569844"/>
                <a:gd name="connsiteY3" fmla="*/ 2279374 h 2610679"/>
                <a:gd name="connsiteX4" fmla="*/ 53009 w 569844"/>
                <a:gd name="connsiteY4" fmla="*/ 0 h 26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844" h="2610679">
                  <a:moveTo>
                    <a:pt x="53009" y="0"/>
                  </a:moveTo>
                  <a:lnTo>
                    <a:pt x="569844" y="251792"/>
                  </a:lnTo>
                  <a:lnTo>
                    <a:pt x="530087" y="2610679"/>
                  </a:lnTo>
                  <a:lnTo>
                    <a:pt x="0" y="2279374"/>
                  </a:lnTo>
                  <a:lnTo>
                    <a:pt x="53009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626ADD6-A1BA-3D4D-A82D-B90404483DB4}"/>
                </a:ext>
              </a:extLst>
            </p:cNvPr>
            <p:cNvSpPr/>
            <p:nvPr/>
          </p:nvSpPr>
          <p:spPr>
            <a:xfrm>
              <a:off x="8388626" y="3937594"/>
              <a:ext cx="1470991" cy="1603513"/>
            </a:xfrm>
            <a:custGeom>
              <a:avLst/>
              <a:gdLst>
                <a:gd name="connsiteX0" fmla="*/ 26504 w 1497495"/>
                <a:gd name="connsiteY0" fmla="*/ 0 h 1603513"/>
                <a:gd name="connsiteX1" fmla="*/ 1497495 w 1497495"/>
                <a:gd name="connsiteY1" fmla="*/ 463826 h 1603513"/>
                <a:gd name="connsiteX2" fmla="*/ 1470991 w 1497495"/>
                <a:gd name="connsiteY2" fmla="*/ 1603513 h 1603513"/>
                <a:gd name="connsiteX3" fmla="*/ 0 w 1497495"/>
                <a:gd name="connsiteY3" fmla="*/ 1046922 h 1603513"/>
                <a:gd name="connsiteX4" fmla="*/ 26504 w 1497495"/>
                <a:gd name="connsiteY4" fmla="*/ 0 h 1603513"/>
                <a:gd name="connsiteX0" fmla="*/ 0 w 1470991"/>
                <a:gd name="connsiteY0" fmla="*/ 0 h 1603513"/>
                <a:gd name="connsiteX1" fmla="*/ 1470991 w 1470991"/>
                <a:gd name="connsiteY1" fmla="*/ 463826 h 1603513"/>
                <a:gd name="connsiteX2" fmla="*/ 1444487 w 1470991"/>
                <a:gd name="connsiteY2" fmla="*/ 1603513 h 1603513"/>
                <a:gd name="connsiteX3" fmla="*/ 26505 w 1470991"/>
                <a:gd name="connsiteY3" fmla="*/ 1060174 h 1603513"/>
                <a:gd name="connsiteX4" fmla="*/ 0 w 1470991"/>
                <a:gd name="connsiteY4" fmla="*/ 0 h 1603513"/>
                <a:gd name="connsiteX0" fmla="*/ 0 w 1470991"/>
                <a:gd name="connsiteY0" fmla="*/ 0 h 1603513"/>
                <a:gd name="connsiteX1" fmla="*/ 1470991 w 1470991"/>
                <a:gd name="connsiteY1" fmla="*/ 463826 h 1603513"/>
                <a:gd name="connsiteX2" fmla="*/ 1444487 w 1470991"/>
                <a:gd name="connsiteY2" fmla="*/ 1603513 h 1603513"/>
                <a:gd name="connsiteX3" fmla="*/ 1 w 1470991"/>
                <a:gd name="connsiteY3" fmla="*/ 1046921 h 1603513"/>
                <a:gd name="connsiteX4" fmla="*/ 0 w 1470991"/>
                <a:gd name="connsiteY4" fmla="*/ 0 h 160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0991" h="1603513">
                  <a:moveTo>
                    <a:pt x="0" y="0"/>
                  </a:moveTo>
                  <a:lnTo>
                    <a:pt x="1470991" y="463826"/>
                  </a:lnTo>
                  <a:lnTo>
                    <a:pt x="1444487" y="1603513"/>
                  </a:lnTo>
                  <a:lnTo>
                    <a:pt x="1" y="1046921"/>
                  </a:lnTo>
                  <a:cubicBezTo>
                    <a:pt x="1" y="697947"/>
                    <a:pt x="0" y="34897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C1CA7B-2E70-0849-BCDF-F061739E9135}"/>
                </a:ext>
              </a:extLst>
            </p:cNvPr>
            <p:cNvCxnSpPr>
              <a:cxnSpLocks/>
              <a:stCxn id="2" idx="1"/>
              <a:endCxn id="3" idx="1"/>
            </p:cNvCxnSpPr>
            <p:nvPr/>
          </p:nvCxnSpPr>
          <p:spPr>
            <a:xfrm>
              <a:off x="5261113" y="3858082"/>
              <a:ext cx="4598504" cy="5433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76679-9A21-124D-A2C0-7DA9BFF0F5B9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>
              <a:off x="4744278" y="3606290"/>
              <a:ext cx="3644348" cy="3313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43642E-55DE-C84C-828F-34BBD1D7A871}"/>
                </a:ext>
              </a:extLst>
            </p:cNvPr>
            <p:cNvCxnSpPr>
              <a:cxnSpLocks/>
              <a:stCxn id="2" idx="3"/>
              <a:endCxn id="3" idx="3"/>
            </p:cNvCxnSpPr>
            <p:nvPr/>
          </p:nvCxnSpPr>
          <p:spPr>
            <a:xfrm flipV="1">
              <a:off x="4691269" y="4984515"/>
              <a:ext cx="3697358" cy="9011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95CA1-2836-9941-99E2-1A64908D70D0}"/>
                </a:ext>
              </a:extLst>
            </p:cNvPr>
            <p:cNvCxnSpPr>
              <a:cxnSpLocks/>
              <a:stCxn id="2" idx="2"/>
              <a:endCxn id="3" idx="2"/>
            </p:cNvCxnSpPr>
            <p:nvPr/>
          </p:nvCxnSpPr>
          <p:spPr>
            <a:xfrm flipV="1">
              <a:off x="5221356" y="5541107"/>
              <a:ext cx="4611757" cy="67586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89C81A-0464-5441-859F-6E7CE4F098E7}"/>
                </a:ext>
              </a:extLst>
            </p:cNvPr>
            <p:cNvSpPr txBox="1"/>
            <p:nvPr/>
          </p:nvSpPr>
          <p:spPr>
            <a:xfrm>
              <a:off x="5466522" y="2835966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a-DK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w1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46DD33-473C-4C49-9C61-D23C6D02481B}"/>
                </a:ext>
              </a:extLst>
            </p:cNvPr>
            <p:cNvSpPr txBox="1"/>
            <p:nvPr/>
          </p:nvSpPr>
          <p:spPr>
            <a:xfrm>
              <a:off x="3783496" y="4454427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2200" dirty="0"/>
                <a:t>h1</a:t>
              </a:r>
              <a:endPara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B6652-0BA9-1B45-8283-3B14E96789FD}"/>
                </a:ext>
              </a:extLst>
            </p:cNvPr>
            <p:cNvSpPr txBox="1"/>
            <p:nvPr/>
          </p:nvSpPr>
          <p:spPr>
            <a:xfrm>
              <a:off x="9301494" y="3127515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a-DK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w2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A8702A5D-9976-CA4B-85F9-5D7E12544451}"/>
                </a:ext>
              </a:extLst>
            </p:cNvPr>
            <p:cNvSpPr/>
            <p:nvPr/>
          </p:nvSpPr>
          <p:spPr>
            <a:xfrm rot="10800000">
              <a:off x="9911095" y="4414673"/>
              <a:ext cx="483704" cy="1113182"/>
            </a:xfrm>
            <a:prstGeom prst="leftBrace">
              <a:avLst/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8B9EE725-ED7E-BA49-B451-94E4292A793F}"/>
                </a:ext>
              </a:extLst>
            </p:cNvPr>
            <p:cNvSpPr/>
            <p:nvPr/>
          </p:nvSpPr>
          <p:spPr>
            <a:xfrm rot="7045631">
              <a:off x="4935162" y="3186204"/>
              <a:ext cx="483704" cy="544891"/>
            </a:xfrm>
            <a:prstGeom prst="leftBrace">
              <a:avLst>
                <a:gd name="adj1" fmla="val 8333"/>
                <a:gd name="adj2" fmla="val 33687"/>
              </a:avLst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3098F2A2-41A7-0045-ABAD-11347DE7FEBE}"/>
                </a:ext>
              </a:extLst>
            </p:cNvPr>
            <p:cNvSpPr/>
            <p:nvPr/>
          </p:nvSpPr>
          <p:spPr>
            <a:xfrm rot="6541481">
              <a:off x="8990948" y="3118463"/>
              <a:ext cx="483704" cy="1530571"/>
            </a:xfrm>
            <a:prstGeom prst="leftBrace">
              <a:avLst/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7F470BB0-F54B-8F4F-8CE5-C650A93CD3C2}"/>
                </a:ext>
              </a:extLst>
            </p:cNvPr>
            <p:cNvSpPr/>
            <p:nvPr/>
          </p:nvSpPr>
          <p:spPr>
            <a:xfrm rot="60000">
              <a:off x="4177747" y="3619543"/>
              <a:ext cx="483704" cy="2252868"/>
            </a:xfrm>
            <a:prstGeom prst="leftBrace">
              <a:avLst/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25BDB1-4F2C-3049-AC8B-680589711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2818" y="4707917"/>
              <a:ext cx="4108173" cy="130825"/>
            </a:xfrm>
            <a:prstGeom prst="line">
              <a:avLst/>
            </a:prstGeom>
            <a:noFill/>
            <a:ln w="254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3D537D14-6FFC-AC43-B5B3-680C65E19CC6}"/>
                </a:ext>
              </a:extLst>
            </p:cNvPr>
            <p:cNvSpPr/>
            <p:nvPr/>
          </p:nvSpPr>
          <p:spPr>
            <a:xfrm rot="16080000">
              <a:off x="6888974" y="2952941"/>
              <a:ext cx="335707" cy="4088298"/>
            </a:xfrm>
            <a:prstGeom prst="leftBrace">
              <a:avLst>
                <a:gd name="adj1" fmla="val 8333"/>
                <a:gd name="adj2" fmla="val 78536"/>
              </a:avLst>
            </a:prstGeom>
            <a:noFill/>
            <a:ln w="38100" cap="flat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D409AD-9F9E-2843-B11B-358450B06997}"/>
                </a:ext>
              </a:extLst>
            </p:cNvPr>
            <p:cNvSpPr txBox="1"/>
            <p:nvPr/>
          </p:nvSpPr>
          <p:spPr>
            <a:xfrm>
              <a:off x="8212521" y="5058523"/>
              <a:ext cx="1219200" cy="45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2200" dirty="0"/>
                <a:t>l</a:t>
              </a:r>
              <a:endPara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749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B1C58-B69C-5247-93FD-742C236A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92" y="2068417"/>
            <a:ext cx="6233930" cy="43647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4F2F87-4170-8348-9DB1-1A315B5907FB}"/>
              </a:ext>
            </a:extLst>
          </p:cNvPr>
          <p:cNvSpPr txBox="1"/>
          <p:nvPr/>
        </p:nvSpPr>
        <p:spPr>
          <a:xfrm>
            <a:off x="6829068" y="2037144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A5E8A-ED71-B443-851D-A8A8487FF5FD}"/>
              </a:ext>
            </a:extLst>
          </p:cNvPr>
          <p:cNvSpPr txBox="1"/>
          <p:nvPr/>
        </p:nvSpPr>
        <p:spPr>
          <a:xfrm>
            <a:off x="6746486" y="42306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8CED6-82A7-AF47-971A-C156D2E0F171}"/>
              </a:ext>
            </a:extLst>
          </p:cNvPr>
          <p:cNvSpPr txBox="1"/>
          <p:nvPr/>
        </p:nvSpPr>
        <p:spPr>
          <a:xfrm>
            <a:off x="9920405" y="2024324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CC2E1-D87B-5344-98D6-287C8B51959E}"/>
              </a:ext>
            </a:extLst>
          </p:cNvPr>
          <p:cNvSpPr txBox="1"/>
          <p:nvPr/>
        </p:nvSpPr>
        <p:spPr>
          <a:xfrm>
            <a:off x="9481968" y="4222955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8452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Elliptical_guide_gravity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5602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elliptic</a:t>
            </a:r>
            <a:r>
              <a:rPr lang="da-DK" dirty="0"/>
              <a:t> and </a:t>
            </a:r>
            <a:r>
              <a:rPr lang="da-DK" dirty="0" err="1"/>
              <a:t>parabolic</a:t>
            </a:r>
            <a:r>
              <a:rPr lang="da-DK" dirty="0"/>
              <a:t> guide </a:t>
            </a:r>
            <a:r>
              <a:rPr lang="da-DK" dirty="0" err="1"/>
              <a:t>geometries</a:t>
            </a:r>
            <a:r>
              <a:rPr lang="da-DK" dirty="0"/>
              <a:t>, </a:t>
            </a:r>
            <a:r>
              <a:rPr lang="da-DK" dirty="0" err="1"/>
              <a:t>focusing</a:t>
            </a:r>
            <a:r>
              <a:rPr lang="da-DK" dirty="0"/>
              <a:t>, </a:t>
            </a:r>
            <a:r>
              <a:rPr lang="da-DK" dirty="0" err="1"/>
              <a:t>ballistic</a:t>
            </a:r>
            <a:r>
              <a:rPr lang="da-DK" dirty="0"/>
              <a:t>, coating distribution, … 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3A8A9E-59C7-DF4F-B2CC-B9639EBE9994}"/>
              </a:ext>
            </a:extLst>
          </p:cNvPr>
          <p:cNvSpPr/>
          <p:nvPr/>
        </p:nvSpPr>
        <p:spPr>
          <a:xfrm>
            <a:off x="1586168" y="3362961"/>
            <a:ext cx="10317351" cy="123245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91AF7-9721-054E-9ACE-AEECC20EA275}"/>
              </a:ext>
            </a:extLst>
          </p:cNvPr>
          <p:cNvSpPr/>
          <p:nvPr/>
        </p:nvSpPr>
        <p:spPr>
          <a:xfrm>
            <a:off x="1347008" y="2740106"/>
            <a:ext cx="1456168" cy="2372139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D0F0E-D392-EF41-B5FB-BD22406F8F27}"/>
              </a:ext>
            </a:extLst>
          </p:cNvPr>
          <p:cNvSpPr/>
          <p:nvPr/>
        </p:nvSpPr>
        <p:spPr>
          <a:xfrm>
            <a:off x="8908188" y="2668986"/>
            <a:ext cx="3432313" cy="2478157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62949-54B7-5E4A-8EAB-95034DCA0667}"/>
              </a:ext>
            </a:extLst>
          </p:cNvPr>
          <p:cNvCxnSpPr>
            <a:cxnSpLocks/>
          </p:cNvCxnSpPr>
          <p:nvPr/>
        </p:nvCxnSpPr>
        <p:spPr>
          <a:xfrm>
            <a:off x="1208314" y="3974737"/>
            <a:ext cx="10842172" cy="0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21EF9-0FFC-E64D-9507-EAC9D2C6CDB2}"/>
              </a:ext>
            </a:extLst>
          </p:cNvPr>
          <p:cNvCxnSpPr>
            <a:cxnSpLocks/>
          </p:cNvCxnSpPr>
          <p:nvPr/>
        </p:nvCxnSpPr>
        <p:spPr>
          <a:xfrm>
            <a:off x="2819152" y="2930236"/>
            <a:ext cx="1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9C7B45-73E1-B044-872E-A99CFA14E40F}"/>
              </a:ext>
            </a:extLst>
          </p:cNvPr>
          <p:cNvCxnSpPr>
            <a:cxnSpLocks/>
          </p:cNvCxnSpPr>
          <p:nvPr/>
        </p:nvCxnSpPr>
        <p:spPr>
          <a:xfrm>
            <a:off x="8892212" y="2930236"/>
            <a:ext cx="0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B908949-6A92-2E45-B19B-7F9B8CD7FD73}"/>
              </a:ext>
            </a:extLst>
          </p:cNvPr>
          <p:cNvSpPr/>
          <p:nvPr/>
        </p:nvSpPr>
        <p:spPr>
          <a:xfrm rot="16200000">
            <a:off x="5613830" y="2146617"/>
            <a:ext cx="483704" cy="6073060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650BCA7-91F7-4143-84A9-6D2DD905680F}"/>
              </a:ext>
            </a:extLst>
          </p:cNvPr>
          <p:cNvSpPr/>
          <p:nvPr/>
        </p:nvSpPr>
        <p:spPr>
          <a:xfrm rot="16200000">
            <a:off x="10170680" y="3716615"/>
            <a:ext cx="391569" cy="2934937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3945B-DCA5-CD43-B22E-11C1DADF1B06}"/>
              </a:ext>
            </a:extLst>
          </p:cNvPr>
          <p:cNvCxnSpPr>
            <a:cxnSpLocks/>
          </p:cNvCxnSpPr>
          <p:nvPr/>
        </p:nvCxnSpPr>
        <p:spPr>
          <a:xfrm>
            <a:off x="11837781" y="2930236"/>
            <a:ext cx="0" cy="1989414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25EE4-06E7-6245-AA01-A8A7A78F8015}"/>
              </a:ext>
            </a:extLst>
          </p:cNvPr>
          <p:cNvCxnSpPr>
            <a:cxnSpLocks/>
          </p:cNvCxnSpPr>
          <p:nvPr/>
        </p:nvCxnSpPr>
        <p:spPr>
          <a:xfrm>
            <a:off x="1635727" y="2930236"/>
            <a:ext cx="0" cy="2007526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C70FB316-577C-A944-9209-6B2BC8B119ED}"/>
              </a:ext>
            </a:extLst>
          </p:cNvPr>
          <p:cNvSpPr/>
          <p:nvPr/>
        </p:nvSpPr>
        <p:spPr>
          <a:xfrm rot="16200000">
            <a:off x="2009893" y="4584417"/>
            <a:ext cx="434685" cy="1191725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C7D3F0-DA27-5C46-A485-5A4061DA2ED8}"/>
              </a:ext>
            </a:extLst>
          </p:cNvPr>
          <p:cNvSpPr/>
          <p:nvPr/>
        </p:nvSpPr>
        <p:spPr>
          <a:xfrm>
            <a:off x="1554216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7999F-6F53-9C4C-B097-EE233D36BEB9}"/>
              </a:ext>
            </a:extLst>
          </p:cNvPr>
          <p:cNvSpPr/>
          <p:nvPr/>
        </p:nvSpPr>
        <p:spPr>
          <a:xfrm>
            <a:off x="11761279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628C1-86B7-7143-96CD-4356620CDC58}"/>
              </a:ext>
            </a:extLst>
          </p:cNvPr>
          <p:cNvSpPr txBox="1"/>
          <p:nvPr/>
        </p:nvSpPr>
        <p:spPr>
          <a:xfrm>
            <a:off x="1625335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linxw</a:t>
            </a:r>
            <a:br>
              <a:rPr lang="da-DK" sz="2200" dirty="0"/>
            </a:br>
            <a:r>
              <a:rPr lang="da-DK" sz="2200" dirty="0" err="1"/>
              <a:t>linyh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1F617-8174-4040-B1D6-F8E24E147785}"/>
              </a:ext>
            </a:extLst>
          </p:cNvPr>
          <p:cNvSpPr txBox="1"/>
          <p:nvPr/>
        </p:nvSpPr>
        <p:spPr>
          <a:xfrm>
            <a:off x="5258773" y="5389198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2DEFE-DB72-7E42-AC18-96622A40EBC7}"/>
              </a:ext>
            </a:extLst>
          </p:cNvPr>
          <p:cNvSpPr txBox="1"/>
          <p:nvPr/>
        </p:nvSpPr>
        <p:spPr>
          <a:xfrm>
            <a:off x="9756864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loutxw</a:t>
            </a:r>
            <a:br>
              <a:rPr lang="da-DK" sz="2200" dirty="0"/>
            </a:br>
            <a:r>
              <a:rPr lang="da-DK" sz="2200" dirty="0" err="1"/>
              <a:t>loutyh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AC0969-3560-FC4C-BEE0-B69ECACFC1E4}"/>
              </a:ext>
            </a:extLst>
          </p:cNvPr>
          <p:cNvSpPr txBox="1"/>
          <p:nvPr/>
        </p:nvSpPr>
        <p:spPr>
          <a:xfrm>
            <a:off x="1472220" y="2134660"/>
            <a:ext cx="8284644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 err="1"/>
              <a:t>x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width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at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DimensionsAt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=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entrace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,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or ”exit”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D26703-9F9F-914A-8807-8A667E1BB7E3}"/>
              </a:ext>
            </a:extLst>
          </p:cNvPr>
          <p:cNvSpPr/>
          <p:nvPr/>
        </p:nvSpPr>
        <p:spPr>
          <a:xfrm>
            <a:off x="2745707" y="3904601"/>
            <a:ext cx="142240" cy="14224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5BD5CD-3B8C-2B4D-8252-EBA372AA5B8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744844" y="3362961"/>
            <a:ext cx="0" cy="1232453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B868A-3B9C-354D-BA9D-1676193B3C76}"/>
              </a:ext>
            </a:extLst>
          </p:cNvPr>
          <p:cNvCxnSpPr>
            <a:cxnSpLocks/>
          </p:cNvCxnSpPr>
          <p:nvPr/>
        </p:nvCxnSpPr>
        <p:spPr>
          <a:xfrm>
            <a:off x="8892212" y="3430614"/>
            <a:ext cx="0" cy="1089431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5A616-4F28-BA4B-9F94-155E05BBA213}"/>
              </a:ext>
            </a:extLst>
          </p:cNvPr>
          <p:cNvCxnSpPr>
            <a:cxnSpLocks/>
          </p:cNvCxnSpPr>
          <p:nvPr/>
        </p:nvCxnSpPr>
        <p:spPr>
          <a:xfrm>
            <a:off x="2813616" y="3564082"/>
            <a:ext cx="0" cy="799269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FC8F81A6-537D-B642-9D93-942815A271DB}"/>
              </a:ext>
            </a:extLst>
          </p:cNvPr>
          <p:cNvSpPr/>
          <p:nvPr/>
        </p:nvSpPr>
        <p:spPr>
          <a:xfrm>
            <a:off x="2872903" y="2568102"/>
            <a:ext cx="3975370" cy="946826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5370" h="946826">
                <a:moveTo>
                  <a:pt x="3975370" y="0"/>
                </a:moveTo>
                <a:cubicBezTo>
                  <a:pt x="3964020" y="325876"/>
                  <a:pt x="3513846" y="519890"/>
                  <a:pt x="3060970" y="596630"/>
                </a:cubicBezTo>
                <a:cubicBezTo>
                  <a:pt x="2608094" y="673370"/>
                  <a:pt x="1689370" y="470170"/>
                  <a:pt x="1258111" y="460442"/>
                </a:cubicBezTo>
                <a:cubicBezTo>
                  <a:pt x="826852" y="450714"/>
                  <a:pt x="683098" y="457200"/>
                  <a:pt x="473413" y="538264"/>
                </a:cubicBezTo>
                <a:cubicBezTo>
                  <a:pt x="263728" y="619328"/>
                  <a:pt x="96196" y="729034"/>
                  <a:pt x="0" y="946826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72F3760-7417-AC45-B971-4430A85829A6}"/>
              </a:ext>
            </a:extLst>
          </p:cNvPr>
          <p:cNvSpPr/>
          <p:nvPr/>
        </p:nvSpPr>
        <p:spPr>
          <a:xfrm>
            <a:off x="6736101" y="2557853"/>
            <a:ext cx="1142131" cy="758758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131" h="758758">
                <a:moveTo>
                  <a:pt x="1142131" y="0"/>
                </a:moveTo>
                <a:cubicBezTo>
                  <a:pt x="1130781" y="325876"/>
                  <a:pt x="924880" y="517729"/>
                  <a:pt x="772480" y="596631"/>
                </a:cubicBezTo>
                <a:cubicBezTo>
                  <a:pt x="620080" y="675533"/>
                  <a:pt x="414718" y="472333"/>
                  <a:pt x="227731" y="473414"/>
                </a:cubicBezTo>
                <a:cubicBezTo>
                  <a:pt x="40744" y="474495"/>
                  <a:pt x="-6813" y="450174"/>
                  <a:pt x="753" y="758758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B8669A1-04B2-D342-93D0-AA8CD890A6AA}"/>
              </a:ext>
            </a:extLst>
          </p:cNvPr>
          <p:cNvSpPr/>
          <p:nvPr/>
        </p:nvSpPr>
        <p:spPr>
          <a:xfrm>
            <a:off x="8891918" y="2550857"/>
            <a:ext cx="325126" cy="810639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  <a:gd name="connsiteX0" fmla="*/ 923451 w 1033699"/>
              <a:gd name="connsiteY0" fmla="*/ 0 h 791184"/>
              <a:gd name="connsiteX1" fmla="*/ 553800 w 1033699"/>
              <a:gd name="connsiteY1" fmla="*/ 596631 h 791184"/>
              <a:gd name="connsiteX2" fmla="*/ 9051 w 1033699"/>
              <a:gd name="connsiteY2" fmla="*/ 473414 h 791184"/>
              <a:gd name="connsiteX3" fmla="*/ 1033699 w 1033699"/>
              <a:gd name="connsiteY3" fmla="*/ 791184 h 791184"/>
              <a:gd name="connsiteX0" fmla="*/ 923451 w 1069981"/>
              <a:gd name="connsiteY0" fmla="*/ 0 h 791184"/>
              <a:gd name="connsiteX1" fmla="*/ 553800 w 1069981"/>
              <a:gd name="connsiteY1" fmla="*/ 596631 h 791184"/>
              <a:gd name="connsiteX2" fmla="*/ 9051 w 1069981"/>
              <a:gd name="connsiteY2" fmla="*/ 473414 h 791184"/>
              <a:gd name="connsiteX3" fmla="*/ 1033699 w 1069981"/>
              <a:gd name="connsiteY3" fmla="*/ 791184 h 791184"/>
              <a:gd name="connsiteX0" fmla="*/ 383520 w 986778"/>
              <a:gd name="connsiteY0" fmla="*/ 0 h 791184"/>
              <a:gd name="connsiteX1" fmla="*/ 13869 w 986778"/>
              <a:gd name="connsiteY1" fmla="*/ 596631 h 791184"/>
              <a:gd name="connsiteX2" fmla="*/ 973665 w 986778"/>
              <a:gd name="connsiteY2" fmla="*/ 428018 h 791184"/>
              <a:gd name="connsiteX3" fmla="*/ 493768 w 986778"/>
              <a:gd name="connsiteY3" fmla="*/ 791184 h 791184"/>
              <a:gd name="connsiteX0" fmla="*/ 282 w 602783"/>
              <a:gd name="connsiteY0" fmla="*/ 0 h 791184"/>
              <a:gd name="connsiteX1" fmla="*/ 421814 w 602783"/>
              <a:gd name="connsiteY1" fmla="*/ 272376 h 791184"/>
              <a:gd name="connsiteX2" fmla="*/ 590427 w 602783"/>
              <a:gd name="connsiteY2" fmla="*/ 428018 h 791184"/>
              <a:gd name="connsiteX3" fmla="*/ 110530 w 602783"/>
              <a:gd name="connsiteY3" fmla="*/ 791184 h 791184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54 w 444971"/>
              <a:gd name="connsiteY0" fmla="*/ 0 h 810639"/>
              <a:gd name="connsiteX1" fmla="*/ 421786 w 444971"/>
              <a:gd name="connsiteY1" fmla="*/ 272376 h 810639"/>
              <a:gd name="connsiteX2" fmla="*/ 356935 w 444971"/>
              <a:gd name="connsiteY2" fmla="*/ 473414 h 810639"/>
              <a:gd name="connsiteX3" fmla="*/ 78077 w 444971"/>
              <a:gd name="connsiteY3" fmla="*/ 810639 h 810639"/>
              <a:gd name="connsiteX0" fmla="*/ 347 w 378014"/>
              <a:gd name="connsiteY0" fmla="*/ 0 h 810639"/>
              <a:gd name="connsiteX1" fmla="*/ 318118 w 378014"/>
              <a:gd name="connsiteY1" fmla="*/ 330742 h 810639"/>
              <a:gd name="connsiteX2" fmla="*/ 357028 w 378014"/>
              <a:gd name="connsiteY2" fmla="*/ 473414 h 810639"/>
              <a:gd name="connsiteX3" fmla="*/ 78170 w 378014"/>
              <a:gd name="connsiteY3" fmla="*/ 810639 h 810639"/>
              <a:gd name="connsiteX0" fmla="*/ 299 w 318664"/>
              <a:gd name="connsiteY0" fmla="*/ 0 h 810639"/>
              <a:gd name="connsiteX1" fmla="*/ 318070 w 318664"/>
              <a:gd name="connsiteY1" fmla="*/ 330742 h 810639"/>
              <a:gd name="connsiteX2" fmla="*/ 78122 w 318664"/>
              <a:gd name="connsiteY2" fmla="*/ 810639 h 810639"/>
              <a:gd name="connsiteX0" fmla="*/ 293 w 325126"/>
              <a:gd name="connsiteY0" fmla="*/ 0 h 810639"/>
              <a:gd name="connsiteX1" fmla="*/ 324549 w 325126"/>
              <a:gd name="connsiteY1" fmla="*/ 440989 h 810639"/>
              <a:gd name="connsiteX2" fmla="*/ 78116 w 325126"/>
              <a:gd name="connsiteY2" fmla="*/ 810639 h 8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6" h="810639">
                <a:moveTo>
                  <a:pt x="293" y="0"/>
                </a:moveTo>
                <a:cubicBezTo>
                  <a:pt x="-11057" y="325876"/>
                  <a:pt x="311579" y="305883"/>
                  <a:pt x="324549" y="440989"/>
                </a:cubicBezTo>
                <a:cubicBezTo>
                  <a:pt x="337519" y="576095"/>
                  <a:pt x="128105" y="710661"/>
                  <a:pt x="78116" y="810639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722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Elliptical_guide_gravity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5602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elliptic</a:t>
            </a:r>
            <a:r>
              <a:rPr lang="da-DK" dirty="0"/>
              <a:t> and </a:t>
            </a:r>
            <a:r>
              <a:rPr lang="da-DK" dirty="0" err="1"/>
              <a:t>parabolic</a:t>
            </a:r>
            <a:r>
              <a:rPr lang="da-DK" dirty="0"/>
              <a:t> guide </a:t>
            </a:r>
            <a:r>
              <a:rPr lang="da-DK" dirty="0" err="1"/>
              <a:t>geometries</a:t>
            </a:r>
            <a:r>
              <a:rPr lang="da-DK" dirty="0"/>
              <a:t>, </a:t>
            </a:r>
            <a:r>
              <a:rPr lang="da-DK" dirty="0" err="1"/>
              <a:t>focusing</a:t>
            </a:r>
            <a:r>
              <a:rPr lang="da-DK" dirty="0"/>
              <a:t>, </a:t>
            </a:r>
            <a:r>
              <a:rPr lang="da-DK" dirty="0" err="1"/>
              <a:t>ballistic</a:t>
            </a:r>
            <a:r>
              <a:rPr lang="da-DK" dirty="0"/>
              <a:t>, coating distribution, … 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D0F0E-D392-EF41-B5FB-BD22406F8F27}"/>
              </a:ext>
            </a:extLst>
          </p:cNvPr>
          <p:cNvSpPr/>
          <p:nvPr/>
        </p:nvSpPr>
        <p:spPr>
          <a:xfrm>
            <a:off x="8908188" y="2668986"/>
            <a:ext cx="3432313" cy="2478157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E7670-ADBE-7E4A-9B38-2AAD8E75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25" y="2111010"/>
            <a:ext cx="6362956" cy="4308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DDF6A-4D37-CE4B-BCA0-6948C3D9ADF2}"/>
              </a:ext>
            </a:extLst>
          </p:cNvPr>
          <p:cNvSpPr txBox="1"/>
          <p:nvPr/>
        </p:nvSpPr>
        <p:spPr>
          <a:xfrm>
            <a:off x="6609143" y="2037144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5287-C4C4-7340-AC89-34E71AB9D617}"/>
              </a:ext>
            </a:extLst>
          </p:cNvPr>
          <p:cNvSpPr txBox="1"/>
          <p:nvPr/>
        </p:nvSpPr>
        <p:spPr>
          <a:xfrm>
            <a:off x="6526561" y="42306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AD564-8807-5B49-B4A7-1B9112E863EE}"/>
              </a:ext>
            </a:extLst>
          </p:cNvPr>
          <p:cNvSpPr txBox="1"/>
          <p:nvPr/>
        </p:nvSpPr>
        <p:spPr>
          <a:xfrm>
            <a:off x="9700480" y="2024324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AF80E-59D7-244A-9A2C-F81BA93C4C12}"/>
              </a:ext>
            </a:extLst>
          </p:cNvPr>
          <p:cNvSpPr txBox="1"/>
          <p:nvPr/>
        </p:nvSpPr>
        <p:spPr>
          <a:xfrm>
            <a:off x="9262043" y="4222955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1002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: </a:t>
            </a:r>
            <a:r>
              <a:rPr lang="da-DK" dirty="0" err="1"/>
              <a:t>Guide_gravity</a:t>
            </a:r>
            <a:r>
              <a:rPr lang="da-DK" dirty="0"/>
              <a:t> and </a:t>
            </a:r>
            <a:r>
              <a:rPr lang="da-DK" dirty="0" err="1"/>
              <a:t>Elliptic_guide_gravity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E7670-ADBE-7E4A-9B38-2AAD8E75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7" y="2407533"/>
            <a:ext cx="5314689" cy="3598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30061-94A3-8A40-9695-716AB693E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6" y="2407533"/>
            <a:ext cx="5140166" cy="3598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5199F-E3A8-0E47-88F6-E6E409970381}"/>
              </a:ext>
            </a:extLst>
          </p:cNvPr>
          <p:cNvSpPr txBox="1"/>
          <p:nvPr/>
        </p:nvSpPr>
        <p:spPr>
          <a:xfrm>
            <a:off x="2314937" y="1828800"/>
            <a:ext cx="3565002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Guide_gravity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843FC-F812-1B46-8CEB-1A70687A0E2F}"/>
              </a:ext>
            </a:extLst>
          </p:cNvPr>
          <p:cNvSpPr txBox="1"/>
          <p:nvPr/>
        </p:nvSpPr>
        <p:spPr>
          <a:xfrm>
            <a:off x="7578930" y="1828800"/>
            <a:ext cx="3565002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Elliptic_guide_gravity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BFF7E2-FD8B-EF48-9B6B-E1B490BB3117}"/>
              </a:ext>
            </a:extLst>
          </p:cNvPr>
          <p:cNvSpPr txBox="1"/>
          <p:nvPr/>
        </p:nvSpPr>
        <p:spPr>
          <a:xfrm>
            <a:off x="7581416" y="23272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CEEAA-DF86-FD44-9AFF-91E3075E2EAD}"/>
              </a:ext>
            </a:extLst>
          </p:cNvPr>
          <p:cNvSpPr txBox="1"/>
          <p:nvPr/>
        </p:nvSpPr>
        <p:spPr>
          <a:xfrm>
            <a:off x="7497907" y="413650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25272-956A-2B40-9661-381EA7D6E1F1}"/>
              </a:ext>
            </a:extLst>
          </p:cNvPr>
          <p:cNvSpPr txBox="1"/>
          <p:nvPr/>
        </p:nvSpPr>
        <p:spPr>
          <a:xfrm>
            <a:off x="10105595" y="2314452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394F0-E9AB-B34A-9729-2FDD31D1B794}"/>
              </a:ext>
            </a:extLst>
          </p:cNvPr>
          <p:cNvSpPr txBox="1"/>
          <p:nvPr/>
        </p:nvSpPr>
        <p:spPr>
          <a:xfrm>
            <a:off x="9690307" y="4147468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F93DE-7843-D748-A63F-0E1F74D031CA}"/>
              </a:ext>
            </a:extLst>
          </p:cNvPr>
          <p:cNvSpPr txBox="1"/>
          <p:nvPr/>
        </p:nvSpPr>
        <p:spPr>
          <a:xfrm>
            <a:off x="2314937" y="232727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Position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49BCB-16EB-C543-B64F-A115D20AC66A}"/>
              </a:ext>
            </a:extLst>
          </p:cNvPr>
          <p:cNvSpPr txBox="1"/>
          <p:nvPr/>
        </p:nvSpPr>
        <p:spPr>
          <a:xfrm>
            <a:off x="2231428" y="4136502"/>
            <a:ext cx="18635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023D3-1550-1B4F-9F2E-3E06541746B6}"/>
              </a:ext>
            </a:extLst>
          </p:cNvPr>
          <p:cNvSpPr txBox="1"/>
          <p:nvPr/>
        </p:nvSpPr>
        <p:spPr>
          <a:xfrm>
            <a:off x="4839116" y="2314452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5230F-EF58-D747-837A-A460B23F29C1}"/>
              </a:ext>
            </a:extLst>
          </p:cNvPr>
          <p:cNvSpPr txBox="1"/>
          <p:nvPr/>
        </p:nvSpPr>
        <p:spPr>
          <a:xfrm>
            <a:off x="4423828" y="4147468"/>
            <a:ext cx="218793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Position - </a:t>
            </a:r>
            <a:r>
              <a:rPr lang="da-DK" dirty="0" err="1">
                <a:solidFill>
                  <a:schemeClr val="bg1"/>
                </a:solidFill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6098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Importance</a:t>
            </a:r>
            <a:r>
              <a:rPr lang="da-DK" dirty="0"/>
              <a:t> of </a:t>
            </a:r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r>
              <a:rPr lang="da-DK" dirty="0"/>
              <a:t>, </a:t>
            </a:r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doing</a:t>
            </a:r>
            <a:r>
              <a:rPr lang="da-DK" dirty="0"/>
              <a:t> so,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D07AE-BCBC-2643-9293-DC2B6753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2134454"/>
            <a:ext cx="9401195" cy="25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14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Bender component or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straight</a:t>
            </a:r>
            <a:r>
              <a:rPr lang="da-DK" dirty="0"/>
              <a:t> </a:t>
            </a:r>
            <a:r>
              <a:rPr lang="da-DK" dirty="0" err="1"/>
              <a:t>sections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0B128-7D7A-8347-AA77-CEA2E788C8E7}"/>
              </a:ext>
            </a:extLst>
          </p:cNvPr>
          <p:cNvSpPr/>
          <p:nvPr/>
        </p:nvSpPr>
        <p:spPr>
          <a:xfrm>
            <a:off x="2221727" y="2944017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343F-7B30-EE44-BA2A-EF431665025F}"/>
              </a:ext>
            </a:extLst>
          </p:cNvPr>
          <p:cNvSpPr/>
          <p:nvPr/>
        </p:nvSpPr>
        <p:spPr>
          <a:xfrm rot="300000">
            <a:off x="4426685" y="3042999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56024-B284-EF49-984B-428C9E44DA8F}"/>
              </a:ext>
            </a:extLst>
          </p:cNvPr>
          <p:cNvSpPr/>
          <p:nvPr/>
        </p:nvSpPr>
        <p:spPr>
          <a:xfrm rot="600000">
            <a:off x="6605845" y="332865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5730C-D036-104D-BFC1-717B67EB18E4}"/>
              </a:ext>
            </a:extLst>
          </p:cNvPr>
          <p:cNvSpPr/>
          <p:nvPr/>
        </p:nvSpPr>
        <p:spPr>
          <a:xfrm rot="900000">
            <a:off x="8747301" y="380310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8831-7D28-6C42-99BE-3840232C318E}"/>
              </a:ext>
            </a:extLst>
          </p:cNvPr>
          <p:cNvSpPr txBox="1"/>
          <p:nvPr/>
        </p:nvSpPr>
        <p:spPr>
          <a:xfrm>
            <a:off x="5496627" y="2006363"/>
            <a:ext cx="364817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Mind the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gaps</a:t>
            </a:r>
            <a:r>
              <a:rPr lang="da-DK" dirty="0"/>
              <a:t>, </a:t>
            </a:r>
            <a:r>
              <a:rPr lang="da-DK" dirty="0" err="1"/>
              <a:t>avoid</a:t>
            </a:r>
            <a:r>
              <a:rPr lang="da-DK" dirty="0"/>
              <a:t> overlap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2CFEC3-DCA2-4041-9DC4-F0C4F6589309}"/>
              </a:ext>
            </a:extLst>
          </p:cNvPr>
          <p:cNvSpPr/>
          <p:nvPr/>
        </p:nvSpPr>
        <p:spPr>
          <a:xfrm>
            <a:off x="4430598" y="2243580"/>
            <a:ext cx="999240" cy="631596"/>
          </a:xfrm>
          <a:custGeom>
            <a:avLst/>
            <a:gdLst>
              <a:gd name="connsiteX0" fmla="*/ 848412 w 848412"/>
              <a:gd name="connsiteY0" fmla="*/ 0 h 490194"/>
              <a:gd name="connsiteX1" fmla="*/ 226243 w 848412"/>
              <a:gd name="connsiteY1" fmla="*/ 84842 h 490194"/>
              <a:gd name="connsiteX2" fmla="*/ 0 w 848412"/>
              <a:gd name="connsiteY2" fmla="*/ 490194 h 4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412" h="490194">
                <a:moveTo>
                  <a:pt x="848412" y="0"/>
                </a:moveTo>
                <a:cubicBezTo>
                  <a:pt x="608028" y="1571"/>
                  <a:pt x="367645" y="3143"/>
                  <a:pt x="226243" y="84842"/>
                </a:cubicBezTo>
                <a:cubicBezTo>
                  <a:pt x="84841" y="166541"/>
                  <a:pt x="42420" y="328367"/>
                  <a:pt x="0" y="49019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36FE7-70A7-BF45-B40C-E1F506FD072A}"/>
              </a:ext>
            </a:extLst>
          </p:cNvPr>
          <p:cNvSpPr/>
          <p:nvPr/>
        </p:nvSpPr>
        <p:spPr>
          <a:xfrm>
            <a:off x="2221727" y="473237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AB34A-ED11-7B43-A53D-7C27203765F5}"/>
              </a:ext>
            </a:extLst>
          </p:cNvPr>
          <p:cNvSpPr/>
          <p:nvPr/>
        </p:nvSpPr>
        <p:spPr>
          <a:xfrm rot="300000">
            <a:off x="3653101" y="4798358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63A86-E1EB-8148-8EA6-08CC2C0BF21A}"/>
              </a:ext>
            </a:extLst>
          </p:cNvPr>
          <p:cNvSpPr/>
          <p:nvPr/>
        </p:nvSpPr>
        <p:spPr>
          <a:xfrm>
            <a:off x="5880132" y="4732373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E72D3-49BC-2848-A83E-62437F47CE57}"/>
              </a:ext>
            </a:extLst>
          </p:cNvPr>
          <p:cNvSpPr/>
          <p:nvPr/>
        </p:nvSpPr>
        <p:spPr>
          <a:xfrm rot="300000">
            <a:off x="7236090" y="478893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D90A90-3114-EF4B-95A3-ADD49D77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74" y="4248297"/>
            <a:ext cx="428434" cy="42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B3FEA5-2DAF-2D44-9FB2-7925B3893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36" y="4254983"/>
            <a:ext cx="367380" cy="4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63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A guide design</a:t>
            </a:r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522931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continued</a:t>
            </a:r>
            <a:r>
              <a:rPr lang="da-DK" dirty="0"/>
              <a:t> in guide </a:t>
            </a:r>
            <a:r>
              <a:rPr lang="da-DK" dirty="0" err="1"/>
              <a:t>optimization</a:t>
            </a:r>
            <a:r>
              <a:rPr lang="da-DK" dirty="0"/>
              <a:t> talk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GECCE_4Vsize1_geometry.png">
            <a:extLst>
              <a:ext uri="{FF2B5EF4-FFF2-40B4-BE49-F238E27FC236}">
                <a16:creationId xmlns:a16="http://schemas.microsoft.com/office/drawing/2014/main" id="{4C397AB5-1B1B-D247-9580-671D8717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GECCE_4Vsize1_overall_pure.png">
            <a:extLst>
              <a:ext uri="{FF2B5EF4-FFF2-40B4-BE49-F238E27FC236}">
                <a16:creationId xmlns:a16="http://schemas.microsoft.com/office/drawing/2014/main" id="{D69F213E-2BFC-F04D-A696-777FDF21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6180" t="5124" r="6180" b="28903"/>
          <a:stretch>
            <a:fillRect/>
          </a:stretch>
        </p:blipFill>
        <p:spPr>
          <a:xfrm>
            <a:off x="7085915" y="964294"/>
            <a:ext cx="4918438" cy="52876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96263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 </a:t>
            </a:r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000" dirty="0" err="1"/>
              <a:t>Insert</a:t>
            </a:r>
            <a:r>
              <a:rPr lang="da-DK" sz="2000" dirty="0"/>
              <a:t> a guide and </a:t>
            </a:r>
            <a:r>
              <a:rPr lang="da-DK" sz="2000" dirty="0" err="1"/>
              <a:t>use</a:t>
            </a:r>
            <a:r>
              <a:rPr lang="da-DK" sz="2000" dirty="0"/>
              <a:t> a definition parameter to set the </a:t>
            </a:r>
            <a:r>
              <a:rPr lang="da-DK" sz="2000" dirty="0" err="1"/>
              <a:t>length</a:t>
            </a:r>
            <a:endParaRPr lang="da-DK" sz="2000" dirty="0"/>
          </a:p>
          <a:p>
            <a:r>
              <a:rPr lang="da-DK" sz="2000" dirty="0" err="1"/>
              <a:t>Use</a:t>
            </a:r>
            <a:r>
              <a:rPr lang="da-DK" sz="2000" dirty="0"/>
              <a:t> monitors to </a:t>
            </a:r>
            <a:r>
              <a:rPr lang="da-DK" sz="2000" dirty="0" err="1"/>
              <a:t>see</a:t>
            </a:r>
            <a:r>
              <a:rPr lang="da-DK" sz="2000" dirty="0"/>
              <a:t> the resulting </a:t>
            </a:r>
            <a:r>
              <a:rPr lang="da-DK" sz="2000" dirty="0" err="1"/>
              <a:t>beam</a:t>
            </a:r>
            <a:endParaRPr lang="da-DK" sz="2000" dirty="0"/>
          </a:p>
          <a:p>
            <a:pPr lvl="2"/>
            <a:r>
              <a:rPr lang="da-DK" sz="2000" dirty="0" err="1"/>
              <a:t>PSD_monitor</a:t>
            </a:r>
            <a:r>
              <a:rPr lang="da-DK" sz="2000" dirty="0"/>
              <a:t> (</a:t>
            </a:r>
            <a:r>
              <a:rPr lang="da-DK" sz="2000" dirty="0" err="1"/>
              <a:t>spatial</a:t>
            </a:r>
            <a:r>
              <a:rPr lang="da-DK" sz="2000" dirty="0"/>
              <a:t> distribution)</a:t>
            </a:r>
          </a:p>
          <a:p>
            <a:pPr lvl="2"/>
            <a:r>
              <a:rPr lang="da-DK" sz="2000" dirty="0" err="1"/>
              <a:t>Divergence_monitor</a:t>
            </a:r>
            <a:r>
              <a:rPr lang="da-DK" sz="2000" dirty="0"/>
              <a:t> (</a:t>
            </a:r>
            <a:r>
              <a:rPr lang="da-DK" sz="2000" dirty="0" err="1"/>
              <a:t>divergence</a:t>
            </a:r>
            <a:r>
              <a:rPr lang="da-DK" sz="2000" dirty="0"/>
              <a:t> </a:t>
            </a:r>
            <a:r>
              <a:rPr lang="da-DK" sz="2000" dirty="0" err="1"/>
              <a:t>distribtuin</a:t>
            </a:r>
            <a:r>
              <a:rPr lang="da-DK" sz="2000" dirty="0"/>
              <a:t>)</a:t>
            </a:r>
          </a:p>
          <a:p>
            <a:pPr lvl="2"/>
            <a:r>
              <a:rPr lang="da-DK" sz="2000" dirty="0" err="1"/>
              <a:t>L_monitor</a:t>
            </a:r>
            <a:r>
              <a:rPr lang="da-DK" sz="2000" dirty="0"/>
              <a:t> (</a:t>
            </a:r>
            <a:r>
              <a:rPr lang="da-DK" sz="2000" dirty="0" err="1"/>
              <a:t>wavelength</a:t>
            </a:r>
            <a:r>
              <a:rPr lang="da-DK" sz="2000" dirty="0"/>
              <a:t> distribution)</a:t>
            </a:r>
          </a:p>
          <a:p>
            <a:pPr lvl="2"/>
            <a:r>
              <a:rPr lang="da-DK" sz="2000" dirty="0" err="1"/>
              <a:t>Posdiv_monitor</a:t>
            </a:r>
            <a:r>
              <a:rPr lang="da-DK" sz="2000" dirty="0"/>
              <a:t> (</a:t>
            </a:r>
            <a:r>
              <a:rPr lang="da-DK" sz="2000" dirty="0" err="1"/>
              <a:t>acceptance</a:t>
            </a:r>
            <a:r>
              <a:rPr lang="da-DK" sz="2000" dirty="0"/>
              <a:t> diagram)</a:t>
            </a:r>
          </a:p>
          <a:p>
            <a:pPr lvl="2"/>
            <a:endParaRPr lang="da-DK" sz="2000" dirty="0"/>
          </a:p>
          <a:p>
            <a:r>
              <a:rPr lang="da-DK" sz="2000" dirty="0" err="1"/>
              <a:t>Extra</a:t>
            </a:r>
            <a:r>
              <a:rPr lang="da-DK" sz="2000" dirty="0"/>
              <a:t> </a:t>
            </a:r>
            <a:r>
              <a:rPr lang="da-DK" sz="2000" dirty="0" err="1"/>
              <a:t>tasks</a:t>
            </a:r>
            <a:r>
              <a:rPr lang="da-DK" sz="2000" dirty="0"/>
              <a:t>: </a:t>
            </a:r>
          </a:p>
          <a:p>
            <a:pPr lvl="2"/>
            <a:r>
              <a:rPr lang="da-DK" sz="2000" dirty="0"/>
              <a:t>Scan guide </a:t>
            </a:r>
            <a:r>
              <a:rPr lang="da-DK" sz="2000" dirty="0" err="1"/>
              <a:t>length</a:t>
            </a:r>
            <a:endParaRPr lang="da-DK" sz="2000" dirty="0"/>
          </a:p>
          <a:p>
            <a:pPr lvl="2"/>
            <a:r>
              <a:rPr lang="da-DK" sz="2000" dirty="0" err="1"/>
              <a:t>Introduce</a:t>
            </a:r>
            <a:r>
              <a:rPr lang="da-DK" sz="2000" dirty="0"/>
              <a:t> a </a:t>
            </a:r>
            <a:r>
              <a:rPr lang="da-DK" sz="2000" dirty="0" err="1"/>
              <a:t>gap</a:t>
            </a:r>
            <a:r>
              <a:rPr lang="da-DK" sz="2000" dirty="0"/>
              <a:t> by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two</a:t>
            </a:r>
            <a:r>
              <a:rPr lang="da-DK" sz="2000" dirty="0"/>
              <a:t> guide components</a:t>
            </a:r>
          </a:p>
          <a:p>
            <a:endParaRPr lang="da-DK" sz="20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FF41E-7960-7649-A523-3204FF84BC5B}"/>
              </a:ext>
            </a:extLst>
          </p:cNvPr>
          <p:cNvSpPr txBox="1"/>
          <p:nvPr/>
        </p:nvSpPr>
        <p:spPr>
          <a:xfrm rot="390092">
            <a:off x="7084355" y="372978"/>
            <a:ext cx="4850687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da-DK" sz="2200" dirty="0"/>
              <a:t>Solution on </a:t>
            </a:r>
            <a:r>
              <a:rPr lang="da-DK" sz="2200" dirty="0" err="1"/>
              <a:t>github</a:t>
            </a:r>
            <a:r>
              <a:rPr lang="da-DK" sz="2200" dirty="0"/>
              <a:t>, </a:t>
            </a:r>
            <a:r>
              <a:rPr lang="da-DK" sz="2200" dirty="0" err="1"/>
              <a:t>use</a:t>
            </a:r>
            <a:r>
              <a:rPr lang="da-DK" sz="2200" dirty="0"/>
              <a:t> if </a:t>
            </a:r>
            <a:r>
              <a:rPr lang="da-DK" sz="2200" dirty="0" err="1"/>
              <a:t>you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stuck</a:t>
            </a:r>
            <a:endParaRPr lang="da-DK" sz="2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7646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Description</a:t>
            </a:r>
            <a:r>
              <a:rPr lang="da-DK" dirty="0"/>
              <a:t> of </a:t>
            </a:r>
            <a:r>
              <a:rPr lang="da-DK" dirty="0" err="1"/>
              <a:t>phase-space</a:t>
            </a:r>
            <a:r>
              <a:rPr lang="da-DK" dirty="0"/>
              <a:t> and </a:t>
            </a:r>
            <a:r>
              <a:rPr lang="da-DK" dirty="0" err="1"/>
              <a:t>propagation</a:t>
            </a:r>
            <a:endParaRPr lang="da-DK" dirty="0"/>
          </a:p>
          <a:p>
            <a:r>
              <a:rPr lang="da-DK" dirty="0" err="1"/>
              <a:t>Reflectivity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coordinate</a:t>
            </a:r>
            <a:r>
              <a:rPr lang="da-DK" dirty="0"/>
              <a:t> system</a:t>
            </a:r>
          </a:p>
          <a:p>
            <a:r>
              <a:rPr lang="da-DK" dirty="0" err="1"/>
              <a:t>Popular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Guide_gravity</a:t>
            </a:r>
            <a:endParaRPr lang="da-DK" dirty="0"/>
          </a:p>
          <a:p>
            <a:pPr lvl="2"/>
            <a:r>
              <a:rPr lang="da-DK" dirty="0" err="1"/>
              <a:t>Elliptic_guide_gravity</a:t>
            </a:r>
            <a:endParaRPr lang="da-DK" dirty="0"/>
          </a:p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  <a:p>
            <a:r>
              <a:rPr lang="da-DK" dirty="0" err="1"/>
              <a:t>Example</a:t>
            </a:r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2653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0" name="without_guide (Converted).mov">
            <a:extLst>
              <a:ext uri="{FF2B5EF4-FFF2-40B4-BE49-F238E27FC236}">
                <a16:creationId xmlns:a16="http://schemas.microsoft.com/office/drawing/2014/main" id="{FB86FF33-811C-9B4C-BC47-B8EB73AA0B29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21" name="Shape 344">
            <a:extLst>
              <a:ext uri="{FF2B5EF4-FFF2-40B4-BE49-F238E27FC236}">
                <a16:creationId xmlns:a16="http://schemas.microsoft.com/office/drawing/2014/main" id="{4D4BC1D2-6E22-7F43-896B-93F725B6D25D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45">
            <a:extLst>
              <a:ext uri="{FF2B5EF4-FFF2-40B4-BE49-F238E27FC236}">
                <a16:creationId xmlns:a16="http://schemas.microsoft.com/office/drawing/2014/main" id="{B830AE21-13D7-6A4C-A2EE-9414903F3390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3" name="Shape 346">
            <a:extLst>
              <a:ext uri="{FF2B5EF4-FFF2-40B4-BE49-F238E27FC236}">
                <a16:creationId xmlns:a16="http://schemas.microsoft.com/office/drawing/2014/main" id="{75F55B9F-8CBF-CF41-9B1A-0ED016F6C616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47">
            <a:extLst>
              <a:ext uri="{FF2B5EF4-FFF2-40B4-BE49-F238E27FC236}">
                <a16:creationId xmlns:a16="http://schemas.microsoft.com/office/drawing/2014/main" id="{DF4AFDEB-469E-AE43-A760-C067DB2FAF1A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48">
            <a:extLst>
              <a:ext uri="{FF2B5EF4-FFF2-40B4-BE49-F238E27FC236}">
                <a16:creationId xmlns:a16="http://schemas.microsoft.com/office/drawing/2014/main" id="{29B0D904-F962-7442-AB40-3D3722155D05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49">
            <a:extLst>
              <a:ext uri="{FF2B5EF4-FFF2-40B4-BE49-F238E27FC236}">
                <a16:creationId xmlns:a16="http://schemas.microsoft.com/office/drawing/2014/main" id="{16A61B03-7F5F-AE4C-B923-56D013EBF50C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E73EE30C-F819-E947-8542-68C5BC8742ED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FD1C3D0D-5635-984A-8068-3DB9563EC928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352">
            <a:extLst>
              <a:ext uri="{FF2B5EF4-FFF2-40B4-BE49-F238E27FC236}">
                <a16:creationId xmlns:a16="http://schemas.microsoft.com/office/drawing/2014/main" id="{B62FCBEE-EC4C-E848-9E03-53F3B6BC624B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353">
            <a:extLst>
              <a:ext uri="{FF2B5EF4-FFF2-40B4-BE49-F238E27FC236}">
                <a16:creationId xmlns:a16="http://schemas.microsoft.com/office/drawing/2014/main" id="{05B43261-7D6C-4942-AAAB-46DD1235AE3A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354">
            <a:extLst>
              <a:ext uri="{FF2B5EF4-FFF2-40B4-BE49-F238E27FC236}">
                <a16:creationId xmlns:a16="http://schemas.microsoft.com/office/drawing/2014/main" id="{46E0377E-45E4-D14E-9CF0-81C8B8BF63FB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355">
            <a:extLst>
              <a:ext uri="{FF2B5EF4-FFF2-40B4-BE49-F238E27FC236}">
                <a16:creationId xmlns:a16="http://schemas.microsoft.com/office/drawing/2014/main" id="{8A9DD84A-7516-9D48-9C58-D6974D0C7FF7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356">
            <a:extLst>
              <a:ext uri="{FF2B5EF4-FFF2-40B4-BE49-F238E27FC236}">
                <a16:creationId xmlns:a16="http://schemas.microsoft.com/office/drawing/2014/main" id="{75B89491-BB18-7D48-AA27-11AE2DA70D7A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57978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" name="without_guide (Converted).mov">
            <a:extLst>
              <a:ext uri="{FF2B5EF4-FFF2-40B4-BE49-F238E27FC236}">
                <a16:creationId xmlns:a16="http://schemas.microsoft.com/office/drawing/2014/main" id="{0B22F4F4-BEF7-664E-BC55-154FC2AD6C28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47" name="Shape 389">
            <a:extLst>
              <a:ext uri="{FF2B5EF4-FFF2-40B4-BE49-F238E27FC236}">
                <a16:creationId xmlns:a16="http://schemas.microsoft.com/office/drawing/2014/main" id="{795DE4E0-89D5-1B4D-9B32-FBC53779AE8C}"/>
              </a:ext>
            </a:extLst>
          </p:cNvPr>
          <p:cNvSpPr/>
          <p:nvPr/>
        </p:nvSpPr>
        <p:spPr>
          <a:xfrm>
            <a:off x="8540011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8" name="Shape 344">
            <a:extLst>
              <a:ext uri="{FF2B5EF4-FFF2-40B4-BE49-F238E27FC236}">
                <a16:creationId xmlns:a16="http://schemas.microsoft.com/office/drawing/2014/main" id="{84321D35-D43F-A44E-9358-CE2432BC6DAB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9" name="Shape 345">
            <a:extLst>
              <a:ext uri="{FF2B5EF4-FFF2-40B4-BE49-F238E27FC236}">
                <a16:creationId xmlns:a16="http://schemas.microsoft.com/office/drawing/2014/main" id="{C3CBB70D-2C6D-C64B-8A5D-2CB70C6ECF44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0" name="Shape 346">
            <a:extLst>
              <a:ext uri="{FF2B5EF4-FFF2-40B4-BE49-F238E27FC236}">
                <a16:creationId xmlns:a16="http://schemas.microsoft.com/office/drawing/2014/main" id="{533F7071-9931-B549-B6E6-9E3A192431AA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1" name="Shape 347">
            <a:extLst>
              <a:ext uri="{FF2B5EF4-FFF2-40B4-BE49-F238E27FC236}">
                <a16:creationId xmlns:a16="http://schemas.microsoft.com/office/drawing/2014/main" id="{1C36FB8F-7411-214B-8137-FC46CF8A3278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2" name="Shape 348">
            <a:extLst>
              <a:ext uri="{FF2B5EF4-FFF2-40B4-BE49-F238E27FC236}">
                <a16:creationId xmlns:a16="http://schemas.microsoft.com/office/drawing/2014/main" id="{1D2C61B0-92C7-544D-84C1-3E3D72465A4C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3" name="Shape 349">
            <a:extLst>
              <a:ext uri="{FF2B5EF4-FFF2-40B4-BE49-F238E27FC236}">
                <a16:creationId xmlns:a16="http://schemas.microsoft.com/office/drawing/2014/main" id="{B6EBA019-A953-CD48-9FAC-54A2AE71EA0E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4" name="Shape 350">
            <a:extLst>
              <a:ext uri="{FF2B5EF4-FFF2-40B4-BE49-F238E27FC236}">
                <a16:creationId xmlns:a16="http://schemas.microsoft.com/office/drawing/2014/main" id="{0D5772F2-1F62-284E-BAB4-149FA8F8FFC3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5" name="Shape 351">
            <a:extLst>
              <a:ext uri="{FF2B5EF4-FFF2-40B4-BE49-F238E27FC236}">
                <a16:creationId xmlns:a16="http://schemas.microsoft.com/office/drawing/2014/main" id="{CCE51BC0-EF73-3B44-B159-A5698F52909E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56" name="Shape 352">
            <a:extLst>
              <a:ext uri="{FF2B5EF4-FFF2-40B4-BE49-F238E27FC236}">
                <a16:creationId xmlns:a16="http://schemas.microsoft.com/office/drawing/2014/main" id="{3E480717-5064-B74F-84DF-081F2B6BE1A7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57" name="Shape 353">
            <a:extLst>
              <a:ext uri="{FF2B5EF4-FFF2-40B4-BE49-F238E27FC236}">
                <a16:creationId xmlns:a16="http://schemas.microsoft.com/office/drawing/2014/main" id="{769F4E54-A5A6-DB46-8D3F-96F32A8F3087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58" name="Shape 354">
            <a:extLst>
              <a:ext uri="{FF2B5EF4-FFF2-40B4-BE49-F238E27FC236}">
                <a16:creationId xmlns:a16="http://schemas.microsoft.com/office/drawing/2014/main" id="{C9D3ED5F-A780-8A4F-9BB7-E6BC6A70B46A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59" name="Shape 355">
            <a:extLst>
              <a:ext uri="{FF2B5EF4-FFF2-40B4-BE49-F238E27FC236}">
                <a16:creationId xmlns:a16="http://schemas.microsoft.com/office/drawing/2014/main" id="{8C8D2D80-5281-E24D-B865-5859DC6D03E3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56">
            <a:extLst>
              <a:ext uri="{FF2B5EF4-FFF2-40B4-BE49-F238E27FC236}">
                <a16:creationId xmlns:a16="http://schemas.microsoft.com/office/drawing/2014/main" id="{18967CA1-6E9F-C14A-853F-F1ABF97FD7F4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40089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" name="Shape 391">
            <a:extLst>
              <a:ext uri="{FF2B5EF4-FFF2-40B4-BE49-F238E27FC236}">
                <a16:creationId xmlns:a16="http://schemas.microsoft.com/office/drawing/2014/main" id="{F0CBA604-75D3-1F46-B56E-620A8BEDCB59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1" name="Shape 392">
            <a:extLst>
              <a:ext uri="{FF2B5EF4-FFF2-40B4-BE49-F238E27FC236}">
                <a16:creationId xmlns:a16="http://schemas.microsoft.com/office/drawing/2014/main" id="{48CA5ECA-C592-6148-994C-0699805D61D3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93">
            <a:extLst>
              <a:ext uri="{FF2B5EF4-FFF2-40B4-BE49-F238E27FC236}">
                <a16:creationId xmlns:a16="http://schemas.microsoft.com/office/drawing/2014/main" id="{7340851F-9F4F-DA45-B002-2A575C8197EB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3" name="Shape 394">
            <a:extLst>
              <a:ext uri="{FF2B5EF4-FFF2-40B4-BE49-F238E27FC236}">
                <a16:creationId xmlns:a16="http://schemas.microsoft.com/office/drawing/2014/main" id="{06F23A79-7C61-8341-9AE9-E3EEB6D70CA1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95">
            <a:extLst>
              <a:ext uri="{FF2B5EF4-FFF2-40B4-BE49-F238E27FC236}">
                <a16:creationId xmlns:a16="http://schemas.microsoft.com/office/drawing/2014/main" id="{2BCF3F0A-4C56-724A-B3C2-B0752B1AE02E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97">
            <a:extLst>
              <a:ext uri="{FF2B5EF4-FFF2-40B4-BE49-F238E27FC236}">
                <a16:creationId xmlns:a16="http://schemas.microsoft.com/office/drawing/2014/main" id="{8B4E1695-1142-9444-8EEF-3E8660154FB6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98">
            <a:extLst>
              <a:ext uri="{FF2B5EF4-FFF2-40B4-BE49-F238E27FC236}">
                <a16:creationId xmlns:a16="http://schemas.microsoft.com/office/drawing/2014/main" id="{A4A19081-3929-054D-9706-003B9FD0F367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99">
            <a:extLst>
              <a:ext uri="{FF2B5EF4-FFF2-40B4-BE49-F238E27FC236}">
                <a16:creationId xmlns:a16="http://schemas.microsoft.com/office/drawing/2014/main" id="{8338B806-AEB8-7445-AFB5-298937BCA931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400">
            <a:extLst>
              <a:ext uri="{FF2B5EF4-FFF2-40B4-BE49-F238E27FC236}">
                <a16:creationId xmlns:a16="http://schemas.microsoft.com/office/drawing/2014/main" id="{29B8238D-B13D-FD44-9D8C-4A5FA4C83AF2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401">
            <a:extLst>
              <a:ext uri="{FF2B5EF4-FFF2-40B4-BE49-F238E27FC236}">
                <a16:creationId xmlns:a16="http://schemas.microsoft.com/office/drawing/2014/main" id="{B7AF4F93-599F-5E4D-B571-04B47772FF59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402">
            <a:extLst>
              <a:ext uri="{FF2B5EF4-FFF2-40B4-BE49-F238E27FC236}">
                <a16:creationId xmlns:a16="http://schemas.microsoft.com/office/drawing/2014/main" id="{DC442225-47CC-4A4B-A382-1CB2A74392B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403">
            <a:extLst>
              <a:ext uri="{FF2B5EF4-FFF2-40B4-BE49-F238E27FC236}">
                <a16:creationId xmlns:a16="http://schemas.microsoft.com/office/drawing/2014/main" id="{10F852FE-A3F8-5947-9856-FAA577A12A51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404">
            <a:extLst>
              <a:ext uri="{FF2B5EF4-FFF2-40B4-BE49-F238E27FC236}">
                <a16:creationId xmlns:a16="http://schemas.microsoft.com/office/drawing/2014/main" id="{834995C4-AD2A-054E-B46E-2D36CF9424D2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406">
            <a:extLst>
              <a:ext uri="{FF2B5EF4-FFF2-40B4-BE49-F238E27FC236}">
                <a16:creationId xmlns:a16="http://schemas.microsoft.com/office/drawing/2014/main" id="{E4A69BC3-357A-AF49-A965-1C724726DA2C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pic>
        <p:nvPicPr>
          <p:cNvPr id="48" name="with_guide (Converted).mov">
            <a:extLst>
              <a:ext uri="{FF2B5EF4-FFF2-40B4-BE49-F238E27FC236}">
                <a16:creationId xmlns:a16="http://schemas.microsoft.com/office/drawing/2014/main" id="{AAA499D6-0632-6747-B5F5-DB4D5B565E0E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49" name="Shape 408">
            <a:extLst>
              <a:ext uri="{FF2B5EF4-FFF2-40B4-BE49-F238E27FC236}">
                <a16:creationId xmlns:a16="http://schemas.microsoft.com/office/drawing/2014/main" id="{91803AD0-2A86-CF48-AACC-5228A123401D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</p:spTree>
    <p:extLst>
      <p:ext uri="{BB962C8B-B14F-4D97-AF65-F5344CB8AC3E}">
        <p14:creationId xmlns:p14="http://schemas.microsoft.com/office/powerpoint/2010/main" val="2663045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0" name="with_guide (Converted).mov">
            <a:extLst>
              <a:ext uri="{FF2B5EF4-FFF2-40B4-BE49-F238E27FC236}">
                <a16:creationId xmlns:a16="http://schemas.microsoft.com/office/drawing/2014/main" id="{1AA95359-2CDE-4E4E-9453-1BCD21F5003B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52" name="Shape 432">
            <a:extLst>
              <a:ext uri="{FF2B5EF4-FFF2-40B4-BE49-F238E27FC236}">
                <a16:creationId xmlns:a16="http://schemas.microsoft.com/office/drawing/2014/main" id="{044955F6-98DC-C946-887E-6D0F63972039}"/>
              </a:ext>
            </a:extLst>
          </p:cNvPr>
          <p:cNvSpPr/>
          <p:nvPr/>
        </p:nvSpPr>
        <p:spPr>
          <a:xfrm>
            <a:off x="8538112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3" name="Shape 391">
            <a:extLst>
              <a:ext uri="{FF2B5EF4-FFF2-40B4-BE49-F238E27FC236}">
                <a16:creationId xmlns:a16="http://schemas.microsoft.com/office/drawing/2014/main" id="{574454EA-C7D3-E045-88A0-A6033D01E2CA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4" name="Shape 392">
            <a:extLst>
              <a:ext uri="{FF2B5EF4-FFF2-40B4-BE49-F238E27FC236}">
                <a16:creationId xmlns:a16="http://schemas.microsoft.com/office/drawing/2014/main" id="{D4E0045C-73C5-AC44-8CD2-D2F6D0A6D829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5" name="Shape 393">
            <a:extLst>
              <a:ext uri="{FF2B5EF4-FFF2-40B4-BE49-F238E27FC236}">
                <a16:creationId xmlns:a16="http://schemas.microsoft.com/office/drawing/2014/main" id="{8DA15C29-DFFC-E847-AE3A-2D394BBF7D14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6" name="Shape 394">
            <a:extLst>
              <a:ext uri="{FF2B5EF4-FFF2-40B4-BE49-F238E27FC236}">
                <a16:creationId xmlns:a16="http://schemas.microsoft.com/office/drawing/2014/main" id="{77A8FC30-DE4B-E946-91E7-4E9ADCC1AE37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7" name="Shape 395">
            <a:extLst>
              <a:ext uri="{FF2B5EF4-FFF2-40B4-BE49-F238E27FC236}">
                <a16:creationId xmlns:a16="http://schemas.microsoft.com/office/drawing/2014/main" id="{E3358C01-255D-BF48-9250-793499E1F98D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8" name="Shape 397">
            <a:extLst>
              <a:ext uri="{FF2B5EF4-FFF2-40B4-BE49-F238E27FC236}">
                <a16:creationId xmlns:a16="http://schemas.microsoft.com/office/drawing/2014/main" id="{8DE29FD5-AB34-F649-948E-A8A653D20BF9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9" name="Shape 398">
            <a:extLst>
              <a:ext uri="{FF2B5EF4-FFF2-40B4-BE49-F238E27FC236}">
                <a16:creationId xmlns:a16="http://schemas.microsoft.com/office/drawing/2014/main" id="{57C846C4-378B-5043-920D-B5D346DDDEA3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99">
            <a:extLst>
              <a:ext uri="{FF2B5EF4-FFF2-40B4-BE49-F238E27FC236}">
                <a16:creationId xmlns:a16="http://schemas.microsoft.com/office/drawing/2014/main" id="{1A43FDE2-180C-C34B-953D-F3B0B11035EE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1" name="Shape 400">
            <a:extLst>
              <a:ext uri="{FF2B5EF4-FFF2-40B4-BE49-F238E27FC236}">
                <a16:creationId xmlns:a16="http://schemas.microsoft.com/office/drawing/2014/main" id="{F24F5EB2-9358-7642-9713-478101C38811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62" name="Shape 401">
            <a:extLst>
              <a:ext uri="{FF2B5EF4-FFF2-40B4-BE49-F238E27FC236}">
                <a16:creationId xmlns:a16="http://schemas.microsoft.com/office/drawing/2014/main" id="{31E507CC-F09E-8B41-8A23-F14FCDBBD8A1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63" name="Shape 402">
            <a:extLst>
              <a:ext uri="{FF2B5EF4-FFF2-40B4-BE49-F238E27FC236}">
                <a16:creationId xmlns:a16="http://schemas.microsoft.com/office/drawing/2014/main" id="{ECF14B50-FC26-B44B-828C-D73EC185019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64" name="Shape 403">
            <a:extLst>
              <a:ext uri="{FF2B5EF4-FFF2-40B4-BE49-F238E27FC236}">
                <a16:creationId xmlns:a16="http://schemas.microsoft.com/office/drawing/2014/main" id="{E71DD23D-FC0E-034A-A582-7AA99F6D9D0D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65" name="Shape 404">
            <a:extLst>
              <a:ext uri="{FF2B5EF4-FFF2-40B4-BE49-F238E27FC236}">
                <a16:creationId xmlns:a16="http://schemas.microsoft.com/office/drawing/2014/main" id="{ACB8FB24-EC12-8B40-9BA3-9164DEDBF25F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6" name="Shape 406">
            <a:extLst>
              <a:ext uri="{FF2B5EF4-FFF2-40B4-BE49-F238E27FC236}">
                <a16:creationId xmlns:a16="http://schemas.microsoft.com/office/drawing/2014/main" id="{781EE907-2831-8041-BC5B-95280B9477A3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sp>
        <p:nvSpPr>
          <p:cNvPr id="67" name="Shape 408">
            <a:extLst>
              <a:ext uri="{FF2B5EF4-FFF2-40B4-BE49-F238E27FC236}">
                <a16:creationId xmlns:a16="http://schemas.microsoft.com/office/drawing/2014/main" id="{19022F8D-9452-F042-B8AD-642E7CC3E3E5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9A59338-392C-224C-8B0E-DFCBCF821322}"/>
              </a:ext>
            </a:extLst>
          </p:cNvPr>
          <p:cNvSpPr/>
          <p:nvPr/>
        </p:nvSpPr>
        <p:spPr>
          <a:xfrm rot="16200000">
            <a:off x="8442705" y="4096136"/>
            <a:ext cx="918989" cy="693557"/>
          </a:xfrm>
          <a:prstGeom prst="rtTriangle">
            <a:avLst/>
          </a:prstGeom>
          <a:solidFill>
            <a:schemeClr val="bg2">
              <a:lumMod val="40000"/>
              <a:lumOff val="60000"/>
              <a:alpha val="42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B59FD9A-7B0B-C847-850A-62A29C952BE3}"/>
              </a:ext>
            </a:extLst>
          </p:cNvPr>
          <p:cNvSpPr/>
          <p:nvPr/>
        </p:nvSpPr>
        <p:spPr>
          <a:xfrm rot="5400000">
            <a:off x="8048847" y="2883995"/>
            <a:ext cx="918989" cy="693557"/>
          </a:xfrm>
          <a:prstGeom prst="rtTriangle">
            <a:avLst/>
          </a:prstGeom>
          <a:solidFill>
            <a:schemeClr val="bg2">
              <a:lumMod val="40000"/>
              <a:lumOff val="60000"/>
              <a:alpha val="42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894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0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5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</p:childTnLst>
        </p:cTn>
      </p:par>
    </p:tnLst>
    <p:bldLst>
      <p:bldP spid="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, super </a:t>
            </a:r>
            <a:r>
              <a:rPr lang="da-DK" dirty="0" err="1"/>
              <a:t>mirror</a:t>
            </a:r>
            <a:r>
              <a:rPr lang="da-DK" dirty="0"/>
              <a:t>, </a:t>
            </a:r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22" name="Group 513">
            <a:extLst>
              <a:ext uri="{FF2B5EF4-FFF2-40B4-BE49-F238E27FC236}">
                <a16:creationId xmlns:a16="http://schemas.microsoft.com/office/drawing/2014/main" id="{B579A8F7-9C4C-5D42-839A-9903BA44CB94}"/>
              </a:ext>
            </a:extLst>
          </p:cNvPr>
          <p:cNvGrpSpPr/>
          <p:nvPr/>
        </p:nvGrpSpPr>
        <p:grpSpPr>
          <a:xfrm>
            <a:off x="2208352" y="3101351"/>
            <a:ext cx="4076954" cy="2487124"/>
            <a:chOff x="0" y="453973"/>
            <a:chExt cx="8910923" cy="5436062"/>
          </a:xfrm>
        </p:grpSpPr>
        <p:sp>
          <p:nvSpPr>
            <p:cNvPr id="23" name="Shape 497">
              <a:extLst>
                <a:ext uri="{FF2B5EF4-FFF2-40B4-BE49-F238E27FC236}">
                  <a16:creationId xmlns:a16="http://schemas.microsoft.com/office/drawing/2014/main" id="{88151568-2B71-564B-908F-9369A6FDE225}"/>
                </a:ext>
              </a:extLst>
            </p:cNvPr>
            <p:cNvSpPr/>
            <p:nvPr/>
          </p:nvSpPr>
          <p:spPr>
            <a:xfrm>
              <a:off x="1943842" y="1871722"/>
              <a:ext cx="3133124" cy="337936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4" name="Shape 498">
              <a:extLst>
                <a:ext uri="{FF2B5EF4-FFF2-40B4-BE49-F238E27FC236}">
                  <a16:creationId xmlns:a16="http://schemas.microsoft.com/office/drawing/2014/main" id="{F6EFC123-D1DC-0549-AC51-5BF31C223CD6}"/>
                </a:ext>
              </a:extLst>
            </p:cNvPr>
            <p:cNvSpPr/>
            <p:nvPr/>
          </p:nvSpPr>
          <p:spPr>
            <a:xfrm rot="16200000">
              <a:off x="5711952" y="2691065"/>
              <a:ext cx="2328633" cy="4069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5" name="Shape 499">
              <a:extLst>
                <a:ext uri="{FF2B5EF4-FFF2-40B4-BE49-F238E27FC236}">
                  <a16:creationId xmlns:a16="http://schemas.microsoft.com/office/drawing/2014/main" id="{164590A2-C962-784B-9F9E-830D769A271F}"/>
                </a:ext>
              </a:extLst>
            </p:cNvPr>
            <p:cNvSpPr/>
            <p:nvPr/>
          </p:nvSpPr>
          <p:spPr>
            <a:xfrm>
              <a:off x="2555325" y="2553212"/>
              <a:ext cx="1869457" cy="201638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6" name="Shape 500">
              <a:extLst>
                <a:ext uri="{FF2B5EF4-FFF2-40B4-BE49-F238E27FC236}">
                  <a16:creationId xmlns:a16="http://schemas.microsoft.com/office/drawing/2014/main" id="{C79FB98A-9A5B-9B47-97DB-5F53EBC97AFA}"/>
                </a:ext>
              </a:extLst>
            </p:cNvPr>
            <p:cNvSpPr/>
            <p:nvPr/>
          </p:nvSpPr>
          <p:spPr>
            <a:xfrm rot="17526645">
              <a:off x="2393684" y="2360297"/>
              <a:ext cx="1725716" cy="40693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7" name="Shape 501">
              <a:extLst>
                <a:ext uri="{FF2B5EF4-FFF2-40B4-BE49-F238E27FC236}">
                  <a16:creationId xmlns:a16="http://schemas.microsoft.com/office/drawing/2014/main" id="{EB52BF10-7A29-5344-85C3-773B32F5437D}"/>
                </a:ext>
              </a:extLst>
            </p:cNvPr>
            <p:cNvSpPr/>
            <p:nvPr/>
          </p:nvSpPr>
          <p:spPr>
            <a:xfrm rot="20264815">
              <a:off x="1350843" y="453973"/>
              <a:ext cx="3313982" cy="32011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8" name="Shape 502">
              <a:extLst>
                <a:ext uri="{FF2B5EF4-FFF2-40B4-BE49-F238E27FC236}">
                  <a16:creationId xmlns:a16="http://schemas.microsoft.com/office/drawing/2014/main" id="{6ED2C770-DD62-6C44-9614-7C92FE07E3F2}"/>
                </a:ext>
              </a:extLst>
            </p:cNvPr>
            <p:cNvSpPr/>
            <p:nvPr/>
          </p:nvSpPr>
          <p:spPr>
            <a:xfrm>
              <a:off x="314722" y="2310050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9" name="Shape 503">
              <a:extLst>
                <a:ext uri="{FF2B5EF4-FFF2-40B4-BE49-F238E27FC236}">
                  <a16:creationId xmlns:a16="http://schemas.microsoft.com/office/drawing/2014/main" id="{67DFB718-8E2A-ED46-B35E-33CD18BE2AC7}"/>
                </a:ext>
              </a:extLst>
            </p:cNvPr>
            <p:cNvSpPr/>
            <p:nvPr/>
          </p:nvSpPr>
          <p:spPr>
            <a:xfrm flipV="1">
              <a:off x="3517916" y="2307864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0" name="Shape 504">
              <a:extLst>
                <a:ext uri="{FF2B5EF4-FFF2-40B4-BE49-F238E27FC236}">
                  <a16:creationId xmlns:a16="http://schemas.microsoft.com/office/drawing/2014/main" id="{B3A0B6D6-68DF-B046-902D-87AA3B178C46}"/>
                </a:ext>
              </a:extLst>
            </p:cNvPr>
            <p:cNvSpPr/>
            <p:nvPr/>
          </p:nvSpPr>
          <p:spPr>
            <a:xfrm>
              <a:off x="5293974" y="2726507"/>
              <a:ext cx="679133" cy="924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𝛳</a:t>
              </a:r>
            </a:p>
          </p:txBody>
        </p:sp>
        <p:sp>
          <p:nvSpPr>
            <p:cNvPr id="31" name="Shape 505">
              <a:extLst>
                <a:ext uri="{FF2B5EF4-FFF2-40B4-BE49-F238E27FC236}">
                  <a16:creationId xmlns:a16="http://schemas.microsoft.com/office/drawing/2014/main" id="{BC073D8D-EB3F-D04F-844D-0A20CAE2C5D5}"/>
                </a:ext>
              </a:extLst>
            </p:cNvPr>
            <p:cNvSpPr/>
            <p:nvPr/>
          </p:nvSpPr>
          <p:spPr>
            <a:xfrm>
              <a:off x="1227646" y="1754060"/>
              <a:ext cx="679132" cy="116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i</a:t>
              </a:r>
            </a:p>
          </p:txBody>
        </p:sp>
        <p:sp>
          <p:nvSpPr>
            <p:cNvPr id="32" name="Shape 506">
              <a:extLst>
                <a:ext uri="{FF2B5EF4-FFF2-40B4-BE49-F238E27FC236}">
                  <a16:creationId xmlns:a16="http://schemas.microsoft.com/office/drawing/2014/main" id="{4AFBCE88-3E67-0745-821E-3828C0E97783}"/>
                </a:ext>
              </a:extLst>
            </p:cNvPr>
            <p:cNvSpPr/>
            <p:nvPr/>
          </p:nvSpPr>
          <p:spPr>
            <a:xfrm>
              <a:off x="5287406" y="1919436"/>
              <a:ext cx="679131" cy="829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f</a:t>
              </a:r>
            </a:p>
          </p:txBody>
        </p:sp>
        <p:sp>
          <p:nvSpPr>
            <p:cNvPr id="33" name="Shape 507">
              <a:extLst>
                <a:ext uri="{FF2B5EF4-FFF2-40B4-BE49-F238E27FC236}">
                  <a16:creationId xmlns:a16="http://schemas.microsoft.com/office/drawing/2014/main" id="{E42437BD-CB8D-7841-98C0-60297B34D25E}"/>
                </a:ext>
              </a:extLst>
            </p:cNvPr>
            <p:cNvSpPr/>
            <p:nvPr/>
          </p:nvSpPr>
          <p:spPr>
            <a:xfrm flipV="1">
              <a:off x="3506541" y="1030447"/>
              <a:ext cx="1" cy="2520821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4" name="Shape 508">
              <a:extLst>
                <a:ext uri="{FF2B5EF4-FFF2-40B4-BE49-F238E27FC236}">
                  <a16:creationId xmlns:a16="http://schemas.microsoft.com/office/drawing/2014/main" id="{EA135372-2C91-024B-BD2E-E878CFB7601B}"/>
                </a:ext>
              </a:extLst>
            </p:cNvPr>
            <p:cNvSpPr/>
            <p:nvPr/>
          </p:nvSpPr>
          <p:spPr>
            <a:xfrm>
              <a:off x="3510404" y="2026191"/>
              <a:ext cx="549117" cy="1015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400" dirty="0"/>
                <a:t>q</a:t>
              </a:r>
            </a:p>
          </p:txBody>
        </p:sp>
        <p:sp>
          <p:nvSpPr>
            <p:cNvPr id="35" name="Shape 509">
              <a:extLst>
                <a:ext uri="{FF2B5EF4-FFF2-40B4-BE49-F238E27FC236}">
                  <a16:creationId xmlns:a16="http://schemas.microsoft.com/office/drawing/2014/main" id="{3DE2C123-3473-1941-8F34-7D9CFEE7D400}"/>
                </a:ext>
              </a:extLst>
            </p:cNvPr>
            <p:cNvSpPr/>
            <p:nvPr/>
          </p:nvSpPr>
          <p:spPr>
            <a:xfrm>
              <a:off x="0" y="3551163"/>
              <a:ext cx="6970396" cy="754161"/>
            </a:xfrm>
            <a:prstGeom prst="rect">
              <a:avLst/>
            </a:prstGeom>
            <a:solidFill>
              <a:srgbClr val="B62927">
                <a:alpha val="8278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2684" tIns="32684" rIns="32684" bIns="3268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1047"/>
            </a:p>
          </p:txBody>
        </p:sp>
        <p:sp>
          <p:nvSpPr>
            <p:cNvPr id="36" name="Shape 510">
              <a:extLst>
                <a:ext uri="{FF2B5EF4-FFF2-40B4-BE49-F238E27FC236}">
                  <a16:creationId xmlns:a16="http://schemas.microsoft.com/office/drawing/2014/main" id="{DBE2BC28-5230-4345-BDF3-40460BBD1F67}"/>
                </a:ext>
              </a:extLst>
            </p:cNvPr>
            <p:cNvSpPr/>
            <p:nvPr/>
          </p:nvSpPr>
          <p:spPr>
            <a:xfrm>
              <a:off x="3478855" y="3548126"/>
              <a:ext cx="3195683" cy="1250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7" name="Shape 511">
              <a:extLst>
                <a:ext uri="{FF2B5EF4-FFF2-40B4-BE49-F238E27FC236}">
                  <a16:creationId xmlns:a16="http://schemas.microsoft.com/office/drawing/2014/main" id="{0BDFACA9-C621-A242-9819-8CE8A42DAAEA}"/>
                </a:ext>
              </a:extLst>
            </p:cNvPr>
            <p:cNvSpPr/>
            <p:nvPr/>
          </p:nvSpPr>
          <p:spPr>
            <a:xfrm>
              <a:off x="5103466" y="3412868"/>
              <a:ext cx="1161583" cy="1069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2𝛳</a:t>
              </a:r>
            </a:p>
          </p:txBody>
        </p:sp>
        <p:sp>
          <p:nvSpPr>
            <p:cNvPr id="38" name="Shape 512">
              <a:extLst>
                <a:ext uri="{FF2B5EF4-FFF2-40B4-BE49-F238E27FC236}">
                  <a16:creationId xmlns:a16="http://schemas.microsoft.com/office/drawing/2014/main" id="{7EAE3F99-D36E-7E49-8E29-F7C1DC908258}"/>
                </a:ext>
              </a:extLst>
            </p:cNvPr>
            <p:cNvSpPr/>
            <p:nvPr/>
          </p:nvSpPr>
          <p:spPr>
            <a:xfrm>
              <a:off x="9711" y="3561402"/>
              <a:ext cx="69606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1BBFD08-6C9A-C247-8411-C552D1E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73" y="2624773"/>
            <a:ext cx="5692155" cy="27088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8D067D-EEB3-6E4B-8C87-B192CEFE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29" y="1648415"/>
            <a:ext cx="1739472" cy="721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27D19-6801-3043-8636-312D5A17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1529950"/>
            <a:ext cx="7767687" cy="76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09087-BF85-B44E-8F3E-B4AA3589F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34" y="2951044"/>
            <a:ext cx="4079974" cy="351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/>
              <p:nvPr/>
            </p:nvSpPr>
            <p:spPr>
              <a:xfrm>
                <a:off x="10360059" y="3176833"/>
                <a:ext cx="1471356" cy="1577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da-DK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= 0</a:t>
                </a:r>
                <a:b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</a:br>
                <a:r>
                  <a:rPr kumimoji="0" lang="da-DK" sz="1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W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 = 0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Only</a:t>
                </a:r>
                <a:r>
                  <a:rPr lang="da-DK" dirty="0"/>
                  <a:t> </a:t>
                </a:r>
                <a:r>
                  <a:rPr lang="da-DK" i="1" dirty="0"/>
                  <a:t>m</a:t>
                </a:r>
                <a:r>
                  <a:rPr lang="da-DK" dirty="0"/>
                  <a:t> </a:t>
                </a:r>
                <a:r>
                  <a:rPr lang="da-DK" dirty="0" err="1"/>
                  <a:t>matters</a:t>
                </a:r>
                <a:endParaRPr lang="da-DK" dirty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Better</a:t>
                </a:r>
                <a:r>
                  <a:rPr lang="da-DK" dirty="0"/>
                  <a:t> mirrors </a:t>
                </a:r>
                <a:r>
                  <a:rPr lang="da-DK" dirty="0" err="1"/>
                  <a:t>available</a:t>
                </a:r>
                <a:r>
                  <a:rPr lang="da-DK" dirty="0"/>
                  <a:t> </a:t>
                </a:r>
                <a:r>
                  <a:rPr lang="da-DK" dirty="0" err="1"/>
                  <a:t>today</a:t>
                </a:r>
                <a:endParaRPr kumimoji="0" lang="da-DK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59" y="3176833"/>
                <a:ext cx="1471356" cy="1577355"/>
              </a:xfrm>
              <a:prstGeom prst="rect">
                <a:avLst/>
              </a:prstGeom>
              <a:blipFill>
                <a:blip r:embed="rId5"/>
                <a:stretch>
                  <a:fillRect l="-9483" r="-1724" b="-72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0E6BC21-A54A-1E44-A4AA-0BBCE0A7B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5" y="3015265"/>
            <a:ext cx="3922413" cy="3463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/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Slope:</a:t>
                </a:r>
                <a14:m>
                  <m:oMath xmlns:m="http://schemas.openxmlformats.org/officeDocument/2006/math">
                    <m:r>
                      <a:rPr kumimoji="0" lang="da-DK" sz="20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−</m:t>
                    </m:r>
                    <m:r>
                      <a:rPr kumimoji="0" lang="da-DK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blipFill>
                <a:blip r:embed="rId7"/>
                <a:stretch>
                  <a:fillRect l="-8571" b="-26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/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/>
                  <a:t>Cutof</a:t>
                </a:r>
                <a:r>
                  <a:rPr lang="da-DK" dirty="0" err="1"/>
                  <a:t>f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da-DK" sz="2000" b="0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tanh</m:t>
                        </m:r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⁡</m:t>
                        </m:r>
                      </m:num>
                      <m:den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𝑊</m:t>
                        </m:r>
                      </m:den>
                    </m:f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blipFill>
                <a:blip r:embed="rId8"/>
                <a:stretch>
                  <a:fillRect l="-8571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2B8CB-ACF8-9149-94D3-C1ABEAD8CBFA}"/>
              </a:ext>
            </a:extLst>
          </p:cNvPr>
          <p:cNvSpPr txBox="1"/>
          <p:nvPr/>
        </p:nvSpPr>
        <p:spPr>
          <a:xfrm>
            <a:off x="2422688" y="2591059"/>
            <a:ext cx="2875176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McStas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standard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AB51B-972E-7943-9F22-C7008DB7101D}"/>
              </a:ext>
            </a:extLst>
          </p:cNvPr>
          <p:cNvSpPr txBox="1"/>
          <p:nvPr/>
        </p:nvSpPr>
        <p:spPr>
          <a:xfrm>
            <a:off x="7099954" y="2589407"/>
            <a:ext cx="2875176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McStas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fitted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7514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 placement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The center is the front of the guide element</a:t>
            </a:r>
          </a:p>
          <a:p>
            <a:r>
              <a:rPr lang="da-DK" dirty="0"/>
              <a:t>Tip on guide end arm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A8C06-D229-DF4C-B299-FC65BC97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3053024"/>
            <a:ext cx="8850834" cy="20475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2540-8A43-EF4E-A297-91658221BEC8}"/>
              </a:ext>
            </a:extLst>
          </p:cNvPr>
          <p:cNvCxnSpPr>
            <a:cxnSpLocks/>
          </p:cNvCxnSpPr>
          <p:nvPr/>
        </p:nvCxnSpPr>
        <p:spPr>
          <a:xfrm flipV="1">
            <a:off x="10433050" y="4003790"/>
            <a:ext cx="173460" cy="174510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FA018A-4C5C-C144-87DE-8B9BC7D6C173}"/>
              </a:ext>
            </a:extLst>
          </p:cNvPr>
          <p:cNvCxnSpPr>
            <a:cxnSpLocks/>
          </p:cNvCxnSpPr>
          <p:nvPr/>
        </p:nvCxnSpPr>
        <p:spPr>
          <a:xfrm flipV="1">
            <a:off x="10429875" y="4457815"/>
            <a:ext cx="179810" cy="184035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FCCF2-2595-9644-938A-636CC0C8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84" y="3039772"/>
            <a:ext cx="1191620" cy="1588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2787F-889C-E244-BB69-A991B570079A}"/>
              </a:ext>
            </a:extLst>
          </p:cNvPr>
          <p:cNvSpPr txBox="1"/>
          <p:nvPr/>
        </p:nvSpPr>
        <p:spPr>
          <a:xfrm>
            <a:off x="1774725" y="5113857"/>
            <a:ext cx="216816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</a:t>
            </a:r>
            <a:br>
              <a:rPr lang="da-DK" dirty="0"/>
            </a:b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(0,0,0) ABSOLUTE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6B2FD-1B81-DE45-9054-66BE8D55B889}"/>
              </a:ext>
            </a:extLst>
          </p:cNvPr>
          <p:cNvSpPr txBox="1"/>
          <p:nvPr/>
        </p:nvSpPr>
        <p:spPr>
          <a:xfrm>
            <a:off x="4566630" y="5113857"/>
            <a:ext cx="305965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Guide(</a:t>
            </a:r>
            <a:r>
              <a:rPr lang="da-DK" dirty="0" err="1"/>
              <a:t>length</a:t>
            </a:r>
            <a:r>
              <a:rPr lang="da-DK" dirty="0"/>
              <a:t>=A)</a:t>
            </a:r>
            <a:br>
              <a:rPr lang="da-DK" dirty="0"/>
            </a:br>
            <a:r>
              <a:rPr lang="da-DK" dirty="0"/>
              <a:t>AT (0,0,2) RELATIVE Source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9048B-8727-0B49-9D3A-6213DAB3BDFC}"/>
              </a:ext>
            </a:extLst>
          </p:cNvPr>
          <p:cNvSpPr txBox="1"/>
          <p:nvPr/>
        </p:nvSpPr>
        <p:spPr>
          <a:xfrm>
            <a:off x="9530115" y="5118386"/>
            <a:ext cx="3540649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Arm</a:t>
            </a:r>
            <a:br>
              <a:rPr lang="da-DK" dirty="0"/>
            </a:br>
            <a:r>
              <a:rPr lang="da-DK" dirty="0"/>
              <a:t>AT (0,0,A) RELATIVE Guide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03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451</Words>
  <Application>Microsoft Macintosh PowerPoint</Application>
  <PresentationFormat>Custom</PresentationFormat>
  <Paragraphs>140</Paragraphs>
  <Slides>19</Slides>
  <Notes>11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CMU Serif</vt:lpstr>
      <vt:lpstr>Gill Sans Light</vt:lpstr>
      <vt:lpstr>Helvetica</vt:lpstr>
      <vt:lpstr>Helvetica Light</vt:lpstr>
      <vt:lpstr>Verdana</vt:lpstr>
      <vt:lpstr>Blank</vt:lpstr>
      <vt:lpstr>Guides</vt:lpstr>
      <vt:lpstr>Overview</vt:lpstr>
      <vt:lpstr>Beam propagation in free space</vt:lpstr>
      <vt:lpstr>Beam propagation in free space</vt:lpstr>
      <vt:lpstr>Beam propagation in guide</vt:lpstr>
      <vt:lpstr>Beam propagation in guide</vt:lpstr>
      <vt:lpstr>Reflectivity curves</vt:lpstr>
      <vt:lpstr>Reflectivity curves in McStas</vt:lpstr>
      <vt:lpstr>Guide placement in McStas</vt:lpstr>
      <vt:lpstr>Popular guide components: Guide_gravity</vt:lpstr>
      <vt:lpstr>Popular guide components: Guide_gravity</vt:lpstr>
      <vt:lpstr>Popular guide components: Guide_gravity</vt:lpstr>
      <vt:lpstr>Popular guide components: Elliptical_guide_gravity</vt:lpstr>
      <vt:lpstr>Popular guide components: Elliptical_guide_gravity</vt:lpstr>
      <vt:lpstr>Comparison: Guide_gravity and Elliptic_guide_gravity</vt:lpstr>
      <vt:lpstr>Breaking line of sight</vt:lpstr>
      <vt:lpstr>Breaking line of sight</vt:lpstr>
      <vt:lpstr>A guide design</vt:lpstr>
      <vt:lpstr>Guide 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29</cp:revision>
  <dcterms:modified xsi:type="dcterms:W3CDTF">2019-03-25T03:01:57Z</dcterms:modified>
</cp:coreProperties>
</file>