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7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3685" y="1001746"/>
            <a:ext cx="3010783" cy="3192303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TextShape 1"/>
          <p:cNvSpPr txBox="1"/>
          <p:nvPr/>
        </p:nvSpPr>
        <p:spPr>
          <a:xfrm>
            <a:off x="3983123" y="4288733"/>
            <a:ext cx="4562535" cy="46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/>
            </a:pPr>
            <a:r>
              <a:t>Simulating Polarized Neutron Scattering Experiments </a:t>
            </a:r>
            <a:br/>
            <a:r>
              <a:t>and Equipment with McStas</a:t>
            </a:r>
          </a:p>
        </p:txBody>
      </p:sp>
      <p:sp>
        <p:nvSpPr>
          <p:cNvPr id="249" name="TextShape 2"/>
          <p:cNvSpPr txBox="1"/>
          <p:nvPr/>
        </p:nvSpPr>
        <p:spPr>
          <a:xfrm>
            <a:off x="4252950" y="5033947"/>
            <a:ext cx="3679464" cy="25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Erik Bergbäck Knudsen, DTU Physics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precession algorithm</a:t>
            </a:r>
          </a:p>
        </p:txBody>
      </p:sp>
      <p:grpSp>
        <p:nvGrpSpPr>
          <p:cNvPr id="390" name="Group 2"/>
          <p:cNvGrpSpPr/>
          <p:nvPr/>
        </p:nvGrpSpPr>
        <p:grpSpPr>
          <a:xfrm>
            <a:off x="3452299" y="4359870"/>
            <a:ext cx="1044233" cy="515276"/>
            <a:chOff x="0" y="27708"/>
            <a:chExt cx="1044231" cy="515275"/>
          </a:xfrm>
        </p:grpSpPr>
        <p:sp>
          <p:nvSpPr>
            <p:cNvPr id="387" name="Line 3"/>
            <p:cNvSpPr/>
            <p:nvPr/>
          </p:nvSpPr>
          <p:spPr>
            <a:xfrm flipV="1">
              <a:off x="0" y="27708"/>
              <a:ext cx="1044232" cy="304661"/>
            </a:xfrm>
            <a:prstGeom prst="line">
              <a:avLst/>
            </a:prstGeom>
            <a:noFill/>
            <a:ln w="31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29875"/>
            </a:p>
          </p:txBody>
        </p:sp>
        <p:sp>
          <p:nvSpPr>
            <p:cNvPr id="388" name="CustomShape 4"/>
            <p:cNvSpPr/>
            <p:nvPr/>
          </p:nvSpPr>
          <p:spPr>
            <a:xfrm rot="486000">
              <a:off x="372852" y="108166"/>
              <a:ext cx="173917" cy="174162"/>
            </a:xfrm>
            <a:prstGeom prst="ellipse">
              <a:avLst/>
            </a:prstGeom>
            <a:solidFill>
              <a:srgbClr val="0000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9875"/>
            </a:p>
          </p:txBody>
        </p:sp>
        <p:sp>
          <p:nvSpPr>
            <p:cNvPr id="389" name="TextShape 5"/>
            <p:cNvSpPr txBox="1"/>
            <p:nvPr/>
          </p:nvSpPr>
          <p:spPr>
            <a:xfrm rot="20580601">
              <a:off x="398593" y="175792"/>
              <a:ext cx="232053" cy="34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62" tIns="30662" rIns="30662" bIns="30662" numCol="1" anchor="t">
              <a:spAutoFit/>
            </a:bodyPr>
            <a:lstStyle>
              <a:lvl1pPr defTabSz="829875">
                <a:defRPr i="1" spc="0" sz="1800">
                  <a:solidFill>
                    <a:srgbClr val="FFFF00"/>
                  </a:solidFill>
                  <a:latin typeface="Century Schoolbook L"/>
                  <a:ea typeface="Century Schoolbook L"/>
                  <a:cs typeface="Century Schoolbook L"/>
                  <a:sym typeface="Century Schoolbook L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391" name="Line 6"/>
          <p:cNvSpPr/>
          <p:nvPr/>
        </p:nvSpPr>
        <p:spPr>
          <a:xfrm flipV="1">
            <a:off x="3898250" y="3729700"/>
            <a:ext cx="12756" cy="75919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92" name="TextShape 7"/>
          <p:cNvSpPr txBox="1"/>
          <p:nvPr/>
        </p:nvSpPr>
        <p:spPr>
          <a:xfrm>
            <a:off x="3580099" y="3559464"/>
            <a:ext cx="720195" cy="36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125"/>
              <a:t>1</a:t>
            </a:r>
          </a:p>
        </p:txBody>
      </p:sp>
      <p:sp>
        <p:nvSpPr>
          <p:cNvPr id="393" name="Line 8"/>
          <p:cNvSpPr/>
          <p:nvPr/>
        </p:nvSpPr>
        <p:spPr>
          <a:xfrm flipV="1">
            <a:off x="4456057" y="3366905"/>
            <a:ext cx="3517813" cy="992966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94" name="Line 9"/>
          <p:cNvSpPr/>
          <p:nvPr/>
        </p:nvSpPr>
        <p:spPr>
          <a:xfrm flipV="1">
            <a:off x="5991619" y="3307789"/>
            <a:ext cx="61325" cy="62158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95" name="TextShape 10"/>
          <p:cNvSpPr txBox="1"/>
          <p:nvPr/>
        </p:nvSpPr>
        <p:spPr>
          <a:xfrm>
            <a:off x="5709036" y="3242049"/>
            <a:ext cx="720195" cy="36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125"/>
              <a:t>2</a:t>
            </a:r>
          </a:p>
        </p:txBody>
      </p:sp>
      <p:sp>
        <p:nvSpPr>
          <p:cNvPr id="396" name="Line 11"/>
          <p:cNvSpPr/>
          <p:nvPr/>
        </p:nvSpPr>
        <p:spPr>
          <a:xfrm flipV="1">
            <a:off x="4060392" y="4320131"/>
            <a:ext cx="2102936" cy="616679"/>
          </a:xfrm>
          <a:prstGeom prst="line">
            <a:avLst/>
          </a:prstGeom>
          <a:ln w="3175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97" name="Line 12"/>
          <p:cNvSpPr/>
          <p:nvPr/>
        </p:nvSpPr>
        <p:spPr>
          <a:xfrm>
            <a:off x="3898250" y="4560278"/>
            <a:ext cx="330906" cy="77244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98" name="Line 13"/>
          <p:cNvSpPr/>
          <p:nvPr/>
        </p:nvSpPr>
        <p:spPr>
          <a:xfrm>
            <a:off x="5991619" y="3929372"/>
            <a:ext cx="330907" cy="77244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99" name="Formula 14"/>
          <p:cNvSpPr txBox="1"/>
          <p:nvPr/>
        </p:nvSpPr>
        <p:spPr>
          <a:xfrm>
            <a:off x="5026063" y="4742779"/>
            <a:ext cx="625258" cy="1535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limUpp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403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753" y="1628972"/>
            <a:ext cx="6475121" cy="3536701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TextShape 2"/>
          <p:cNvSpPr txBox="1"/>
          <p:nvPr/>
        </p:nvSpPr>
        <p:spPr>
          <a:xfrm>
            <a:off x="3289667" y="5379817"/>
            <a:ext cx="5156400" cy="22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1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From: Knudsen et.al., </a:t>
            </a:r>
            <a:r>
              <a:rPr i="1"/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7" name="CustomShape 1"/>
          <p:cNvSpPr/>
          <p:nvPr/>
        </p:nvSpPr>
        <p:spPr>
          <a:xfrm>
            <a:off x="5176741" y="2269444"/>
            <a:ext cx="473670" cy="285527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08" name="CustomShape 2"/>
          <p:cNvSpPr/>
          <p:nvPr/>
        </p:nvSpPr>
        <p:spPr>
          <a:xfrm>
            <a:off x="4891214" y="2717357"/>
            <a:ext cx="986343" cy="317907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09" name="CustomShape 3"/>
          <p:cNvSpPr/>
          <p:nvPr/>
        </p:nvSpPr>
        <p:spPr>
          <a:xfrm>
            <a:off x="3508717" y="3191027"/>
            <a:ext cx="1129350" cy="259771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10" name="TextShape 4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411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753" y="1628972"/>
            <a:ext cx="6475121" cy="3536701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TextShape 5"/>
          <p:cNvSpPr txBox="1"/>
          <p:nvPr/>
        </p:nvSpPr>
        <p:spPr>
          <a:xfrm>
            <a:off x="3289667" y="5379817"/>
            <a:ext cx="5156400" cy="22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1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From: Knudsen et.al., </a:t>
            </a:r>
            <a:r>
              <a:rPr i="1"/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CustomShape 1"/>
          <p:cNvSpPr/>
          <p:nvPr/>
        </p:nvSpPr>
        <p:spPr>
          <a:xfrm>
            <a:off x="5176741" y="2269444"/>
            <a:ext cx="473670" cy="285527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16" name="CustomShape 2"/>
          <p:cNvSpPr/>
          <p:nvPr/>
        </p:nvSpPr>
        <p:spPr>
          <a:xfrm>
            <a:off x="4891214" y="2717357"/>
            <a:ext cx="986343" cy="317907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17" name="CustomShape 3"/>
          <p:cNvSpPr/>
          <p:nvPr/>
        </p:nvSpPr>
        <p:spPr>
          <a:xfrm>
            <a:off x="3508717" y="3191027"/>
            <a:ext cx="1129350" cy="259771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18" name="TextShape 4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419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753" y="1628972"/>
            <a:ext cx="6475121" cy="3536701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TextShape 5"/>
          <p:cNvSpPr txBox="1"/>
          <p:nvPr/>
        </p:nvSpPr>
        <p:spPr>
          <a:xfrm>
            <a:off x="3289667" y="5379817"/>
            <a:ext cx="5156400" cy="22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1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From: Knudsen et.al., </a:t>
            </a:r>
            <a:r>
              <a:rPr i="1"/>
              <a:t>J. Neutron Research</a:t>
            </a:r>
            <a:r>
              <a:t>, 2014</a:t>
            </a:r>
          </a:p>
        </p:txBody>
      </p:sp>
      <p:sp>
        <p:nvSpPr>
          <p:cNvPr id="421" name="TextShape 6"/>
          <p:cNvSpPr txBox="1"/>
          <p:nvPr/>
        </p:nvSpPr>
        <p:spPr>
          <a:xfrm>
            <a:off x="4534061" y="2520874"/>
            <a:ext cx="4782813" cy="4709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0" dist="50800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mc_pol_set_angular_accuracy(double domega);</a:t>
            </a:r>
          </a:p>
        </p:txBody>
      </p:sp>
      <p:sp>
        <p:nvSpPr>
          <p:cNvPr id="422" name="TextShape 7"/>
          <p:cNvSpPr txBox="1"/>
          <p:nvPr/>
        </p:nvSpPr>
        <p:spPr>
          <a:xfrm>
            <a:off x="5051884" y="1969445"/>
            <a:ext cx="3519285" cy="4709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0" dist="50800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mc_pol_set_timestep(double dt);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5" name="CustomShape 1"/>
          <p:cNvSpPr/>
          <p:nvPr/>
        </p:nvSpPr>
        <p:spPr>
          <a:xfrm>
            <a:off x="6022036" y="1860533"/>
            <a:ext cx="3412090" cy="1713404"/>
          </a:xfrm>
          <a:prstGeom prst="rect">
            <a:avLst/>
          </a:prstGeom>
          <a:solidFill>
            <a:srgbClr val="6666FF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26" name="CustomShape 2"/>
          <p:cNvSpPr/>
          <p:nvPr/>
        </p:nvSpPr>
        <p:spPr>
          <a:xfrm>
            <a:off x="2846659" y="3807460"/>
            <a:ext cx="3056899" cy="1090593"/>
          </a:xfrm>
          <a:prstGeom prst="rect">
            <a:avLst/>
          </a:prstGeom>
          <a:solidFill>
            <a:srgbClr val="CC66FF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27" name="CustomShape 3"/>
          <p:cNvSpPr/>
          <p:nvPr/>
        </p:nvSpPr>
        <p:spPr>
          <a:xfrm>
            <a:off x="6385567" y="3800101"/>
            <a:ext cx="2685027" cy="903186"/>
          </a:xfrm>
          <a:prstGeom prst="rect">
            <a:avLst/>
          </a:prstGeom>
          <a:solidFill>
            <a:srgbClr val="00CC00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28" name="CustomShape 4"/>
          <p:cNvSpPr/>
          <p:nvPr/>
        </p:nvSpPr>
        <p:spPr>
          <a:xfrm>
            <a:off x="2846659" y="1866911"/>
            <a:ext cx="3056899" cy="1713404"/>
          </a:xfrm>
          <a:prstGeom prst="rect">
            <a:avLst/>
          </a:prstGeom>
          <a:solidFill>
            <a:srgbClr val="FF6600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29" name="TextShape 5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polarization components</a:t>
            </a:r>
          </a:p>
        </p:txBody>
      </p:sp>
      <p:sp>
        <p:nvSpPr>
          <p:cNvPr id="430" name="TextShape 6"/>
          <p:cNvSpPr txBox="1"/>
          <p:nvPr/>
        </p:nvSpPr>
        <p:spPr>
          <a:xfrm>
            <a:off x="5983279" y="1948595"/>
            <a:ext cx="3489849" cy="307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Optics: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Monochromator_pol.comp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Pol_bender.comp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Pol_guide_vmirror.comp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Pol_mirror.comp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Pol_pi_2_rotator.comp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Transmission_polarisatorABSnT.comp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Pol_bender_tapering.comp</a:t>
            </a:r>
          </a:p>
        </p:txBody>
      </p:sp>
      <p:sp>
        <p:nvSpPr>
          <p:cNvPr id="431" name="TextShape 7"/>
          <p:cNvSpPr txBox="1"/>
          <p:nvPr/>
        </p:nvSpPr>
        <p:spPr>
          <a:xfrm>
            <a:off x="2905040" y="4037549"/>
            <a:ext cx="2940383" cy="145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Monitors: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Pol_monitor.comp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MeanPolLambda_monitor.comp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PolLambda_monitor.comp</a:t>
            </a:r>
          </a:p>
        </p:txBody>
      </p:sp>
      <p:sp>
        <p:nvSpPr>
          <p:cNvPr id="432" name="TextShape 8"/>
          <p:cNvSpPr txBox="1"/>
          <p:nvPr/>
        </p:nvSpPr>
        <p:spPr>
          <a:xfrm>
            <a:off x="6503800" y="4032152"/>
            <a:ext cx="2448806" cy="113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Idealized components: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PolAnalyser_ideal.comp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Set_pol.comp</a:t>
            </a:r>
          </a:p>
        </p:txBody>
      </p:sp>
      <p:sp>
        <p:nvSpPr>
          <p:cNvPr id="433" name="TextShape 9"/>
          <p:cNvSpPr txBox="1"/>
          <p:nvPr/>
        </p:nvSpPr>
        <p:spPr>
          <a:xfrm>
            <a:off x="2982064" y="2004523"/>
            <a:ext cx="2786090" cy="2425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Magnetic fields: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Pol_FieldBox.comp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Pol_constBfield.comp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Pol_simpleBfield.comp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Pol_simpleBfield_stop.comp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Pol_triafield.comp</a:t>
            </a:r>
          </a:p>
        </p:txBody>
      </p:sp>
      <p:sp>
        <p:nvSpPr>
          <p:cNvPr id="434" name="CustomShape 10"/>
          <p:cNvSpPr/>
          <p:nvPr/>
        </p:nvSpPr>
        <p:spPr>
          <a:xfrm>
            <a:off x="2846659" y="5053080"/>
            <a:ext cx="3056899" cy="860505"/>
          </a:xfrm>
          <a:prstGeom prst="rect">
            <a:avLst/>
          </a:prstGeom>
          <a:solidFill>
            <a:srgbClr val="66FF99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35" name="TextShape 11"/>
          <p:cNvSpPr txBox="1"/>
          <p:nvPr/>
        </p:nvSpPr>
        <p:spPr>
          <a:xfrm>
            <a:off x="2905040" y="5053080"/>
            <a:ext cx="2940383" cy="6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Contrib: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Foil_flipper_magnet.comp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8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polarization monitors</a:t>
            </a:r>
          </a:p>
        </p:txBody>
      </p:sp>
      <p:sp>
        <p:nvSpPr>
          <p:cNvPr id="439" name="TextShape 2"/>
          <p:cNvSpPr txBox="1"/>
          <p:nvPr/>
        </p:nvSpPr>
        <p:spPr>
          <a:xfrm>
            <a:off x="2930060" y="2107793"/>
            <a:ext cx="3483226" cy="25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Monitors</a:t>
            </a:r>
          </a:p>
        </p:txBody>
      </p:sp>
      <p:sp>
        <p:nvSpPr>
          <p:cNvPr id="440" name="CustomShape 3"/>
          <p:cNvSpPr/>
          <p:nvPr/>
        </p:nvSpPr>
        <p:spPr>
          <a:xfrm rot="16200000">
            <a:off x="3216323" y="3493724"/>
            <a:ext cx="1275794" cy="286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pic>
        <p:nvPicPr>
          <p:cNvPr id="441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377" y="3239596"/>
            <a:ext cx="2996556" cy="1685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6467" y="1458245"/>
            <a:ext cx="2911928" cy="1637853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Formula 4"/>
          <p:cNvSpPr txBox="1"/>
          <p:nvPr/>
        </p:nvSpPr>
        <p:spPr>
          <a:xfrm>
            <a:off x="4118068" y="5125688"/>
            <a:ext cx="1510662" cy="281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d>
                    <m:d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e>
                  </m:d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0.87</m:t>
                  </m:r>
                </m:oMath>
              </m:oMathPara>
            </a14:m>
            <a:endParaRPr sz="1200"/>
          </a:p>
        </p:txBody>
      </p:sp>
      <p:sp>
        <p:nvSpPr>
          <p:cNvPr id="471" name="Line 5"/>
          <p:cNvSpPr/>
          <p:nvPr/>
        </p:nvSpPr>
        <p:spPr>
          <a:xfrm>
            <a:off x="5628640" y="4083050"/>
            <a:ext cx="3354070" cy="118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64" y="0"/>
                </a:moveTo>
                <a:lnTo>
                  <a:pt x="21600" y="0"/>
                </a:lnTo>
                <a:lnTo>
                  <a:pt x="21600" y="18421"/>
                </a:lnTo>
                <a:lnTo>
                  <a:pt x="5684" y="18421"/>
                </a:lnTo>
                <a:lnTo>
                  <a:pt x="5684" y="21600"/>
                </a:lnTo>
                <a:lnTo>
                  <a:pt x="0" y="21600"/>
                </a:lnTo>
              </a:path>
            </a:pathLst>
          </a:custGeom>
          <a:ln w="31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2" name="Line 6"/>
          <p:cNvSpPr/>
          <p:nvPr/>
        </p:nvSpPr>
        <p:spPr>
          <a:xfrm>
            <a:off x="5513070" y="1203960"/>
            <a:ext cx="1717040" cy="2034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97"/>
                </a:moveTo>
                <a:lnTo>
                  <a:pt x="0" y="0"/>
                </a:lnTo>
                <a:lnTo>
                  <a:pt x="19938" y="0"/>
                </a:lnTo>
                <a:lnTo>
                  <a:pt x="19938" y="16503"/>
                </a:lnTo>
                <a:lnTo>
                  <a:pt x="21600" y="16503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46" name="TextShape 7"/>
          <p:cNvSpPr txBox="1"/>
          <p:nvPr/>
        </p:nvSpPr>
        <p:spPr>
          <a:xfrm>
            <a:off x="7318433" y="2918256"/>
            <a:ext cx="2085766" cy="46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MeanPolLambda_monitor</a:t>
            </a:r>
          </a:p>
        </p:txBody>
      </p:sp>
      <p:sp>
        <p:nvSpPr>
          <p:cNvPr id="447" name="TextShape 8"/>
          <p:cNvSpPr txBox="1"/>
          <p:nvPr/>
        </p:nvSpPr>
        <p:spPr>
          <a:xfrm>
            <a:off x="3976255" y="1276725"/>
            <a:ext cx="1711932" cy="46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PolLambda_monitor</a:t>
            </a:r>
          </a:p>
        </p:txBody>
      </p:sp>
      <p:sp>
        <p:nvSpPr>
          <p:cNvPr id="448" name="TextShape 9"/>
          <p:cNvSpPr txBox="1"/>
          <p:nvPr/>
        </p:nvSpPr>
        <p:spPr>
          <a:xfrm>
            <a:off x="3275194" y="4886523"/>
            <a:ext cx="1151183" cy="46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Pol_monitor</a:t>
            </a:r>
          </a:p>
        </p:txBody>
      </p:sp>
      <p:grpSp>
        <p:nvGrpSpPr>
          <p:cNvPr id="470" name="Group 10"/>
          <p:cNvGrpSpPr/>
          <p:nvPr/>
        </p:nvGrpSpPr>
        <p:grpSpPr>
          <a:xfrm>
            <a:off x="2747069" y="3413928"/>
            <a:ext cx="964265" cy="529650"/>
            <a:chOff x="0" y="90310"/>
            <a:chExt cx="964264" cy="529649"/>
          </a:xfrm>
        </p:grpSpPr>
        <p:sp>
          <p:nvSpPr>
            <p:cNvPr id="449" name="Line 11"/>
            <p:cNvSpPr/>
            <p:nvPr/>
          </p:nvSpPr>
          <p:spPr>
            <a:xfrm>
              <a:off x="0" y="226770"/>
              <a:ext cx="964265" cy="1"/>
            </a:xfrm>
            <a:prstGeom prst="line">
              <a:avLst/>
            </a:prstGeom>
            <a:noFill/>
            <a:ln w="31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29875"/>
            </a:p>
          </p:txBody>
        </p:sp>
        <p:sp>
          <p:nvSpPr>
            <p:cNvPr id="450" name="Formula 12"/>
            <p:cNvSpPr txBox="1"/>
            <p:nvPr/>
          </p:nvSpPr>
          <p:spPr>
            <a:xfrm>
              <a:off x="705989" y="281226"/>
              <a:ext cx="92356" cy="99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spcBef>
                  <a:spcPts val="0"/>
                </a:spcBef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m:oMathPara>
              </a14:m>
              <a:endParaRPr sz="1200"/>
            </a:p>
          </p:txBody>
        </p:sp>
        <p:grpSp>
          <p:nvGrpSpPr>
            <p:cNvPr id="469" name="Group 13"/>
            <p:cNvGrpSpPr/>
            <p:nvPr/>
          </p:nvGrpSpPr>
          <p:grpSpPr>
            <a:xfrm>
              <a:off x="249934" y="90310"/>
              <a:ext cx="340105" cy="529650"/>
              <a:chOff x="0" y="90310"/>
              <a:chExt cx="340103" cy="529649"/>
            </a:xfrm>
          </p:grpSpPr>
          <p:grpSp>
            <p:nvGrpSpPr>
              <p:cNvPr id="453" name="Group 14"/>
              <p:cNvGrpSpPr/>
              <p:nvPr/>
            </p:nvGrpSpPr>
            <p:grpSpPr>
              <a:xfrm>
                <a:off x="86110" y="90310"/>
                <a:ext cx="156366" cy="408472"/>
                <a:chOff x="0" y="90310"/>
                <a:chExt cx="156365" cy="408470"/>
              </a:xfrm>
            </p:grpSpPr>
            <p:sp>
              <p:nvSpPr>
                <p:cNvPr id="451" name="CustomShape 15"/>
                <p:cNvSpPr/>
                <p:nvPr/>
              </p:nvSpPr>
              <p:spPr>
                <a:xfrm rot="1461599">
                  <a:off x="17919" y="108291"/>
                  <a:ext cx="111121" cy="110876"/>
                </a:xfrm>
                <a:prstGeom prst="ellipse">
                  <a:avLst/>
                </a:prstGeom>
                <a:solidFill>
                  <a:srgbClr val="0000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29875"/>
                </a:p>
              </p:txBody>
            </p:sp>
            <p:sp>
              <p:nvSpPr>
                <p:cNvPr id="452" name="TextShape 16"/>
                <p:cNvSpPr txBox="1"/>
                <p:nvPr/>
              </p:nvSpPr>
              <p:spPr>
                <a:xfrm rot="21554399">
                  <a:off x="6197" y="157090"/>
                  <a:ext cx="147915" cy="340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0662" tIns="30662" rIns="30662" bIns="30662" numCol="1" anchor="t">
                  <a:spAutoFit/>
                </a:bodyPr>
                <a:lstStyle>
                  <a:lvl1pPr defTabSz="829875">
                    <a:defRPr i="1" spc="0" sz="1800">
                      <a:solidFill>
                        <a:srgbClr val="FFFF00"/>
                      </a:solidFill>
                      <a:latin typeface="Century Schoolbook L"/>
                      <a:ea typeface="Century Schoolbook L"/>
                      <a:cs typeface="Century Schoolbook L"/>
                      <a:sym typeface="Century Schoolbook L"/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grpSp>
            <p:nvGrpSpPr>
              <p:cNvPr id="456" name="Group 17"/>
              <p:cNvGrpSpPr/>
              <p:nvPr/>
            </p:nvGrpSpPr>
            <p:grpSpPr>
              <a:xfrm>
                <a:off x="30416" y="130835"/>
                <a:ext cx="156377" cy="408423"/>
                <a:chOff x="0" y="90362"/>
                <a:chExt cx="156376" cy="408421"/>
              </a:xfrm>
            </p:grpSpPr>
            <p:sp>
              <p:nvSpPr>
                <p:cNvPr id="454" name="CustomShape 18"/>
                <p:cNvSpPr/>
                <p:nvPr/>
              </p:nvSpPr>
              <p:spPr>
                <a:xfrm rot="1461599">
                  <a:off x="17930" y="108293"/>
                  <a:ext cx="110876" cy="110875"/>
                </a:xfrm>
                <a:prstGeom prst="ellipse">
                  <a:avLst/>
                </a:prstGeom>
                <a:solidFill>
                  <a:srgbClr val="0000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29875"/>
                </a:p>
              </p:txBody>
            </p:sp>
            <p:sp>
              <p:nvSpPr>
                <p:cNvPr id="455" name="TextShape 19"/>
                <p:cNvSpPr txBox="1"/>
                <p:nvPr/>
              </p:nvSpPr>
              <p:spPr>
                <a:xfrm rot="21554399">
                  <a:off x="5963" y="157092"/>
                  <a:ext cx="148160" cy="3407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0662" tIns="30662" rIns="30662" bIns="30662" numCol="1" anchor="t">
                  <a:spAutoFit/>
                </a:bodyPr>
                <a:lstStyle>
                  <a:lvl1pPr defTabSz="829875">
                    <a:defRPr i="1" spc="0" sz="1800">
                      <a:solidFill>
                        <a:srgbClr val="FFFF00"/>
                      </a:solidFill>
                      <a:latin typeface="Century Schoolbook L"/>
                      <a:ea typeface="Century Schoolbook L"/>
                      <a:cs typeface="Century Schoolbook L"/>
                      <a:sym typeface="Century Schoolbook L"/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grpSp>
            <p:nvGrpSpPr>
              <p:cNvPr id="459" name="Group 20"/>
              <p:cNvGrpSpPr/>
              <p:nvPr/>
            </p:nvGrpSpPr>
            <p:grpSpPr>
              <a:xfrm>
                <a:off x="88797" y="171309"/>
                <a:ext cx="156131" cy="408421"/>
                <a:chOff x="0" y="90361"/>
                <a:chExt cx="156130" cy="408420"/>
              </a:xfrm>
            </p:grpSpPr>
            <p:sp>
              <p:nvSpPr>
                <p:cNvPr id="457" name="CustomShape 21"/>
                <p:cNvSpPr/>
                <p:nvPr/>
              </p:nvSpPr>
              <p:spPr>
                <a:xfrm rot="1461599">
                  <a:off x="17930" y="108291"/>
                  <a:ext cx="110876" cy="110876"/>
                </a:xfrm>
                <a:prstGeom prst="ellipse">
                  <a:avLst/>
                </a:prstGeom>
                <a:solidFill>
                  <a:srgbClr val="0000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29875"/>
                </a:p>
              </p:txBody>
            </p:sp>
            <p:sp>
              <p:nvSpPr>
                <p:cNvPr id="458" name="TextShape 22"/>
                <p:cNvSpPr txBox="1"/>
                <p:nvPr/>
              </p:nvSpPr>
              <p:spPr>
                <a:xfrm rot="21554399">
                  <a:off x="5963" y="157090"/>
                  <a:ext cx="147914" cy="340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0662" tIns="30662" rIns="30662" bIns="30662" numCol="1" anchor="t">
                  <a:spAutoFit/>
                </a:bodyPr>
                <a:lstStyle>
                  <a:lvl1pPr defTabSz="829875">
                    <a:defRPr i="1" spc="0" sz="1800">
                      <a:solidFill>
                        <a:srgbClr val="FFFF00"/>
                      </a:solidFill>
                      <a:latin typeface="Century Schoolbook L"/>
                      <a:ea typeface="Century Schoolbook L"/>
                      <a:cs typeface="Century Schoolbook L"/>
                      <a:sym typeface="Century Schoolbook L"/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grpSp>
            <p:nvGrpSpPr>
              <p:cNvPr id="462" name="Group 23"/>
              <p:cNvGrpSpPr/>
              <p:nvPr/>
            </p:nvGrpSpPr>
            <p:grpSpPr>
              <a:xfrm>
                <a:off x="183727" y="130835"/>
                <a:ext cx="156377" cy="408177"/>
                <a:chOff x="0" y="90608"/>
                <a:chExt cx="156376" cy="408176"/>
              </a:xfrm>
            </p:grpSpPr>
            <p:sp>
              <p:nvSpPr>
                <p:cNvPr id="460" name="CustomShape 24"/>
                <p:cNvSpPr/>
                <p:nvPr/>
              </p:nvSpPr>
              <p:spPr>
                <a:xfrm rot="1461599">
                  <a:off x="17930" y="108538"/>
                  <a:ext cx="110876" cy="110876"/>
                </a:xfrm>
                <a:prstGeom prst="ellipse">
                  <a:avLst/>
                </a:prstGeom>
                <a:solidFill>
                  <a:srgbClr val="0000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29875"/>
                </a:p>
              </p:txBody>
            </p:sp>
            <p:sp>
              <p:nvSpPr>
                <p:cNvPr id="461" name="TextShape 25"/>
                <p:cNvSpPr txBox="1"/>
                <p:nvPr/>
              </p:nvSpPr>
              <p:spPr>
                <a:xfrm rot="21554399">
                  <a:off x="5963" y="157092"/>
                  <a:ext cx="148160" cy="3407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0662" tIns="30662" rIns="30662" bIns="30662" numCol="1" anchor="t">
                  <a:spAutoFit/>
                </a:bodyPr>
                <a:lstStyle>
                  <a:lvl1pPr defTabSz="829875">
                    <a:defRPr i="1" spc="0" sz="1800">
                      <a:solidFill>
                        <a:srgbClr val="FFFF00"/>
                      </a:solidFill>
                      <a:latin typeface="Century Schoolbook L"/>
                      <a:ea typeface="Century Schoolbook L"/>
                      <a:cs typeface="Century Schoolbook L"/>
                      <a:sym typeface="Century Schoolbook L"/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grpSp>
            <p:nvGrpSpPr>
              <p:cNvPr id="465" name="Group 26"/>
              <p:cNvGrpSpPr/>
              <p:nvPr/>
            </p:nvGrpSpPr>
            <p:grpSpPr>
              <a:xfrm>
                <a:off x="149386" y="211783"/>
                <a:ext cx="156377" cy="408177"/>
                <a:chOff x="0" y="90608"/>
                <a:chExt cx="156376" cy="408176"/>
              </a:xfrm>
            </p:grpSpPr>
            <p:sp>
              <p:nvSpPr>
                <p:cNvPr id="463" name="CustomShape 27"/>
                <p:cNvSpPr/>
                <p:nvPr/>
              </p:nvSpPr>
              <p:spPr>
                <a:xfrm rot="1461599">
                  <a:off x="17930" y="108538"/>
                  <a:ext cx="110876" cy="110876"/>
                </a:xfrm>
                <a:prstGeom prst="ellipse">
                  <a:avLst/>
                </a:prstGeom>
                <a:solidFill>
                  <a:srgbClr val="0000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29875"/>
                </a:p>
              </p:txBody>
            </p:sp>
            <p:sp>
              <p:nvSpPr>
                <p:cNvPr id="464" name="TextShape 28"/>
                <p:cNvSpPr txBox="1"/>
                <p:nvPr/>
              </p:nvSpPr>
              <p:spPr>
                <a:xfrm rot="21554399">
                  <a:off x="5963" y="157092"/>
                  <a:ext cx="148160" cy="3407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0662" tIns="30662" rIns="30662" bIns="30662" numCol="1" anchor="t">
                  <a:spAutoFit/>
                </a:bodyPr>
                <a:lstStyle>
                  <a:lvl1pPr defTabSz="829875">
                    <a:defRPr i="1" spc="0" sz="1800">
                      <a:solidFill>
                        <a:srgbClr val="FFFF00"/>
                      </a:solidFill>
                      <a:latin typeface="Century Schoolbook L"/>
                      <a:ea typeface="Century Schoolbook L"/>
                      <a:cs typeface="Century Schoolbook L"/>
                      <a:sym typeface="Century Schoolbook L"/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grpSp>
            <p:nvGrpSpPr>
              <p:cNvPr id="468" name="Group 29"/>
              <p:cNvGrpSpPr/>
              <p:nvPr/>
            </p:nvGrpSpPr>
            <p:grpSpPr>
              <a:xfrm>
                <a:off x="0" y="211783"/>
                <a:ext cx="156131" cy="408176"/>
                <a:chOff x="0" y="90606"/>
                <a:chExt cx="156130" cy="408174"/>
              </a:xfrm>
            </p:grpSpPr>
            <p:sp>
              <p:nvSpPr>
                <p:cNvPr id="466" name="CustomShape 30"/>
                <p:cNvSpPr/>
                <p:nvPr/>
              </p:nvSpPr>
              <p:spPr>
                <a:xfrm rot="1461599">
                  <a:off x="17930" y="108537"/>
                  <a:ext cx="110876" cy="110875"/>
                </a:xfrm>
                <a:prstGeom prst="ellipse">
                  <a:avLst/>
                </a:prstGeom>
                <a:solidFill>
                  <a:srgbClr val="0000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29875"/>
                </a:p>
              </p:txBody>
            </p:sp>
            <p:sp>
              <p:nvSpPr>
                <p:cNvPr id="467" name="TextShape 31"/>
                <p:cNvSpPr txBox="1"/>
                <p:nvPr/>
              </p:nvSpPr>
              <p:spPr>
                <a:xfrm rot="21554399">
                  <a:off x="5963" y="157090"/>
                  <a:ext cx="147915" cy="340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0662" tIns="30662" rIns="30662" bIns="30662" numCol="1" anchor="t">
                  <a:spAutoFit/>
                </a:bodyPr>
                <a:lstStyle>
                  <a:lvl1pPr defTabSz="829875">
                    <a:defRPr i="1" spc="0" sz="1800">
                      <a:solidFill>
                        <a:srgbClr val="FFFF00"/>
                      </a:solidFill>
                      <a:latin typeface="Century Schoolbook L"/>
                      <a:ea typeface="Century Schoolbook L"/>
                      <a:cs typeface="Century Schoolbook L"/>
                      <a:sym typeface="Century Schoolbook L"/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5" name="CustomShape 1"/>
          <p:cNvSpPr/>
          <p:nvPr/>
        </p:nvSpPr>
        <p:spPr>
          <a:xfrm rot="16200000">
            <a:off x="6549671" y="3265352"/>
            <a:ext cx="1795088" cy="543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76" name="TextShape 2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77" name="CustomShape 3"/>
          <p:cNvSpPr/>
          <p:nvPr/>
        </p:nvSpPr>
        <p:spPr>
          <a:xfrm rot="16200000">
            <a:off x="3468489" y="3248426"/>
            <a:ext cx="1795088" cy="54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78" name="TextShape 4"/>
          <p:cNvSpPr txBox="1"/>
          <p:nvPr/>
        </p:nvSpPr>
        <p:spPr>
          <a:xfrm>
            <a:off x="3624253" y="1506569"/>
            <a:ext cx="3934327" cy="1156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Pol_constBfield.comp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Single constant Magnetic field in a “box”.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- user may specify a wavelength to flip.</a:t>
            </a:r>
            <a:br/>
            <a:r>
              <a:t>- blocking walls</a:t>
            </a:r>
          </a:p>
        </p:txBody>
      </p:sp>
      <p:sp>
        <p:nvSpPr>
          <p:cNvPr id="479" name="Line 5"/>
          <p:cNvSpPr/>
          <p:nvPr/>
        </p:nvSpPr>
        <p:spPr>
          <a:xfrm>
            <a:off x="4094488" y="2622427"/>
            <a:ext cx="3081183" cy="169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480" name="Line 6"/>
          <p:cNvSpPr/>
          <p:nvPr/>
        </p:nvSpPr>
        <p:spPr>
          <a:xfrm>
            <a:off x="4638067" y="3080643"/>
            <a:ext cx="3081184" cy="662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481" name="Line 7"/>
          <p:cNvSpPr/>
          <p:nvPr/>
        </p:nvSpPr>
        <p:spPr>
          <a:xfrm>
            <a:off x="4638067" y="4417760"/>
            <a:ext cx="3081184" cy="169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482" name="Line 8"/>
          <p:cNvSpPr/>
          <p:nvPr/>
        </p:nvSpPr>
        <p:spPr>
          <a:xfrm>
            <a:off x="4094488" y="3966413"/>
            <a:ext cx="3081183" cy="16926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483" name="Line 9"/>
          <p:cNvSpPr/>
          <p:nvPr/>
        </p:nvSpPr>
        <p:spPr>
          <a:xfrm flipV="1">
            <a:off x="3307573" y="3359791"/>
            <a:ext cx="5685263" cy="53205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484" name="CustomShape 10"/>
          <p:cNvSpPr/>
          <p:nvPr/>
        </p:nvSpPr>
        <p:spPr>
          <a:xfrm>
            <a:off x="4196777" y="2667562"/>
            <a:ext cx="3419939" cy="356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01" y="21600"/>
                </a:moveTo>
                <a:lnTo>
                  <a:pt x="21600" y="21600"/>
                </a:lnTo>
                <a:lnTo>
                  <a:pt x="18497" y="0"/>
                </a:lnTo>
                <a:lnTo>
                  <a:pt x="0" y="0"/>
                </a:lnTo>
                <a:lnTo>
                  <a:pt x="3101" y="21600"/>
                </a:lnTo>
              </a:path>
            </a:pathLst>
          </a:custGeom>
          <a:solidFill>
            <a:srgbClr val="CCCCCC">
              <a:alpha val="50000"/>
            </a:srgbClr>
          </a:solidFill>
          <a:ln w="3175">
            <a:solidFill>
              <a:srgbClr val="CCCCCC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85" name="CustomShape 11"/>
          <p:cNvSpPr/>
          <p:nvPr/>
        </p:nvSpPr>
        <p:spPr>
          <a:xfrm>
            <a:off x="4676824" y="3139024"/>
            <a:ext cx="2998519" cy="1239734"/>
          </a:xfrm>
          <a:prstGeom prst="rect">
            <a:avLst/>
          </a:prstGeom>
          <a:solidFill>
            <a:srgbClr val="DDDDDD">
              <a:alpha val="50000"/>
            </a:srgbClr>
          </a:solidFill>
          <a:ln w="3175">
            <a:solidFill>
              <a:srgbClr val="B2B2B2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86" name="Line 12"/>
          <p:cNvSpPr/>
          <p:nvPr/>
        </p:nvSpPr>
        <p:spPr>
          <a:xfrm flipV="1">
            <a:off x="5157117" y="3359791"/>
            <a:ext cx="447914" cy="81782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9" name="CustomShape 1"/>
          <p:cNvSpPr/>
          <p:nvPr/>
        </p:nvSpPr>
        <p:spPr>
          <a:xfrm rot="16200000">
            <a:off x="6549671" y="3265352"/>
            <a:ext cx="1795088" cy="543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90" name="TextShape 2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91" name="CustomShape 3"/>
          <p:cNvSpPr/>
          <p:nvPr/>
        </p:nvSpPr>
        <p:spPr>
          <a:xfrm rot="16200000">
            <a:off x="3468489" y="3248426"/>
            <a:ext cx="1795088" cy="54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492" name="TextShape 4"/>
          <p:cNvSpPr txBox="1"/>
          <p:nvPr/>
        </p:nvSpPr>
        <p:spPr>
          <a:xfrm>
            <a:off x="3624253" y="1506569"/>
            <a:ext cx="3934327" cy="94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Pol_FieldBox.comp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Single Magnetic field in a “box”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- optional user supplied field c-function</a:t>
            </a:r>
          </a:p>
        </p:txBody>
      </p:sp>
      <p:sp>
        <p:nvSpPr>
          <p:cNvPr id="493" name="Line 5"/>
          <p:cNvSpPr/>
          <p:nvPr/>
        </p:nvSpPr>
        <p:spPr>
          <a:xfrm>
            <a:off x="4094488" y="2622427"/>
            <a:ext cx="3081183" cy="169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494" name="Line 6"/>
          <p:cNvSpPr/>
          <p:nvPr/>
        </p:nvSpPr>
        <p:spPr>
          <a:xfrm>
            <a:off x="4638067" y="3070341"/>
            <a:ext cx="3081184" cy="169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495" name="Line 7"/>
          <p:cNvSpPr/>
          <p:nvPr/>
        </p:nvSpPr>
        <p:spPr>
          <a:xfrm>
            <a:off x="4638067" y="4417760"/>
            <a:ext cx="3081184" cy="169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496" name="Line 8"/>
          <p:cNvSpPr/>
          <p:nvPr/>
        </p:nvSpPr>
        <p:spPr>
          <a:xfrm>
            <a:off x="4094488" y="3966413"/>
            <a:ext cx="3081183" cy="16926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497" name="Line 9"/>
          <p:cNvSpPr/>
          <p:nvPr/>
        </p:nvSpPr>
        <p:spPr>
          <a:xfrm flipV="1">
            <a:off x="3307573" y="3359791"/>
            <a:ext cx="5685263" cy="53205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501" name="TextShape 2"/>
          <p:cNvSpPr txBox="1"/>
          <p:nvPr/>
        </p:nvSpPr>
        <p:spPr>
          <a:xfrm>
            <a:off x="3209700" y="1339521"/>
            <a:ext cx="4906933" cy="1575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Pol_simpleBfield.comp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Pol_simpleBfield_stop.comp</a:t>
            </a:r>
          </a:p>
          <a:p>
            <a:pPr lvl="1" marL="383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- Entry/Exit contruction allows for nested magnetic field descriptions.</a:t>
            </a:r>
            <a:br/>
            <a:r>
              <a:t>- Any magnetic fields through user supplied c-function</a:t>
            </a:r>
            <a:br/>
            <a:r>
              <a:t>- Tabled magnetic fields</a:t>
            </a:r>
          </a:p>
        </p:txBody>
      </p:sp>
      <p:sp>
        <p:nvSpPr>
          <p:cNvPr id="502" name="CustomShape 3"/>
          <p:cNvSpPr/>
          <p:nvPr/>
        </p:nvSpPr>
        <p:spPr>
          <a:xfrm rot="16200000">
            <a:off x="3430713" y="3993640"/>
            <a:ext cx="1275794" cy="286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03" name="Line 4"/>
          <p:cNvSpPr/>
          <p:nvPr/>
        </p:nvSpPr>
        <p:spPr>
          <a:xfrm flipV="1">
            <a:off x="3015424" y="4138611"/>
            <a:ext cx="999589" cy="129764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04" name="Line 5"/>
          <p:cNvSpPr/>
          <p:nvPr/>
        </p:nvSpPr>
        <p:spPr>
          <a:xfrm flipV="1">
            <a:off x="4365542" y="3470176"/>
            <a:ext cx="447914" cy="81782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05" name="Line 6"/>
          <p:cNvSpPr/>
          <p:nvPr/>
        </p:nvSpPr>
        <p:spPr>
          <a:xfrm flipV="1">
            <a:off x="4969219" y="3762079"/>
            <a:ext cx="64759" cy="53254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06" name="Line 7"/>
          <p:cNvSpPr/>
          <p:nvPr/>
        </p:nvSpPr>
        <p:spPr>
          <a:xfrm flipH="1" flipV="1">
            <a:off x="5416642" y="3982847"/>
            <a:ext cx="134915" cy="32502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07" name="Line 8"/>
          <p:cNvSpPr/>
          <p:nvPr/>
        </p:nvSpPr>
        <p:spPr>
          <a:xfrm flipH="1" flipV="1">
            <a:off x="5760794" y="4203370"/>
            <a:ext cx="316680" cy="787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08" name="Line 9"/>
          <p:cNvSpPr/>
          <p:nvPr/>
        </p:nvSpPr>
        <p:spPr>
          <a:xfrm flipH="1">
            <a:off x="6234709" y="4264203"/>
            <a:ext cx="284301" cy="14055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09" name="Line 10"/>
          <p:cNvSpPr/>
          <p:nvPr/>
        </p:nvSpPr>
        <p:spPr>
          <a:xfrm flipH="1">
            <a:off x="6630619" y="4277450"/>
            <a:ext cx="133934" cy="35445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10" name="Line 11"/>
          <p:cNvSpPr/>
          <p:nvPr/>
        </p:nvSpPr>
        <p:spPr>
          <a:xfrm>
            <a:off x="6972318" y="4270827"/>
            <a:ext cx="28211" cy="69836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11" name="CustomShape 12"/>
          <p:cNvSpPr/>
          <p:nvPr/>
        </p:nvSpPr>
        <p:spPr>
          <a:xfrm rot="16200000">
            <a:off x="6773137" y="4006641"/>
            <a:ext cx="1275794" cy="286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4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Polarization Capabilities IV</a:t>
            </a:r>
          </a:p>
        </p:txBody>
      </p:sp>
      <p:sp>
        <p:nvSpPr>
          <p:cNvPr id="515" name="TextShape 2"/>
          <p:cNvSpPr txBox="1"/>
          <p:nvPr/>
        </p:nvSpPr>
        <p:spPr>
          <a:xfrm>
            <a:off x="3209700" y="1339521"/>
            <a:ext cx="4906933" cy="1575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Pol_simpleBfield.comp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Pol_simpleBfield_stop.comp</a:t>
            </a:r>
          </a:p>
          <a:p>
            <a:pPr lvl="1" marL="383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- Entry/Exit contruction allows for nested magnetic field descriptions.</a:t>
            </a:r>
            <a:br/>
            <a:r>
              <a:t>- Any magnetic fields through user supplied c-function</a:t>
            </a:r>
            <a:br/>
            <a:r>
              <a:t>- Tabled magnetic fields</a:t>
            </a:r>
          </a:p>
        </p:txBody>
      </p:sp>
      <p:sp>
        <p:nvSpPr>
          <p:cNvPr id="516" name="CustomShape 3"/>
          <p:cNvSpPr/>
          <p:nvPr/>
        </p:nvSpPr>
        <p:spPr>
          <a:xfrm rot="16200000">
            <a:off x="3430713" y="3993640"/>
            <a:ext cx="1275794" cy="286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17" name="Line 4"/>
          <p:cNvSpPr/>
          <p:nvPr/>
        </p:nvSpPr>
        <p:spPr>
          <a:xfrm flipV="1">
            <a:off x="3015424" y="4138611"/>
            <a:ext cx="999589" cy="129764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18" name="Line 5"/>
          <p:cNvSpPr/>
          <p:nvPr/>
        </p:nvSpPr>
        <p:spPr>
          <a:xfrm flipV="1">
            <a:off x="4365542" y="3470176"/>
            <a:ext cx="447914" cy="81782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19" name="Line 6"/>
          <p:cNvSpPr/>
          <p:nvPr/>
        </p:nvSpPr>
        <p:spPr>
          <a:xfrm flipV="1">
            <a:off x="4969219" y="3762079"/>
            <a:ext cx="64759" cy="53254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20" name="Line 7"/>
          <p:cNvSpPr/>
          <p:nvPr/>
        </p:nvSpPr>
        <p:spPr>
          <a:xfrm flipH="1" flipV="1">
            <a:off x="5416642" y="3982847"/>
            <a:ext cx="134915" cy="32502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21" name="Line 8"/>
          <p:cNvSpPr/>
          <p:nvPr/>
        </p:nvSpPr>
        <p:spPr>
          <a:xfrm flipH="1" flipV="1">
            <a:off x="5760794" y="4203370"/>
            <a:ext cx="316680" cy="787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22" name="Line 9"/>
          <p:cNvSpPr/>
          <p:nvPr/>
        </p:nvSpPr>
        <p:spPr>
          <a:xfrm flipH="1">
            <a:off x="6234709" y="4264203"/>
            <a:ext cx="284301" cy="14055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23" name="Line 10"/>
          <p:cNvSpPr/>
          <p:nvPr/>
        </p:nvSpPr>
        <p:spPr>
          <a:xfrm flipH="1">
            <a:off x="6630619" y="4277450"/>
            <a:ext cx="133934" cy="35445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24" name="Line 11"/>
          <p:cNvSpPr/>
          <p:nvPr/>
        </p:nvSpPr>
        <p:spPr>
          <a:xfrm>
            <a:off x="6972318" y="4270827"/>
            <a:ext cx="28211" cy="69836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25" name="CustomShape 12"/>
          <p:cNvSpPr/>
          <p:nvPr/>
        </p:nvSpPr>
        <p:spPr>
          <a:xfrm rot="16200000">
            <a:off x="6773137" y="4006641"/>
            <a:ext cx="1275794" cy="286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26" name="Line 13"/>
          <p:cNvSpPr/>
          <p:nvPr/>
        </p:nvSpPr>
        <p:spPr>
          <a:xfrm flipV="1">
            <a:off x="4034390" y="3697321"/>
            <a:ext cx="3303423" cy="44129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27" name="Line 14"/>
          <p:cNvSpPr/>
          <p:nvPr/>
        </p:nvSpPr>
        <p:spPr>
          <a:xfrm flipV="1">
            <a:off x="7337812" y="3567559"/>
            <a:ext cx="999588" cy="12976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“particle” model</a:t>
            </a:r>
          </a:p>
        </p:txBody>
      </p:sp>
      <p:sp>
        <p:nvSpPr>
          <p:cNvPr id="253" name="Line 2"/>
          <p:cNvSpPr/>
          <p:nvPr/>
        </p:nvSpPr>
        <p:spPr>
          <a:xfrm>
            <a:off x="4468567" y="3421606"/>
            <a:ext cx="2594758" cy="1"/>
          </a:xfrm>
          <a:prstGeom prst="line">
            <a:avLst/>
          </a:prstGeom>
          <a:ln w="3175">
            <a:solidFill>
              <a:srgbClr val="0000FF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254" name="CustomShape 3"/>
          <p:cNvSpPr/>
          <p:nvPr/>
        </p:nvSpPr>
        <p:spPr>
          <a:xfrm>
            <a:off x="3057370" y="2098962"/>
            <a:ext cx="1762464" cy="154784"/>
          </a:xfrm>
          <a:prstGeom prst="rect">
            <a:avLst/>
          </a:prstGeom>
          <a:solidFill>
            <a:srgbClr val="FF3300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255" name="TextShape 4"/>
          <p:cNvSpPr txBox="1"/>
          <p:nvPr/>
        </p:nvSpPr>
        <p:spPr>
          <a:xfrm>
            <a:off x="3024991" y="1426847"/>
            <a:ext cx="2411030" cy="1782578"/>
          </a:xfrm>
          <a:prstGeom prst="rect">
            <a:avLst/>
          </a:prstGeom>
          <a:ln w="25400">
            <a:solidFill>
              <a:srgbClr val="0000C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040" tIns="50040" rIns="50040" bIns="50040">
            <a:spAutoFit/>
          </a:bodyPr>
          <a:lstStyle/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Neutron ray/package:</a:t>
            </a:r>
          </a:p>
          <a:p>
            <a:pPr defTabSz="829875">
              <a:defRPr spc="0" sz="900"/>
            </a:pP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Weight: (p) # neutrons left in the package</a:t>
            </a:r>
            <a:br/>
            <a:r>
              <a:t>Position: (x, y, z)</a:t>
            </a: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Velocity: (v</a:t>
            </a:r>
            <a:r>
              <a:rPr baseline="-42000"/>
              <a:t>x</a:t>
            </a:r>
            <a:r>
              <a:t>, v</a:t>
            </a:r>
            <a:r>
              <a:rPr baseline="-42000"/>
              <a:t>y</a:t>
            </a:r>
            <a:r>
              <a:t>, v</a:t>
            </a:r>
            <a:r>
              <a:rPr baseline="-42000"/>
              <a:t>z</a:t>
            </a:r>
            <a:r>
              <a:t>)</a:t>
            </a: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Polarization: (p</a:t>
            </a:r>
            <a:r>
              <a:rPr baseline="-42000"/>
              <a:t>x</a:t>
            </a:r>
            <a:r>
              <a:t>, p</a:t>
            </a:r>
            <a:r>
              <a:rPr baseline="-42000"/>
              <a:t>y</a:t>
            </a:r>
            <a:r>
              <a:t>, p</a:t>
            </a:r>
            <a:r>
              <a:rPr baseline="-42000"/>
              <a:t>z</a:t>
            </a:r>
            <a:r>
              <a:t>)</a:t>
            </a: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Time: (t)</a:t>
            </a:r>
          </a:p>
        </p:txBody>
      </p:sp>
      <p:sp>
        <p:nvSpPr>
          <p:cNvPr id="256" name="TextShape 5"/>
          <p:cNvSpPr txBox="1"/>
          <p:nvPr/>
        </p:nvSpPr>
        <p:spPr>
          <a:xfrm>
            <a:off x="3024991" y="1426847"/>
            <a:ext cx="2411030" cy="17825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CC"/>
            </a:solidFill>
          </a:ln>
          <a:effectLst>
            <a:outerShdw sx="100000" sy="100000" kx="0" ky="0" algn="b" rotWithShape="0" blurRad="0" dist="12700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040" tIns="50040" rIns="50040" bIns="50040">
            <a:spAutoFit/>
          </a:bodyPr>
          <a:lstStyle/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Neutron ray/package:</a:t>
            </a:r>
          </a:p>
          <a:p>
            <a:pPr defTabSz="829875">
              <a:defRPr spc="0" sz="900"/>
            </a:pP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Weight: (p) # neutrons left in the package</a:t>
            </a:r>
            <a:br/>
            <a:r>
              <a:t>Position: (x, y, z)</a:t>
            </a: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Velocity: (v</a:t>
            </a:r>
            <a:r>
              <a:rPr baseline="-42000"/>
              <a:t>x</a:t>
            </a:r>
            <a:r>
              <a:t>, v</a:t>
            </a:r>
            <a:r>
              <a:rPr baseline="-42000"/>
              <a:t>y</a:t>
            </a:r>
            <a:r>
              <a:t>, v</a:t>
            </a:r>
            <a:r>
              <a:rPr baseline="-42000"/>
              <a:t>z</a:t>
            </a:r>
            <a:r>
              <a:t>)</a:t>
            </a: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Polarization: (p</a:t>
            </a:r>
            <a:r>
              <a:rPr baseline="-42000"/>
              <a:t>x</a:t>
            </a:r>
            <a:r>
              <a:t>, p</a:t>
            </a:r>
            <a:r>
              <a:rPr baseline="-42000"/>
              <a:t>y</a:t>
            </a:r>
            <a:r>
              <a:t>, p</a:t>
            </a:r>
            <a:r>
              <a:rPr baseline="-42000"/>
              <a:t>z</a:t>
            </a:r>
            <a:r>
              <a:t>)</a:t>
            </a: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Time: (t)</a:t>
            </a:r>
          </a:p>
        </p:txBody>
      </p:sp>
      <p:sp>
        <p:nvSpPr>
          <p:cNvPr id="257" name="TextShape 6"/>
          <p:cNvSpPr txBox="1"/>
          <p:nvPr/>
        </p:nvSpPr>
        <p:spPr>
          <a:xfrm>
            <a:off x="3024991" y="1426847"/>
            <a:ext cx="2411030" cy="17825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CC"/>
            </a:solidFill>
          </a:ln>
          <a:effectLst>
            <a:outerShdw sx="100000" sy="100000" kx="0" ky="0" algn="b" rotWithShape="0" blurRad="0" dist="12700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040" tIns="50040" rIns="50040" bIns="50040">
            <a:spAutoFit/>
          </a:bodyPr>
          <a:lstStyle/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Neutron ray/package:</a:t>
            </a:r>
          </a:p>
          <a:p>
            <a:pPr defTabSz="829875">
              <a:defRPr spc="0" sz="900"/>
            </a:pP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Weight: (p) # neutrons left in the package</a:t>
            </a:r>
            <a:br/>
            <a:r>
              <a:t>Position: (x, y, z)</a:t>
            </a: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Velocity: (v</a:t>
            </a:r>
            <a:r>
              <a:rPr baseline="-42000"/>
              <a:t>x</a:t>
            </a:r>
            <a:r>
              <a:t>, v</a:t>
            </a:r>
            <a:r>
              <a:rPr baseline="-42000"/>
              <a:t>y</a:t>
            </a:r>
            <a:r>
              <a:t>, v</a:t>
            </a:r>
            <a:r>
              <a:rPr baseline="-42000"/>
              <a:t>z</a:t>
            </a:r>
            <a:r>
              <a:t>)</a:t>
            </a: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Polarization: (s</a:t>
            </a:r>
            <a:r>
              <a:rPr baseline="-42000"/>
              <a:t>x</a:t>
            </a:r>
            <a:r>
              <a:t>, s</a:t>
            </a:r>
            <a:r>
              <a:rPr baseline="-42000"/>
              <a:t>y</a:t>
            </a:r>
            <a:r>
              <a:t>, s</a:t>
            </a:r>
            <a:r>
              <a:rPr baseline="-42000"/>
              <a:t>z</a:t>
            </a:r>
            <a:r>
              <a:t>)</a:t>
            </a:r>
          </a:p>
          <a:p>
            <a:pPr defTabSz="829875">
              <a:defRPr spc="0" sz="9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Time: (t)</a:t>
            </a:r>
          </a:p>
        </p:txBody>
      </p:sp>
      <p:sp>
        <p:nvSpPr>
          <p:cNvPr id="258" name="CustomShape 7"/>
          <p:cNvSpPr/>
          <p:nvPr/>
        </p:nvSpPr>
        <p:spPr>
          <a:xfrm rot="1461599">
            <a:off x="5405358" y="3207462"/>
            <a:ext cx="415044" cy="415289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259" name="TextShape 8"/>
          <p:cNvSpPr txBox="1"/>
          <p:nvPr/>
        </p:nvSpPr>
        <p:spPr>
          <a:xfrm rot="21555000">
            <a:off x="5354604" y="3390562"/>
            <a:ext cx="553637" cy="34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i="1" spc="0" sz="1800">
                <a:solidFill>
                  <a:srgbClr val="FFFF00"/>
                </a:solidFill>
                <a:latin typeface="Century Schoolbook L"/>
                <a:ea typeface="Century Schoolbook L"/>
                <a:cs typeface="Century Schoolbook L"/>
                <a:sym typeface="Century Schoolbook L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260" name="Line 9"/>
          <p:cNvSpPr/>
          <p:nvPr/>
        </p:nvSpPr>
        <p:spPr>
          <a:xfrm flipV="1">
            <a:off x="5921464" y="2831420"/>
            <a:ext cx="136877" cy="994438"/>
          </a:xfrm>
          <a:prstGeom prst="line">
            <a:avLst/>
          </a:prstGeom>
          <a:ln w="3175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261" name="Formula 10"/>
          <p:cNvSpPr txBox="1"/>
          <p:nvPr/>
        </p:nvSpPr>
        <p:spPr>
          <a:xfrm>
            <a:off x="6888014" y="2081546"/>
            <a:ext cx="1991008" cy="4190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den>
                  </m:f>
                  <m:nary>
                    <m:nary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  <a:endParaRPr sz="1200"/>
          </a:p>
        </p:txBody>
      </p:sp>
      <p:sp>
        <p:nvSpPr>
          <p:cNvPr id="262" name="Formula 11"/>
          <p:cNvSpPr txBox="1"/>
          <p:nvPr/>
        </p:nvSpPr>
        <p:spPr>
          <a:xfrm>
            <a:off x="6154763" y="2869442"/>
            <a:ext cx="139160" cy="1387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  <a:endParaRPr sz="1200"/>
          </a:p>
        </p:txBody>
      </p:sp>
      <p:sp>
        <p:nvSpPr>
          <p:cNvPr id="263" name="Formula 12"/>
          <p:cNvSpPr txBox="1"/>
          <p:nvPr/>
        </p:nvSpPr>
        <p:spPr>
          <a:xfrm>
            <a:off x="6873295" y="4203125"/>
            <a:ext cx="820394" cy="4323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nary>
                    <m:nary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nary>
                </m:oMath>
              </m:oMathPara>
            </a14:m>
            <a:endParaRPr sz="1200"/>
          </a:p>
        </p:txBody>
      </p:sp>
      <p:sp>
        <p:nvSpPr>
          <p:cNvPr id="264" name="Formula 13"/>
          <p:cNvSpPr txBox="1"/>
          <p:nvPr/>
        </p:nvSpPr>
        <p:spPr>
          <a:xfrm>
            <a:off x="7031826" y="3494705"/>
            <a:ext cx="92356" cy="996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  <a:endParaRPr sz="1200"/>
          </a:p>
        </p:txBody>
      </p:sp>
      <p:sp>
        <p:nvSpPr>
          <p:cNvPr id="265" name="Formula 14"/>
          <p:cNvSpPr txBox="1"/>
          <p:nvPr/>
        </p:nvSpPr>
        <p:spPr>
          <a:xfrm>
            <a:off x="3174046" y="4215144"/>
            <a:ext cx="2576601" cy="3750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d>
                    <m:d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d>
                        <m:dPr>
                          <m:ctrlP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sSub>
                            <m:e>
                              <m:limUpp>
                                <m:e>
                                  <m:r>
                                    <a:rPr xmlns:a="http://schemas.openxmlformats.org/drawingml/2006/main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lim>
                              </m:limUpp>
                            </m:e>
                            <m:sub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sSub>
                        <m:e>
                          <m:limUpp>
                            <m:e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sSub>
                            <m:e>
                              <m:limUpp>
                                <m:e>
                                  <m:r>
                                    <a:rPr xmlns:a="http://schemas.openxmlformats.org/drawingml/2006/main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lim>
                              </m:limUpp>
                            </m:e>
                            <m:sub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sSub>
                        <m:e>
                          <m:limUpp>
                            <m:e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sSub>
                            <m:e>
                              <m:limUpp>
                                <m:e>
                                  <m:r>
                                    <a:rPr xmlns:a="http://schemas.openxmlformats.org/drawingml/2006/main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lim>
                              </m:limUpp>
                            </m:e>
                            <m:sub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sSub>
                        <m:e>
                          <m:limUpp>
                            <m:e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</m:d>
                </m:oMath>
              </m:oMathPara>
            </a14:m>
            <a:endParaRPr sz="1200"/>
          </a:p>
        </p:txBody>
      </p:sp>
      <p:sp>
        <p:nvSpPr>
          <p:cNvPr id="266" name="TextShape 15"/>
          <p:cNvSpPr txBox="1"/>
          <p:nvPr/>
        </p:nvSpPr>
        <p:spPr>
          <a:xfrm>
            <a:off x="2729898" y="4707211"/>
            <a:ext cx="4861307" cy="209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100"/>
            </a:pPr>
            <a:r>
              <a:t>From G. Williams: </a:t>
            </a:r>
            <a:r>
              <a:rPr i="1"/>
              <a:t>“Polarized neutrons”, Oxford Science Publ.</a:t>
            </a:r>
            <a:r>
              <a:t>, 1988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0" name="CustomShape 1"/>
          <p:cNvSpPr/>
          <p:nvPr/>
        </p:nvSpPr>
        <p:spPr>
          <a:xfrm rot="16200000">
            <a:off x="5756869" y="3946052"/>
            <a:ext cx="1956740" cy="465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31" name="CustomShape 2"/>
          <p:cNvSpPr/>
          <p:nvPr/>
        </p:nvSpPr>
        <p:spPr>
          <a:xfrm rot="16200000">
            <a:off x="4848287" y="3985300"/>
            <a:ext cx="1956740" cy="465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32" name="CustomShape 3"/>
          <p:cNvSpPr/>
          <p:nvPr/>
        </p:nvSpPr>
        <p:spPr>
          <a:xfrm rot="16200000">
            <a:off x="3861455" y="3972299"/>
            <a:ext cx="1956740" cy="465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33" name="TextShape 4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34" name="CustomShape 5"/>
          <p:cNvSpPr/>
          <p:nvPr/>
        </p:nvSpPr>
        <p:spPr>
          <a:xfrm rot="16200000">
            <a:off x="3430713" y="3993885"/>
            <a:ext cx="1275794" cy="286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35" name="Line 6"/>
          <p:cNvSpPr/>
          <p:nvPr/>
        </p:nvSpPr>
        <p:spPr>
          <a:xfrm flipV="1">
            <a:off x="3015424" y="4138857"/>
            <a:ext cx="999589" cy="12976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36" name="Line 7"/>
          <p:cNvSpPr/>
          <p:nvPr/>
        </p:nvSpPr>
        <p:spPr>
          <a:xfrm flipV="1">
            <a:off x="4365542" y="3470421"/>
            <a:ext cx="447914" cy="81782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37" name="Line 8"/>
          <p:cNvSpPr/>
          <p:nvPr/>
        </p:nvSpPr>
        <p:spPr>
          <a:xfrm flipV="1">
            <a:off x="4969219" y="3762325"/>
            <a:ext cx="64759" cy="53254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38" name="Line 9"/>
          <p:cNvSpPr/>
          <p:nvPr/>
        </p:nvSpPr>
        <p:spPr>
          <a:xfrm flipH="1" flipV="1">
            <a:off x="5416642" y="3983093"/>
            <a:ext cx="134915" cy="32502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39" name="Line 10"/>
          <p:cNvSpPr/>
          <p:nvPr/>
        </p:nvSpPr>
        <p:spPr>
          <a:xfrm flipH="1" flipV="1">
            <a:off x="5760794" y="4203615"/>
            <a:ext cx="316680" cy="787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40" name="Line 11"/>
          <p:cNvSpPr/>
          <p:nvPr/>
        </p:nvSpPr>
        <p:spPr>
          <a:xfrm flipH="1">
            <a:off x="6234709" y="4264449"/>
            <a:ext cx="284301" cy="14055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41" name="Line 12"/>
          <p:cNvSpPr/>
          <p:nvPr/>
        </p:nvSpPr>
        <p:spPr>
          <a:xfrm flipH="1">
            <a:off x="6630619" y="4277695"/>
            <a:ext cx="133934" cy="35445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42" name="Line 13"/>
          <p:cNvSpPr/>
          <p:nvPr/>
        </p:nvSpPr>
        <p:spPr>
          <a:xfrm>
            <a:off x="6972318" y="4271072"/>
            <a:ext cx="28211" cy="69836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43" name="CustomShape 14"/>
          <p:cNvSpPr/>
          <p:nvPr/>
        </p:nvSpPr>
        <p:spPr>
          <a:xfrm rot="16200000">
            <a:off x="6773137" y="4006886"/>
            <a:ext cx="1275794" cy="286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44" name="Line 15"/>
          <p:cNvSpPr/>
          <p:nvPr/>
        </p:nvSpPr>
        <p:spPr>
          <a:xfrm flipV="1">
            <a:off x="4034390" y="3697566"/>
            <a:ext cx="3303423" cy="44129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45" name="Line 16"/>
          <p:cNvSpPr/>
          <p:nvPr/>
        </p:nvSpPr>
        <p:spPr>
          <a:xfrm flipV="1">
            <a:off x="7337812" y="3567804"/>
            <a:ext cx="999588" cy="12976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CustomShape 1"/>
          <p:cNvSpPr/>
          <p:nvPr/>
        </p:nvSpPr>
        <p:spPr>
          <a:xfrm rot="16200000">
            <a:off x="6150818" y="4681454"/>
            <a:ext cx="1195336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49" name="CustomShape 2"/>
          <p:cNvSpPr/>
          <p:nvPr/>
        </p:nvSpPr>
        <p:spPr>
          <a:xfrm rot="16200000">
            <a:off x="5595709" y="4705493"/>
            <a:ext cx="1195336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50" name="CustomShape 3"/>
          <p:cNvSpPr/>
          <p:nvPr/>
        </p:nvSpPr>
        <p:spPr>
          <a:xfrm rot="16200000">
            <a:off x="4992768" y="4697644"/>
            <a:ext cx="1195581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51" name="TextShape 4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52" name="CustomShape 5"/>
          <p:cNvSpPr/>
          <p:nvPr/>
        </p:nvSpPr>
        <p:spPr>
          <a:xfrm rot="16200000">
            <a:off x="4729563" y="4710890"/>
            <a:ext cx="779557" cy="17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53" name="Line 6"/>
          <p:cNvSpPr/>
          <p:nvPr/>
        </p:nvSpPr>
        <p:spPr>
          <a:xfrm flipV="1">
            <a:off x="4475925" y="4799197"/>
            <a:ext cx="610792" cy="7923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54" name="Line 7"/>
          <p:cNvSpPr/>
          <p:nvPr/>
        </p:nvSpPr>
        <p:spPr>
          <a:xfrm flipV="1">
            <a:off x="5300861" y="4390777"/>
            <a:ext cx="273753" cy="49967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55" name="Line 8"/>
          <p:cNvSpPr/>
          <p:nvPr/>
        </p:nvSpPr>
        <p:spPr>
          <a:xfrm flipV="1">
            <a:off x="5669789" y="4569108"/>
            <a:ext cx="39493" cy="32526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56" name="Line 9"/>
          <p:cNvSpPr/>
          <p:nvPr/>
        </p:nvSpPr>
        <p:spPr>
          <a:xfrm flipH="1" flipV="1">
            <a:off x="5943050" y="4704022"/>
            <a:ext cx="82421" cy="19869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57" name="Line 10"/>
          <p:cNvSpPr/>
          <p:nvPr/>
        </p:nvSpPr>
        <p:spPr>
          <a:xfrm flipH="1" flipV="1">
            <a:off x="6153270" y="4838936"/>
            <a:ext cx="193541" cy="4807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58" name="Line 11"/>
          <p:cNvSpPr/>
          <p:nvPr/>
        </p:nvSpPr>
        <p:spPr>
          <a:xfrm flipH="1">
            <a:off x="6442967" y="4875976"/>
            <a:ext cx="173671" cy="8585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59" name="Line 12"/>
          <p:cNvSpPr/>
          <p:nvPr/>
        </p:nvSpPr>
        <p:spPr>
          <a:xfrm flipH="1">
            <a:off x="6684831" y="4884070"/>
            <a:ext cx="81929" cy="21659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60" name="Line 13"/>
          <p:cNvSpPr/>
          <p:nvPr/>
        </p:nvSpPr>
        <p:spPr>
          <a:xfrm>
            <a:off x="6893578" y="4880146"/>
            <a:ext cx="17172" cy="42657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61" name="CustomShape 14"/>
          <p:cNvSpPr/>
          <p:nvPr/>
        </p:nvSpPr>
        <p:spPr>
          <a:xfrm rot="16200000">
            <a:off x="6771911" y="4718740"/>
            <a:ext cx="779312" cy="17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62" name="Line 15"/>
          <p:cNvSpPr/>
          <p:nvPr/>
        </p:nvSpPr>
        <p:spPr>
          <a:xfrm flipV="1">
            <a:off x="5098491" y="4529615"/>
            <a:ext cx="2018309" cy="26958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63" name="Line 16"/>
          <p:cNvSpPr/>
          <p:nvPr/>
        </p:nvSpPr>
        <p:spPr>
          <a:xfrm flipV="1">
            <a:off x="7116799" y="4450384"/>
            <a:ext cx="610792" cy="7923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64" name="Line 17"/>
          <p:cNvSpPr/>
          <p:nvPr/>
        </p:nvSpPr>
        <p:spPr>
          <a:xfrm flipH="1" flipV="1">
            <a:off x="5235122" y="3632317"/>
            <a:ext cx="214145" cy="53205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65" name="TextShape 18"/>
          <p:cNvSpPr txBox="1"/>
          <p:nvPr/>
        </p:nvSpPr>
        <p:spPr>
          <a:xfrm>
            <a:off x="3982632" y="2970259"/>
            <a:ext cx="2305798" cy="46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Pol_lambda_mon 1 placeholder</a:t>
            </a:r>
          </a:p>
        </p:txBody>
      </p:sp>
      <p:pic>
        <p:nvPicPr>
          <p:cNvPr id="566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684" y="1609594"/>
            <a:ext cx="3469244" cy="1951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9" name="CustomShape 1"/>
          <p:cNvSpPr/>
          <p:nvPr/>
        </p:nvSpPr>
        <p:spPr>
          <a:xfrm rot="16200000">
            <a:off x="6150818" y="4681454"/>
            <a:ext cx="1195336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70" name="CustomShape 2"/>
          <p:cNvSpPr/>
          <p:nvPr/>
        </p:nvSpPr>
        <p:spPr>
          <a:xfrm rot="16200000">
            <a:off x="5595709" y="4705493"/>
            <a:ext cx="1195336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71" name="CustomShape 3"/>
          <p:cNvSpPr/>
          <p:nvPr/>
        </p:nvSpPr>
        <p:spPr>
          <a:xfrm rot="16200000">
            <a:off x="4992768" y="4697644"/>
            <a:ext cx="1195581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72" name="TextShape 4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73" name="CustomShape 5"/>
          <p:cNvSpPr/>
          <p:nvPr/>
        </p:nvSpPr>
        <p:spPr>
          <a:xfrm rot="16200000">
            <a:off x="4729563" y="4710890"/>
            <a:ext cx="779557" cy="17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74" name="Line 6"/>
          <p:cNvSpPr/>
          <p:nvPr/>
        </p:nvSpPr>
        <p:spPr>
          <a:xfrm flipV="1">
            <a:off x="4475925" y="4799197"/>
            <a:ext cx="610792" cy="7923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75" name="Line 7"/>
          <p:cNvSpPr/>
          <p:nvPr/>
        </p:nvSpPr>
        <p:spPr>
          <a:xfrm flipV="1">
            <a:off x="5300861" y="4390777"/>
            <a:ext cx="273753" cy="49967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76" name="Line 8"/>
          <p:cNvSpPr/>
          <p:nvPr/>
        </p:nvSpPr>
        <p:spPr>
          <a:xfrm flipV="1">
            <a:off x="5669789" y="4569108"/>
            <a:ext cx="39493" cy="32526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77" name="Line 9"/>
          <p:cNvSpPr/>
          <p:nvPr/>
        </p:nvSpPr>
        <p:spPr>
          <a:xfrm flipH="1" flipV="1">
            <a:off x="5943050" y="4704022"/>
            <a:ext cx="82421" cy="19869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78" name="Line 10"/>
          <p:cNvSpPr/>
          <p:nvPr/>
        </p:nvSpPr>
        <p:spPr>
          <a:xfrm flipH="1" flipV="1">
            <a:off x="6153270" y="4838936"/>
            <a:ext cx="193541" cy="4807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79" name="Line 11"/>
          <p:cNvSpPr/>
          <p:nvPr/>
        </p:nvSpPr>
        <p:spPr>
          <a:xfrm flipH="1">
            <a:off x="6442967" y="4875976"/>
            <a:ext cx="173671" cy="8585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80" name="Line 12"/>
          <p:cNvSpPr/>
          <p:nvPr/>
        </p:nvSpPr>
        <p:spPr>
          <a:xfrm flipH="1">
            <a:off x="6684831" y="4884070"/>
            <a:ext cx="81929" cy="21659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81" name="Line 13"/>
          <p:cNvSpPr/>
          <p:nvPr/>
        </p:nvSpPr>
        <p:spPr>
          <a:xfrm>
            <a:off x="6893578" y="4880146"/>
            <a:ext cx="17172" cy="42657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82" name="CustomShape 14"/>
          <p:cNvSpPr/>
          <p:nvPr/>
        </p:nvSpPr>
        <p:spPr>
          <a:xfrm rot="16200000">
            <a:off x="6771911" y="4718740"/>
            <a:ext cx="779312" cy="17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83" name="Line 15"/>
          <p:cNvSpPr/>
          <p:nvPr/>
        </p:nvSpPr>
        <p:spPr>
          <a:xfrm flipV="1">
            <a:off x="5098491" y="4529615"/>
            <a:ext cx="2018309" cy="26958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84" name="Line 16"/>
          <p:cNvSpPr/>
          <p:nvPr/>
        </p:nvSpPr>
        <p:spPr>
          <a:xfrm flipV="1">
            <a:off x="7116799" y="4450384"/>
            <a:ext cx="610792" cy="7923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pic>
        <p:nvPicPr>
          <p:cNvPr id="585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930" y="1609839"/>
            <a:ext cx="2522395" cy="1418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6992" y="1869118"/>
            <a:ext cx="3699823" cy="2081106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Line 17"/>
          <p:cNvSpPr/>
          <p:nvPr/>
        </p:nvSpPr>
        <p:spPr>
          <a:xfrm flipH="1" flipV="1">
            <a:off x="5929559" y="3950223"/>
            <a:ext cx="51759" cy="46729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CustomShape 1"/>
          <p:cNvSpPr/>
          <p:nvPr/>
        </p:nvSpPr>
        <p:spPr>
          <a:xfrm rot="16200000">
            <a:off x="6150818" y="4681454"/>
            <a:ext cx="1195336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91" name="CustomShape 2"/>
          <p:cNvSpPr/>
          <p:nvPr/>
        </p:nvSpPr>
        <p:spPr>
          <a:xfrm rot="16200000">
            <a:off x="5595709" y="4705493"/>
            <a:ext cx="1195336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92" name="CustomShape 3"/>
          <p:cNvSpPr/>
          <p:nvPr/>
        </p:nvSpPr>
        <p:spPr>
          <a:xfrm rot="16200000">
            <a:off x="4992768" y="4697644"/>
            <a:ext cx="1195581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93" name="TextShape 4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94" name="CustomShape 5"/>
          <p:cNvSpPr/>
          <p:nvPr/>
        </p:nvSpPr>
        <p:spPr>
          <a:xfrm rot="16200000">
            <a:off x="4729563" y="4710890"/>
            <a:ext cx="779557" cy="17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595" name="Line 6"/>
          <p:cNvSpPr/>
          <p:nvPr/>
        </p:nvSpPr>
        <p:spPr>
          <a:xfrm flipV="1">
            <a:off x="4475925" y="4799197"/>
            <a:ext cx="610792" cy="7923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96" name="Line 7"/>
          <p:cNvSpPr/>
          <p:nvPr/>
        </p:nvSpPr>
        <p:spPr>
          <a:xfrm flipV="1">
            <a:off x="5300861" y="4390777"/>
            <a:ext cx="273753" cy="49967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97" name="Line 8"/>
          <p:cNvSpPr/>
          <p:nvPr/>
        </p:nvSpPr>
        <p:spPr>
          <a:xfrm flipV="1">
            <a:off x="5669789" y="4569108"/>
            <a:ext cx="39493" cy="32526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98" name="Line 9"/>
          <p:cNvSpPr/>
          <p:nvPr/>
        </p:nvSpPr>
        <p:spPr>
          <a:xfrm flipH="1" flipV="1">
            <a:off x="5943050" y="4704022"/>
            <a:ext cx="82421" cy="19869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599" name="Line 10"/>
          <p:cNvSpPr/>
          <p:nvPr/>
        </p:nvSpPr>
        <p:spPr>
          <a:xfrm flipH="1" flipV="1">
            <a:off x="6153270" y="4838936"/>
            <a:ext cx="193541" cy="4807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00" name="Line 11"/>
          <p:cNvSpPr/>
          <p:nvPr/>
        </p:nvSpPr>
        <p:spPr>
          <a:xfrm flipH="1">
            <a:off x="6442967" y="4875976"/>
            <a:ext cx="173671" cy="8585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01" name="Line 12"/>
          <p:cNvSpPr/>
          <p:nvPr/>
        </p:nvSpPr>
        <p:spPr>
          <a:xfrm flipH="1">
            <a:off x="6684831" y="4884070"/>
            <a:ext cx="81929" cy="21659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02" name="Line 13"/>
          <p:cNvSpPr/>
          <p:nvPr/>
        </p:nvSpPr>
        <p:spPr>
          <a:xfrm>
            <a:off x="6893578" y="4880146"/>
            <a:ext cx="17172" cy="42657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03" name="CustomShape 14"/>
          <p:cNvSpPr/>
          <p:nvPr/>
        </p:nvSpPr>
        <p:spPr>
          <a:xfrm rot="16200000">
            <a:off x="6771911" y="4718740"/>
            <a:ext cx="779312" cy="17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04" name="Line 15"/>
          <p:cNvSpPr/>
          <p:nvPr/>
        </p:nvSpPr>
        <p:spPr>
          <a:xfrm flipV="1">
            <a:off x="5098491" y="4529615"/>
            <a:ext cx="2018309" cy="26958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05" name="Line 16"/>
          <p:cNvSpPr/>
          <p:nvPr/>
        </p:nvSpPr>
        <p:spPr>
          <a:xfrm flipV="1">
            <a:off x="7116799" y="4450384"/>
            <a:ext cx="610792" cy="7923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pic>
        <p:nvPicPr>
          <p:cNvPr id="606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930" y="1609839"/>
            <a:ext cx="2522395" cy="1418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7913" y="1376070"/>
            <a:ext cx="2550605" cy="1434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image32.png" descr="image3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4689" y="1414582"/>
            <a:ext cx="4184777" cy="2353876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Line 17"/>
          <p:cNvSpPr/>
          <p:nvPr/>
        </p:nvSpPr>
        <p:spPr>
          <a:xfrm flipV="1">
            <a:off x="6377227" y="3814082"/>
            <a:ext cx="266148" cy="46067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2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613" name="CustomShape 2"/>
          <p:cNvSpPr/>
          <p:nvPr/>
        </p:nvSpPr>
        <p:spPr>
          <a:xfrm rot="16200000">
            <a:off x="7017699" y="4433213"/>
            <a:ext cx="1195581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14" name="CustomShape 3"/>
          <p:cNvSpPr/>
          <p:nvPr/>
        </p:nvSpPr>
        <p:spPr>
          <a:xfrm rot="16200000">
            <a:off x="4729563" y="4712607"/>
            <a:ext cx="779557" cy="17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15" name="Line 4"/>
          <p:cNvSpPr/>
          <p:nvPr/>
        </p:nvSpPr>
        <p:spPr>
          <a:xfrm flipV="1">
            <a:off x="4475925" y="4800914"/>
            <a:ext cx="610792" cy="7923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16" name="Line 5"/>
          <p:cNvSpPr/>
          <p:nvPr/>
        </p:nvSpPr>
        <p:spPr>
          <a:xfrm flipV="1">
            <a:off x="5300861" y="4392494"/>
            <a:ext cx="273753" cy="49967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17" name="Line 6"/>
          <p:cNvSpPr/>
          <p:nvPr/>
        </p:nvSpPr>
        <p:spPr>
          <a:xfrm flipV="1">
            <a:off x="5669789" y="4570826"/>
            <a:ext cx="39493" cy="32526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18" name="Line 7"/>
          <p:cNvSpPr/>
          <p:nvPr/>
        </p:nvSpPr>
        <p:spPr>
          <a:xfrm flipH="1" flipV="1">
            <a:off x="5943050" y="4705739"/>
            <a:ext cx="82421" cy="19869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19" name="Line 8"/>
          <p:cNvSpPr/>
          <p:nvPr/>
        </p:nvSpPr>
        <p:spPr>
          <a:xfrm flipH="1" flipV="1">
            <a:off x="6153270" y="4840653"/>
            <a:ext cx="193541" cy="4807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20" name="Line 9"/>
          <p:cNvSpPr/>
          <p:nvPr/>
        </p:nvSpPr>
        <p:spPr>
          <a:xfrm flipH="1">
            <a:off x="6442967" y="4877693"/>
            <a:ext cx="173671" cy="8585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21" name="Line 10"/>
          <p:cNvSpPr/>
          <p:nvPr/>
        </p:nvSpPr>
        <p:spPr>
          <a:xfrm flipH="1">
            <a:off x="6684831" y="4885788"/>
            <a:ext cx="81929" cy="21659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22" name="Line 11"/>
          <p:cNvSpPr/>
          <p:nvPr/>
        </p:nvSpPr>
        <p:spPr>
          <a:xfrm>
            <a:off x="6893578" y="4881863"/>
            <a:ext cx="17172" cy="42657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23" name="CustomShape 12"/>
          <p:cNvSpPr/>
          <p:nvPr/>
        </p:nvSpPr>
        <p:spPr>
          <a:xfrm rot="16200000">
            <a:off x="6771911" y="4720456"/>
            <a:ext cx="779312" cy="17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24" name="Line 13"/>
          <p:cNvSpPr/>
          <p:nvPr/>
        </p:nvSpPr>
        <p:spPr>
          <a:xfrm flipV="1">
            <a:off x="5098491" y="4531332"/>
            <a:ext cx="2018309" cy="269584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25" name="Line 14"/>
          <p:cNvSpPr/>
          <p:nvPr/>
        </p:nvSpPr>
        <p:spPr>
          <a:xfrm flipV="1">
            <a:off x="7116799" y="4452101"/>
            <a:ext cx="610792" cy="7923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pic>
        <p:nvPicPr>
          <p:cNvPr id="626" name="image33.png" descr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684" y="1408450"/>
            <a:ext cx="4297369" cy="2417163"/>
          </a:xfrm>
          <a:prstGeom prst="rect">
            <a:avLst/>
          </a:prstGeom>
          <a:ln w="12700">
            <a:miter lim="400000"/>
          </a:ln>
        </p:spPr>
      </p:pic>
      <p:sp>
        <p:nvSpPr>
          <p:cNvPr id="628" name="Line 15"/>
          <p:cNvSpPr/>
          <p:nvPr/>
        </p:nvSpPr>
        <p:spPr>
          <a:xfrm>
            <a:off x="5100320" y="1154430"/>
            <a:ext cx="2514600" cy="296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6131"/>
                </a:lnTo>
                <a:lnTo>
                  <a:pt x="20018" y="16131"/>
                </a:lnTo>
                <a:lnTo>
                  <a:pt x="20018" y="0"/>
                </a:lnTo>
                <a:lnTo>
                  <a:pt x="0" y="0"/>
                </a:lnTo>
                <a:lnTo>
                  <a:pt x="0" y="1848"/>
                </a:lnTo>
              </a:path>
            </a:pathLst>
          </a:custGeom>
          <a:ln w="31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1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632" name="CustomShape 2"/>
          <p:cNvSpPr/>
          <p:nvPr/>
        </p:nvSpPr>
        <p:spPr>
          <a:xfrm rot="16200000">
            <a:off x="7017699" y="4433213"/>
            <a:ext cx="1195581" cy="28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175">
            <a:solidFill>
              <a:srgbClr val="000000"/>
            </a:solidFill>
            <a:prstDash val="sysDash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33" name="CustomShape 3"/>
          <p:cNvSpPr/>
          <p:nvPr/>
        </p:nvSpPr>
        <p:spPr>
          <a:xfrm rot="16200000">
            <a:off x="4729563" y="4712607"/>
            <a:ext cx="779557" cy="17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34" name="Line 4"/>
          <p:cNvSpPr/>
          <p:nvPr/>
        </p:nvSpPr>
        <p:spPr>
          <a:xfrm flipV="1">
            <a:off x="4475925" y="4800914"/>
            <a:ext cx="610792" cy="7923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35" name="Line 5"/>
          <p:cNvSpPr/>
          <p:nvPr/>
        </p:nvSpPr>
        <p:spPr>
          <a:xfrm flipV="1">
            <a:off x="5300861" y="4392494"/>
            <a:ext cx="273753" cy="49967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36" name="Line 6"/>
          <p:cNvSpPr/>
          <p:nvPr/>
        </p:nvSpPr>
        <p:spPr>
          <a:xfrm flipV="1">
            <a:off x="5669789" y="4570826"/>
            <a:ext cx="39493" cy="32526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37" name="Line 7"/>
          <p:cNvSpPr/>
          <p:nvPr/>
        </p:nvSpPr>
        <p:spPr>
          <a:xfrm flipH="1" flipV="1">
            <a:off x="5943050" y="4705739"/>
            <a:ext cx="82421" cy="19869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38" name="Line 8"/>
          <p:cNvSpPr/>
          <p:nvPr/>
        </p:nvSpPr>
        <p:spPr>
          <a:xfrm flipH="1" flipV="1">
            <a:off x="6153270" y="4840653"/>
            <a:ext cx="193541" cy="4807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39" name="Line 9"/>
          <p:cNvSpPr/>
          <p:nvPr/>
        </p:nvSpPr>
        <p:spPr>
          <a:xfrm flipH="1">
            <a:off x="6442967" y="4877693"/>
            <a:ext cx="173671" cy="8585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40" name="Line 10"/>
          <p:cNvSpPr/>
          <p:nvPr/>
        </p:nvSpPr>
        <p:spPr>
          <a:xfrm flipH="1">
            <a:off x="6684831" y="4885788"/>
            <a:ext cx="81929" cy="21659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41" name="Line 11"/>
          <p:cNvSpPr/>
          <p:nvPr/>
        </p:nvSpPr>
        <p:spPr>
          <a:xfrm>
            <a:off x="6893578" y="4881863"/>
            <a:ext cx="17172" cy="42657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42" name="CustomShape 12"/>
          <p:cNvSpPr/>
          <p:nvPr/>
        </p:nvSpPr>
        <p:spPr>
          <a:xfrm rot="16200000">
            <a:off x="6771911" y="4720456"/>
            <a:ext cx="779312" cy="17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43" name="Line 13"/>
          <p:cNvSpPr/>
          <p:nvPr/>
        </p:nvSpPr>
        <p:spPr>
          <a:xfrm flipV="1">
            <a:off x="5098491" y="4531332"/>
            <a:ext cx="2018309" cy="269584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44" name="Line 14"/>
          <p:cNvSpPr/>
          <p:nvPr/>
        </p:nvSpPr>
        <p:spPr>
          <a:xfrm flipV="1">
            <a:off x="7116799" y="4452101"/>
            <a:ext cx="610792" cy="7923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645" name="Line 15"/>
          <p:cNvSpPr/>
          <p:nvPr/>
        </p:nvSpPr>
        <p:spPr>
          <a:xfrm rot="10800000">
            <a:off x="7247052" y="2617031"/>
            <a:ext cx="368929" cy="1510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  <a:tailEnd type="triangle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46" name="CustomShape 16"/>
          <p:cNvSpPr/>
          <p:nvPr/>
        </p:nvSpPr>
        <p:spPr>
          <a:xfrm rot="16200000">
            <a:off x="6144440" y="4699606"/>
            <a:ext cx="779556" cy="17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47" name="CustomShape 17"/>
          <p:cNvSpPr/>
          <p:nvPr/>
        </p:nvSpPr>
        <p:spPr>
          <a:xfrm rot="16200000">
            <a:off x="6713530" y="4720456"/>
            <a:ext cx="779311" cy="17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pic>
        <p:nvPicPr>
          <p:cNvPr id="648" name="image34.png" descr="image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057" y="1428073"/>
            <a:ext cx="4311106" cy="2425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1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Getting help</a:t>
            </a:r>
          </a:p>
        </p:txBody>
      </p:sp>
      <p:sp>
        <p:nvSpPr>
          <p:cNvPr id="652" name="TextShape 2"/>
          <p:cNvSpPr txBox="1"/>
          <p:nvPr/>
        </p:nvSpPr>
        <p:spPr>
          <a:xfrm>
            <a:off x="3001933" y="2059960"/>
            <a:ext cx="6181253" cy="2987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57230" indent="-249230" defTabSz="829875">
              <a:spcBef>
                <a:spcPts val="1200"/>
              </a:spcBef>
              <a:buSzPct val="171000"/>
              <a:buBlip>
                <a:blip r:embed="rId2"/>
              </a:buBlip>
              <a:defRPr spc="-76" sz="20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Check example header.</a:t>
            </a:r>
            <a:endParaRPr spc="0"/>
          </a:p>
          <a:p>
            <a:pPr marL="357230" indent="-249230" defTabSz="829875">
              <a:spcBef>
                <a:spcPts val="1200"/>
              </a:spcBef>
              <a:buSzPct val="171000"/>
              <a:buBlip>
                <a:blip r:embed="rId2"/>
              </a:buBlip>
              <a:defRPr spc="-76" sz="20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mcdoc</a:t>
            </a:r>
            <a:endParaRPr spc="0"/>
          </a:p>
          <a:p>
            <a:pPr marL="357230" indent="-249230" defTabSz="829875">
              <a:spcBef>
                <a:spcPts val="1200"/>
              </a:spcBef>
              <a:buSzPct val="171000"/>
              <a:buBlip>
                <a:blip r:embed="rId2"/>
              </a:buBlip>
              <a:defRPr spc="-76" sz="20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Read/check the manual</a:t>
            </a:r>
            <a:endParaRPr spc="0"/>
          </a:p>
          <a:p>
            <a:pPr marL="357230" indent="-249230" defTabSz="829875">
              <a:spcBef>
                <a:spcPts val="1200"/>
              </a:spcBef>
              <a:buSzPct val="171000"/>
              <a:buBlip>
                <a:blip r:embed="rId3"/>
              </a:buBlip>
              <a:defRPr spc="-76" sz="20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User mailing list: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mcstas-users@mcstas.org</a:t>
            </a:r>
            <a:endParaRPr spc="0"/>
          </a:p>
          <a:p>
            <a:pPr marL="357230" indent="-249230" defTabSz="829875">
              <a:spcBef>
                <a:spcPts val="1200"/>
              </a:spcBef>
              <a:buSzPct val="171000"/>
              <a:buBlip>
                <a:blip r:embed="rId4"/>
              </a:buBlip>
              <a:defRPr spc="-76" sz="20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Give us a call/write us an email!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5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components on the way</a:t>
            </a:r>
          </a:p>
        </p:txBody>
      </p:sp>
      <p:sp>
        <p:nvSpPr>
          <p:cNvPr id="656" name="CustomShape 2"/>
          <p:cNvSpPr/>
          <p:nvPr/>
        </p:nvSpPr>
        <p:spPr>
          <a:xfrm>
            <a:off x="6022036" y="1860288"/>
            <a:ext cx="3412090" cy="2080614"/>
          </a:xfrm>
          <a:prstGeom prst="rect">
            <a:avLst/>
          </a:prstGeom>
          <a:solidFill>
            <a:srgbClr val="6666FF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57" name="CustomShape 3"/>
          <p:cNvSpPr/>
          <p:nvPr/>
        </p:nvSpPr>
        <p:spPr>
          <a:xfrm>
            <a:off x="2846659" y="3807214"/>
            <a:ext cx="3056899" cy="1265982"/>
          </a:xfrm>
          <a:prstGeom prst="rect">
            <a:avLst/>
          </a:prstGeom>
          <a:solidFill>
            <a:srgbClr val="CC66FF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58" name="CustomShape 4"/>
          <p:cNvSpPr/>
          <p:nvPr/>
        </p:nvSpPr>
        <p:spPr>
          <a:xfrm>
            <a:off x="6385567" y="4031907"/>
            <a:ext cx="2685027" cy="852900"/>
          </a:xfrm>
          <a:prstGeom prst="rect">
            <a:avLst/>
          </a:prstGeom>
          <a:solidFill>
            <a:srgbClr val="00CC00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59" name="CustomShape 5"/>
          <p:cNvSpPr/>
          <p:nvPr/>
        </p:nvSpPr>
        <p:spPr>
          <a:xfrm>
            <a:off x="2852792" y="1847532"/>
            <a:ext cx="3056899" cy="1713405"/>
          </a:xfrm>
          <a:prstGeom prst="rect">
            <a:avLst/>
          </a:prstGeom>
          <a:solidFill>
            <a:srgbClr val="FF6600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60" name="CustomShape 6"/>
          <p:cNvSpPr/>
          <p:nvPr/>
        </p:nvSpPr>
        <p:spPr>
          <a:xfrm>
            <a:off x="6022036" y="3399530"/>
            <a:ext cx="2568511" cy="401553"/>
          </a:xfrm>
          <a:prstGeom prst="rect">
            <a:avLst/>
          </a:prstGeom>
          <a:solidFill>
            <a:srgbClr val="FF3300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61" name="TextShape 7"/>
          <p:cNvSpPr txBox="1"/>
          <p:nvPr/>
        </p:nvSpPr>
        <p:spPr>
          <a:xfrm>
            <a:off x="6022036" y="1948349"/>
            <a:ext cx="3489849" cy="367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Optics: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Monochromator_pol.comp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Pol_bender.comp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Pol_guide_vmirror.comp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Pol_mirror.comp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Pol_pi_2_rotator.comp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Transmission_polarisatorABSnT.comp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Pol_bender_tapering.comp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Pol_McRadia.comp</a:t>
            </a:r>
          </a:p>
          <a:p>
            <a:pPr lvl="1" marL="377999" indent="-161999" defTabSz="829875">
              <a:buClr>
                <a:srgbClr val="000000"/>
              </a:buClr>
              <a:buSzPct val="45000"/>
              <a:buChar char="●"/>
              <a:defRPr spc="0" sz="12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Dynamic coupling to RADIA</a:t>
            </a:r>
          </a:p>
        </p:txBody>
      </p:sp>
      <p:sp>
        <p:nvSpPr>
          <p:cNvPr id="662" name="CustomShape 8"/>
          <p:cNvSpPr/>
          <p:nvPr/>
        </p:nvSpPr>
        <p:spPr>
          <a:xfrm>
            <a:off x="3034802" y="4768781"/>
            <a:ext cx="2070558" cy="227146"/>
          </a:xfrm>
          <a:prstGeom prst="rect">
            <a:avLst/>
          </a:prstGeom>
          <a:solidFill>
            <a:srgbClr val="FF3300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63" name="TextShape 9"/>
          <p:cNvSpPr txBox="1"/>
          <p:nvPr/>
        </p:nvSpPr>
        <p:spPr>
          <a:xfrm>
            <a:off x="2905040" y="4037303"/>
            <a:ext cx="2940383" cy="1780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Monitors: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Pol_monitor.comp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MeanPolLambda_monitor.comp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PolLambda_monitor.comp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Pol_PSD_monitor.comp</a:t>
            </a:r>
          </a:p>
        </p:txBody>
      </p:sp>
      <p:sp>
        <p:nvSpPr>
          <p:cNvPr id="664" name="CustomShape 10"/>
          <p:cNvSpPr/>
          <p:nvPr/>
        </p:nvSpPr>
        <p:spPr>
          <a:xfrm>
            <a:off x="6503800" y="4580637"/>
            <a:ext cx="2070558" cy="227147"/>
          </a:xfrm>
          <a:prstGeom prst="rect">
            <a:avLst/>
          </a:prstGeom>
          <a:solidFill>
            <a:srgbClr val="FF3300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65" name="TextShape 11"/>
          <p:cNvSpPr txBox="1"/>
          <p:nvPr/>
        </p:nvSpPr>
        <p:spPr>
          <a:xfrm>
            <a:off x="6503800" y="4031907"/>
            <a:ext cx="2448806" cy="145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Idealized components: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PolAnalyser_ideal.comp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Set_pol.comp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Pol_SF_ideal.comp</a:t>
            </a:r>
          </a:p>
        </p:txBody>
      </p:sp>
      <p:sp>
        <p:nvSpPr>
          <p:cNvPr id="666" name="CustomShape 12"/>
          <p:cNvSpPr/>
          <p:nvPr/>
        </p:nvSpPr>
        <p:spPr>
          <a:xfrm>
            <a:off x="3132186" y="2373205"/>
            <a:ext cx="1797786" cy="227146"/>
          </a:xfrm>
          <a:prstGeom prst="rect">
            <a:avLst/>
          </a:prstGeom>
          <a:solidFill>
            <a:srgbClr val="FF3300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67" name="CustomShape 13"/>
          <p:cNvSpPr/>
          <p:nvPr/>
        </p:nvSpPr>
        <p:spPr>
          <a:xfrm>
            <a:off x="3132186" y="2911878"/>
            <a:ext cx="2213320" cy="227147"/>
          </a:xfrm>
          <a:prstGeom prst="rect">
            <a:avLst/>
          </a:prstGeom>
          <a:solidFill>
            <a:srgbClr val="FF3300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68" name="TextShape 14"/>
          <p:cNvSpPr txBox="1"/>
          <p:nvPr/>
        </p:nvSpPr>
        <p:spPr>
          <a:xfrm>
            <a:off x="2982064" y="2004277"/>
            <a:ext cx="2786090" cy="3024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Magnetic fields: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Pol_FieldBox.comp</a:t>
            </a:r>
          </a:p>
          <a:p>
            <a:pPr lvl="1" marL="377999" indent="-161999" defTabSz="829875">
              <a:buClr>
                <a:srgbClr val="000000"/>
              </a:buClr>
              <a:buSzPct val="45000"/>
              <a:buChar char="●"/>
              <a:defRPr spc="0" sz="12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Tabled fields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Pol_constBfield.comp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Pol_simpleBfield.comp</a:t>
            </a:r>
          </a:p>
          <a:p>
            <a:pPr lvl="1" marL="377999" indent="-161999" defTabSz="829875">
              <a:buClr>
                <a:srgbClr val="000000"/>
              </a:buClr>
              <a:buSzPct val="45000"/>
              <a:buChar char="●"/>
              <a:defRPr spc="0" sz="12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3D entry/exit windows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Pol_simpleBfield_stop.comp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Pol_triafield.comp</a:t>
            </a:r>
          </a:p>
        </p:txBody>
      </p:sp>
      <p:sp>
        <p:nvSpPr>
          <p:cNvPr id="669" name="CustomShape 15"/>
          <p:cNvSpPr/>
          <p:nvPr/>
        </p:nvSpPr>
        <p:spPr>
          <a:xfrm>
            <a:off x="6101513" y="4987831"/>
            <a:ext cx="3222229" cy="455273"/>
          </a:xfrm>
          <a:prstGeom prst="rect">
            <a:avLst/>
          </a:prstGeom>
          <a:solidFill>
            <a:srgbClr val="FF3300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70" name="TextShape 16"/>
          <p:cNvSpPr txBox="1"/>
          <p:nvPr/>
        </p:nvSpPr>
        <p:spPr>
          <a:xfrm>
            <a:off x="6101513" y="5020211"/>
            <a:ext cx="3183472" cy="80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Sample component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Magnetic_single_crystal.comp</a:t>
            </a:r>
          </a:p>
        </p:txBody>
      </p:sp>
      <p:grpSp>
        <p:nvGrpSpPr>
          <p:cNvPr id="673" name="CustomShape 17"/>
          <p:cNvGrpSpPr/>
          <p:nvPr/>
        </p:nvGrpSpPr>
        <p:grpSpPr>
          <a:xfrm>
            <a:off x="5371507" y="1149415"/>
            <a:ext cx="1836544" cy="710628"/>
            <a:chOff x="0" y="0"/>
            <a:chExt cx="1836542" cy="710627"/>
          </a:xfrm>
        </p:grpSpPr>
        <p:sp>
          <p:nvSpPr>
            <p:cNvPr id="671" name="Shape"/>
            <p:cNvSpPr/>
            <p:nvPr/>
          </p:nvSpPr>
          <p:spPr>
            <a:xfrm>
              <a:off x="0" y="0"/>
              <a:ext cx="1836298" cy="710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000"/>
                  </a:moveTo>
                  <a:lnTo>
                    <a:pt x="21600" y="0"/>
                  </a:lnTo>
                  <a:moveTo>
                    <a:pt x="0" y="21600"/>
                  </a:moveTo>
                  <a:lnTo>
                    <a:pt x="21600" y="9600"/>
                  </a:lnTo>
                </a:path>
              </a:pathLst>
            </a:custGeom>
            <a:solidFill>
              <a:srgbClr val="33336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0" dist="419100" dir="10800000">
                <a:srgbClr val="CCCCFF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829875">
                <a:defRPr spc="0" sz="1800"/>
              </a:pPr>
            </a:p>
          </p:txBody>
        </p:sp>
        <p:sp>
          <p:nvSpPr>
            <p:cNvPr id="672" name="Things on the way"/>
            <p:cNvSpPr txBox="1"/>
            <p:nvPr/>
          </p:nvSpPr>
          <p:spPr>
            <a:xfrm>
              <a:off x="0" y="355436"/>
              <a:ext cx="1836543" cy="32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2133" tIns="32133" rIns="32133" bIns="32133" numCol="1" anchor="t">
              <a:spAutoFit/>
            </a:bodyPr>
            <a:lstStyle>
              <a:lvl1pPr defTabSz="829875">
                <a:defRPr spc="0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Things on the way</a:t>
              </a:r>
            </a:p>
          </p:txBody>
        </p:sp>
      </p:grpSp>
      <p:sp>
        <p:nvSpPr>
          <p:cNvPr id="674" name="CustomShape 18"/>
          <p:cNvSpPr/>
          <p:nvPr/>
        </p:nvSpPr>
        <p:spPr>
          <a:xfrm>
            <a:off x="2846659" y="5143841"/>
            <a:ext cx="3056899" cy="860504"/>
          </a:xfrm>
          <a:prstGeom prst="rect">
            <a:avLst/>
          </a:prstGeom>
          <a:solidFill>
            <a:srgbClr val="66FF99">
              <a:alpha val="56000"/>
            </a:srgbClr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75" name="TextShape 19"/>
          <p:cNvSpPr txBox="1"/>
          <p:nvPr/>
        </p:nvSpPr>
        <p:spPr>
          <a:xfrm>
            <a:off x="2905040" y="5143841"/>
            <a:ext cx="2940383" cy="6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Contrib:</a:t>
            </a:r>
          </a:p>
          <a:p>
            <a:pPr marL="167999" indent="-167999" defTabSz="829875">
              <a:buClr>
                <a:srgbClr val="000000"/>
              </a:buClr>
              <a:buSzPct val="45000"/>
              <a:buChar char="●"/>
              <a:defRPr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Foil_flipper_magnet.comp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8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components on the way</a:t>
            </a:r>
          </a:p>
        </p:txBody>
      </p:sp>
      <p:sp>
        <p:nvSpPr>
          <p:cNvPr id="679" name="TextShape 2"/>
          <p:cNvSpPr txBox="1"/>
          <p:nvPr/>
        </p:nvSpPr>
        <p:spPr>
          <a:xfrm>
            <a:off x="3119185" y="1636822"/>
            <a:ext cx="4458774" cy="49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Generalized Simple B-Fields: constant, functional, tabled, … but in more general shapes</a:t>
            </a:r>
          </a:p>
        </p:txBody>
      </p:sp>
      <p:sp>
        <p:nvSpPr>
          <p:cNvPr id="680" name="CustomShape 3"/>
          <p:cNvSpPr/>
          <p:nvPr/>
        </p:nvSpPr>
        <p:spPr>
          <a:xfrm>
            <a:off x="7171255" y="2031015"/>
            <a:ext cx="924527" cy="952736"/>
          </a:xfrm>
          <a:prstGeom prst="ellipse">
            <a:avLst/>
          </a:prstGeom>
          <a:solidFill>
            <a:srgbClr val="0000F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81" name="CustomShape 4"/>
          <p:cNvSpPr/>
          <p:nvPr/>
        </p:nvSpPr>
        <p:spPr>
          <a:xfrm>
            <a:off x="6549671" y="3165271"/>
            <a:ext cx="1025835" cy="898280"/>
          </a:xfrm>
          <a:prstGeom prst="rect">
            <a:avLst/>
          </a:prstGeom>
          <a:solidFill>
            <a:srgbClr val="0000F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82" name="CustomShape 5"/>
          <p:cNvSpPr/>
          <p:nvPr/>
        </p:nvSpPr>
        <p:spPr>
          <a:xfrm>
            <a:off x="6871501" y="3491271"/>
            <a:ext cx="535486" cy="451349"/>
          </a:xfrm>
          <a:prstGeom prst="rect">
            <a:avLst/>
          </a:prstGeom>
          <a:solidFill>
            <a:srgbClr val="FFFFF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83" name="CustomShape 6"/>
          <p:cNvSpPr/>
          <p:nvPr/>
        </p:nvSpPr>
        <p:spPr>
          <a:xfrm>
            <a:off x="7841408" y="2770587"/>
            <a:ext cx="924528" cy="952736"/>
          </a:xfrm>
          <a:prstGeom prst="ellipse">
            <a:avLst/>
          </a:prstGeom>
          <a:solidFill>
            <a:srgbClr val="0000F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84" name="CustomShape 7"/>
          <p:cNvSpPr/>
          <p:nvPr/>
        </p:nvSpPr>
        <p:spPr>
          <a:xfrm>
            <a:off x="8026607" y="2938616"/>
            <a:ext cx="553883" cy="616433"/>
          </a:xfrm>
          <a:prstGeom prst="ellipse">
            <a:avLst/>
          </a:prstGeom>
          <a:solidFill>
            <a:srgbClr val="FFFFF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85" name="TextShape 8"/>
          <p:cNvSpPr txBox="1"/>
          <p:nvPr/>
        </p:nvSpPr>
        <p:spPr>
          <a:xfrm>
            <a:off x="3303403" y="4413344"/>
            <a:ext cx="2008988" cy="94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RF-flipper</a:t>
            </a:r>
          </a:p>
          <a:p>
            <a:pPr defTabSz="829875">
              <a:defRPr spc="0" sz="1400"/>
            </a:pPr>
          </a:p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He3-objects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8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components on the way</a:t>
            </a:r>
          </a:p>
        </p:txBody>
      </p:sp>
      <p:sp>
        <p:nvSpPr>
          <p:cNvPr id="689" name="TextShape 2"/>
          <p:cNvSpPr txBox="1"/>
          <p:nvPr/>
        </p:nvSpPr>
        <p:spPr>
          <a:xfrm>
            <a:off x="3683860" y="1445735"/>
            <a:ext cx="4439396" cy="277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McRadia compared with analytical field description</a:t>
            </a:r>
          </a:p>
        </p:txBody>
      </p:sp>
      <p:pic>
        <p:nvPicPr>
          <p:cNvPr id="690" name="image40.png" descr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947" y="3583748"/>
            <a:ext cx="4044712" cy="1450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image41.png" descr="image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7442" y="1980483"/>
            <a:ext cx="3672596" cy="1797296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CustomShape 3"/>
          <p:cNvSpPr/>
          <p:nvPr/>
        </p:nvSpPr>
        <p:spPr>
          <a:xfrm>
            <a:off x="3184189" y="1868873"/>
            <a:ext cx="889204" cy="707439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693" name="TextShape 4"/>
          <p:cNvSpPr txBox="1"/>
          <p:nvPr/>
        </p:nvSpPr>
        <p:spPr>
          <a:xfrm>
            <a:off x="7506822" y="4846049"/>
            <a:ext cx="1546847" cy="277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Voxelized 5x9 pts.</a:t>
            </a:r>
          </a:p>
        </p:txBody>
      </p:sp>
      <p:sp>
        <p:nvSpPr>
          <p:cNvPr id="694" name="TextShape 5"/>
          <p:cNvSpPr txBox="1"/>
          <p:nvPr/>
        </p:nvSpPr>
        <p:spPr>
          <a:xfrm>
            <a:off x="5241744" y="2126681"/>
            <a:ext cx="3114790" cy="48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Analytical using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Pol_triafield.comp</a:t>
            </a:r>
          </a:p>
        </p:txBody>
      </p:sp>
      <p:sp>
        <p:nvSpPr>
          <p:cNvPr id="695" name="TextShape 6"/>
          <p:cNvSpPr txBox="1"/>
          <p:nvPr/>
        </p:nvSpPr>
        <p:spPr>
          <a:xfrm>
            <a:off x="2924664" y="1744507"/>
            <a:ext cx="2377670" cy="46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Requires a mathematica license.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CustomShape 1"/>
          <p:cNvSpPr/>
          <p:nvPr/>
        </p:nvSpPr>
        <p:spPr>
          <a:xfrm rot="16200000">
            <a:off x="4327030" y="3374509"/>
            <a:ext cx="3152565" cy="286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270" name="TextShape 2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71" name="TextShape 3"/>
          <p:cNvSpPr txBox="1"/>
          <p:nvPr/>
        </p:nvSpPr>
        <p:spPr>
          <a:xfrm>
            <a:off x="3449355" y="1524721"/>
            <a:ext cx="3875703" cy="25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272" name="Line 4"/>
          <p:cNvSpPr/>
          <p:nvPr/>
        </p:nvSpPr>
        <p:spPr>
          <a:xfrm>
            <a:off x="3670614" y="3427739"/>
            <a:ext cx="1607681" cy="1"/>
          </a:xfrm>
          <a:prstGeom prst="line">
            <a:avLst/>
          </a:prstGeom>
          <a:ln w="3175">
            <a:solidFill>
              <a:srgbClr val="0000FF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273" name="Formula 5"/>
          <p:cNvSpPr txBox="1"/>
          <p:nvPr/>
        </p:nvSpPr>
        <p:spPr>
          <a:xfrm>
            <a:off x="4879341" y="3518499"/>
            <a:ext cx="92355" cy="996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  <a:endParaRPr sz="1200"/>
          </a:p>
        </p:txBody>
      </p:sp>
      <p:sp>
        <p:nvSpPr>
          <p:cNvPr id="274" name="Formula 6"/>
          <p:cNvSpPr txBox="1"/>
          <p:nvPr/>
        </p:nvSpPr>
        <p:spPr>
          <a:xfrm>
            <a:off x="6592987" y="3107871"/>
            <a:ext cx="1247342" cy="52321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limUpp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sub>
                  </m:sSub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Upp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num>
                    <m:den>
                      <m:nary>
                        <m:naryPr>
                          <m:ctrlP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den>
                  </m:f>
                </m:oMath>
              </m:oMathPara>
            </a14:m>
            <a:endParaRPr sz="1200"/>
          </a:p>
        </p:txBody>
      </p:sp>
      <p:sp>
        <p:nvSpPr>
          <p:cNvPr id="275" name="Line 7"/>
          <p:cNvSpPr/>
          <p:nvPr/>
        </p:nvSpPr>
        <p:spPr>
          <a:xfrm flipV="1">
            <a:off x="5838063" y="3022017"/>
            <a:ext cx="160670" cy="76214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276" name="Formula 8"/>
          <p:cNvSpPr txBox="1"/>
          <p:nvPr/>
        </p:nvSpPr>
        <p:spPr>
          <a:xfrm>
            <a:off x="5927535" y="3494705"/>
            <a:ext cx="76201" cy="173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  <a:endParaRPr sz="1200"/>
          </a:p>
        </p:txBody>
      </p:sp>
      <p:grpSp>
        <p:nvGrpSpPr>
          <p:cNvPr id="295" name="Group 9"/>
          <p:cNvGrpSpPr/>
          <p:nvPr/>
        </p:nvGrpSpPr>
        <p:grpSpPr>
          <a:xfrm>
            <a:off x="4087339" y="3200375"/>
            <a:ext cx="563705" cy="655999"/>
            <a:chOff x="0" y="46135"/>
            <a:chExt cx="563703" cy="655998"/>
          </a:xfrm>
        </p:grpSpPr>
        <p:grpSp>
          <p:nvGrpSpPr>
            <p:cNvPr id="279" name="Group 10"/>
            <p:cNvGrpSpPr/>
            <p:nvPr/>
          </p:nvGrpSpPr>
          <p:grpSpPr>
            <a:xfrm>
              <a:off x="143744" y="46135"/>
              <a:ext cx="257328" cy="453874"/>
              <a:chOff x="0" y="46135"/>
              <a:chExt cx="257327" cy="453873"/>
            </a:xfrm>
          </p:grpSpPr>
          <p:sp>
            <p:nvSpPr>
              <p:cNvPr id="277" name="CustomShape 11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278" name="TextShape 12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282" name="Group 13"/>
            <p:cNvGrpSpPr/>
            <p:nvPr/>
          </p:nvGrpSpPr>
          <p:grpSpPr>
            <a:xfrm>
              <a:off x="50776" y="113592"/>
              <a:ext cx="257328" cy="453874"/>
              <a:chOff x="0" y="46135"/>
              <a:chExt cx="257327" cy="453873"/>
            </a:xfrm>
          </p:grpSpPr>
          <p:sp>
            <p:nvSpPr>
              <p:cNvPr id="280" name="CustomShape 14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281" name="TextShape 15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285" name="Group 16"/>
            <p:cNvGrpSpPr/>
            <p:nvPr/>
          </p:nvGrpSpPr>
          <p:grpSpPr>
            <a:xfrm>
              <a:off x="147914" y="181048"/>
              <a:ext cx="257328" cy="453875"/>
              <a:chOff x="0" y="46135"/>
              <a:chExt cx="257327" cy="453873"/>
            </a:xfrm>
          </p:grpSpPr>
          <p:sp>
            <p:nvSpPr>
              <p:cNvPr id="283" name="CustomShape 17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284" name="TextShape 18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288" name="Group 19"/>
            <p:cNvGrpSpPr/>
            <p:nvPr/>
          </p:nvGrpSpPr>
          <p:grpSpPr>
            <a:xfrm>
              <a:off x="306376" y="113346"/>
              <a:ext cx="257328" cy="453875"/>
              <a:chOff x="0" y="46135"/>
              <a:chExt cx="257327" cy="453873"/>
            </a:xfrm>
          </p:grpSpPr>
          <p:sp>
            <p:nvSpPr>
              <p:cNvPr id="286" name="CustomShape 20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287" name="TextShape 21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291" name="Group 22"/>
            <p:cNvGrpSpPr/>
            <p:nvPr/>
          </p:nvGrpSpPr>
          <p:grpSpPr>
            <a:xfrm>
              <a:off x="249222" y="248260"/>
              <a:ext cx="257328" cy="453874"/>
              <a:chOff x="0" y="46135"/>
              <a:chExt cx="257327" cy="453873"/>
            </a:xfrm>
          </p:grpSpPr>
          <p:sp>
            <p:nvSpPr>
              <p:cNvPr id="289" name="CustomShape 23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290" name="TextShape 24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294" name="Group 25"/>
            <p:cNvGrpSpPr/>
            <p:nvPr/>
          </p:nvGrpSpPr>
          <p:grpSpPr>
            <a:xfrm>
              <a:off x="0" y="248260"/>
              <a:ext cx="257328" cy="453874"/>
              <a:chOff x="0" y="46135"/>
              <a:chExt cx="257327" cy="453873"/>
            </a:xfrm>
          </p:grpSpPr>
          <p:sp>
            <p:nvSpPr>
              <p:cNvPr id="292" name="CustomShape 26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293" name="TextShape 27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8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components on the way</a:t>
            </a:r>
          </a:p>
        </p:txBody>
      </p:sp>
      <p:pic>
        <p:nvPicPr>
          <p:cNvPr id="699" name="image42.png" descr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608" y="2059715"/>
            <a:ext cx="2512093" cy="1424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image43.png" descr="image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8886" y="2059715"/>
            <a:ext cx="2017328" cy="142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image44.png" descr="image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5414" y="3620298"/>
            <a:ext cx="2049217" cy="142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image45.png" descr="image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2941" y="3620298"/>
            <a:ext cx="2049216" cy="1424934"/>
          </a:xfrm>
          <a:prstGeom prst="rect">
            <a:avLst/>
          </a:prstGeom>
          <a:ln w="12700">
            <a:miter lim="400000"/>
          </a:ln>
        </p:spPr>
      </p:pic>
      <p:sp>
        <p:nvSpPr>
          <p:cNvPr id="703" name="Line 2"/>
          <p:cNvSpPr/>
          <p:nvPr/>
        </p:nvSpPr>
        <p:spPr>
          <a:xfrm>
            <a:off x="5858177" y="2301823"/>
            <a:ext cx="882827" cy="8438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704" name="Line 3"/>
          <p:cNvSpPr/>
          <p:nvPr/>
        </p:nvSpPr>
        <p:spPr>
          <a:xfrm>
            <a:off x="5819420" y="2788493"/>
            <a:ext cx="927962" cy="105159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705" name="Line 4"/>
          <p:cNvSpPr/>
          <p:nvPr/>
        </p:nvSpPr>
        <p:spPr>
          <a:xfrm flipH="1">
            <a:off x="5534630" y="3444174"/>
            <a:ext cx="129273" cy="888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175">
            <a:solidFill>
              <a:srgbClr val="000000"/>
            </a:solidFill>
            <a:tailEnd type="triangle"/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706" name="Line 5"/>
          <p:cNvSpPr/>
          <p:nvPr/>
        </p:nvSpPr>
        <p:spPr>
          <a:xfrm flipV="1">
            <a:off x="3048049" y="2386206"/>
            <a:ext cx="1" cy="713816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707" name="TextShape 6"/>
          <p:cNvSpPr txBox="1"/>
          <p:nvPr/>
        </p:nvSpPr>
        <p:spPr>
          <a:xfrm>
            <a:off x="2821148" y="2782116"/>
            <a:ext cx="226902" cy="25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P</a:t>
            </a:r>
          </a:p>
        </p:txBody>
      </p:sp>
      <p:sp>
        <p:nvSpPr>
          <p:cNvPr id="708" name="TextShape 7"/>
          <p:cNvSpPr txBox="1"/>
          <p:nvPr/>
        </p:nvSpPr>
        <p:spPr>
          <a:xfrm>
            <a:off x="3995878" y="1445980"/>
            <a:ext cx="4127623" cy="277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McRadia compared with other field descriptions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1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components on the way</a:t>
            </a:r>
          </a:p>
        </p:txBody>
      </p:sp>
      <p:pic>
        <p:nvPicPr>
          <p:cNvPr id="712" name="image46.png" descr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7055" y="1644181"/>
            <a:ext cx="3876438" cy="2924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image47.png" descr="image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0828" y="4627980"/>
            <a:ext cx="5503497" cy="55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image48.png" descr="image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9715" y="1644181"/>
            <a:ext cx="4272593" cy="2590343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TextShape 2"/>
          <p:cNvSpPr txBox="1"/>
          <p:nvPr/>
        </p:nvSpPr>
        <p:spPr>
          <a:xfrm>
            <a:off x="4351069" y="1364787"/>
            <a:ext cx="3483226" cy="25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8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components on the way</a:t>
            </a:r>
          </a:p>
        </p:txBody>
      </p:sp>
      <p:sp>
        <p:nvSpPr>
          <p:cNvPr id="719" name="TextShape 2"/>
          <p:cNvSpPr txBox="1"/>
          <p:nvPr/>
        </p:nvSpPr>
        <p:spPr>
          <a:xfrm>
            <a:off x="4384675" y="1273536"/>
            <a:ext cx="3483226" cy="46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Magnetic single crystal – Unpolarized beam</a:t>
            </a:r>
          </a:p>
        </p:txBody>
      </p:sp>
      <p:pic>
        <p:nvPicPr>
          <p:cNvPr id="720" name="image49.png" descr="image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1687" y="2459795"/>
            <a:ext cx="3016425" cy="2187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image50.png" descr="image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9214" y="2461267"/>
            <a:ext cx="3016425" cy="2184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4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components on the way</a:t>
            </a:r>
          </a:p>
        </p:txBody>
      </p:sp>
      <p:sp>
        <p:nvSpPr>
          <p:cNvPr id="725" name="TextShape 2"/>
          <p:cNvSpPr txBox="1"/>
          <p:nvPr/>
        </p:nvSpPr>
        <p:spPr>
          <a:xfrm>
            <a:off x="4384675" y="1273536"/>
            <a:ext cx="3483226" cy="25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Magnetic single crystal – Polarized beam</a:t>
            </a:r>
          </a:p>
        </p:txBody>
      </p:sp>
      <p:pic>
        <p:nvPicPr>
          <p:cNvPr id="726" name="image51.png" descr="image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1687" y="2459795"/>
            <a:ext cx="3016180" cy="2187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image52.png" descr="image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9214" y="2461267"/>
            <a:ext cx="3016180" cy="2184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0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components on the way</a:t>
            </a:r>
          </a:p>
        </p:txBody>
      </p:sp>
      <p:sp>
        <p:nvSpPr>
          <p:cNvPr id="731" name="TextShape 2"/>
          <p:cNvSpPr txBox="1"/>
          <p:nvPr/>
        </p:nvSpPr>
        <p:spPr>
          <a:xfrm>
            <a:off x="4351069" y="1364541"/>
            <a:ext cx="3483226" cy="25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Magnetic single crystal </a:t>
            </a:r>
          </a:p>
        </p:txBody>
      </p:sp>
      <p:pic>
        <p:nvPicPr>
          <p:cNvPr id="732" name="image53.png" descr="image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2521" y="2000353"/>
            <a:ext cx="6232521" cy="2955836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TextShape 3"/>
          <p:cNvSpPr txBox="1"/>
          <p:nvPr/>
        </p:nvSpPr>
        <p:spPr>
          <a:xfrm>
            <a:off x="3289912" y="5341060"/>
            <a:ext cx="5156400" cy="39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1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From: G. Shirane et.al. ,”Neutron Scattering with Triple-Axis Spectrometer”, </a:t>
            </a:r>
            <a:r>
              <a:rPr i="1"/>
              <a:t>Cambridge Univ. Press</a:t>
            </a:r>
            <a:r>
              <a:t>, 2002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6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components on the way</a:t>
            </a:r>
          </a:p>
        </p:txBody>
      </p:sp>
      <p:pic>
        <p:nvPicPr>
          <p:cNvPr id="737" name="image54.png" descr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2487" y="2521610"/>
            <a:ext cx="5012165" cy="2058538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TextShape 2"/>
          <p:cNvSpPr txBox="1"/>
          <p:nvPr/>
        </p:nvSpPr>
        <p:spPr>
          <a:xfrm>
            <a:off x="4351069" y="1364787"/>
            <a:ext cx="3483226" cy="25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CustomShape 1"/>
          <p:cNvSpPr/>
          <p:nvPr/>
        </p:nvSpPr>
        <p:spPr>
          <a:xfrm rot="16200000">
            <a:off x="4088846" y="3374509"/>
            <a:ext cx="3152565" cy="286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299" name="TextShape 2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300" name="TextShape 3"/>
          <p:cNvSpPr txBox="1"/>
          <p:nvPr/>
        </p:nvSpPr>
        <p:spPr>
          <a:xfrm>
            <a:off x="3449355" y="1524721"/>
            <a:ext cx="3875703" cy="25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301" name="Line 4"/>
          <p:cNvSpPr/>
          <p:nvPr/>
        </p:nvSpPr>
        <p:spPr>
          <a:xfrm>
            <a:off x="3670614" y="3427739"/>
            <a:ext cx="1607681" cy="1"/>
          </a:xfrm>
          <a:prstGeom prst="line">
            <a:avLst/>
          </a:prstGeom>
          <a:ln w="3175">
            <a:solidFill>
              <a:srgbClr val="0000FF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02" name="Formula 5"/>
          <p:cNvSpPr txBox="1"/>
          <p:nvPr/>
        </p:nvSpPr>
        <p:spPr>
          <a:xfrm>
            <a:off x="4879341" y="3518499"/>
            <a:ext cx="92355" cy="996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  <a:endParaRPr sz="1200"/>
          </a:p>
        </p:txBody>
      </p:sp>
      <p:sp>
        <p:nvSpPr>
          <p:cNvPr id="303" name="Line 6"/>
          <p:cNvSpPr/>
          <p:nvPr/>
        </p:nvSpPr>
        <p:spPr>
          <a:xfrm flipV="1">
            <a:off x="5599879" y="3022017"/>
            <a:ext cx="160671" cy="76214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04" name="Formula 7"/>
          <p:cNvSpPr txBox="1"/>
          <p:nvPr/>
        </p:nvSpPr>
        <p:spPr>
          <a:xfrm>
            <a:off x="5689351" y="3494705"/>
            <a:ext cx="76201" cy="173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  <a:endParaRPr sz="1200"/>
          </a:p>
        </p:txBody>
      </p:sp>
      <p:grpSp>
        <p:nvGrpSpPr>
          <p:cNvPr id="323" name="Group 8"/>
          <p:cNvGrpSpPr/>
          <p:nvPr/>
        </p:nvGrpSpPr>
        <p:grpSpPr>
          <a:xfrm>
            <a:off x="4087339" y="3200375"/>
            <a:ext cx="563705" cy="655999"/>
            <a:chOff x="0" y="46135"/>
            <a:chExt cx="563703" cy="655998"/>
          </a:xfrm>
        </p:grpSpPr>
        <p:grpSp>
          <p:nvGrpSpPr>
            <p:cNvPr id="307" name="Group 9"/>
            <p:cNvGrpSpPr/>
            <p:nvPr/>
          </p:nvGrpSpPr>
          <p:grpSpPr>
            <a:xfrm>
              <a:off x="143744" y="46135"/>
              <a:ext cx="257328" cy="453874"/>
              <a:chOff x="0" y="46135"/>
              <a:chExt cx="257327" cy="453873"/>
            </a:xfrm>
          </p:grpSpPr>
          <p:sp>
            <p:nvSpPr>
              <p:cNvPr id="305" name="CustomShape 10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06" name="TextShape 11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10" name="Group 12"/>
            <p:cNvGrpSpPr/>
            <p:nvPr/>
          </p:nvGrpSpPr>
          <p:grpSpPr>
            <a:xfrm>
              <a:off x="50776" y="113592"/>
              <a:ext cx="257328" cy="453874"/>
              <a:chOff x="0" y="46135"/>
              <a:chExt cx="257327" cy="453873"/>
            </a:xfrm>
          </p:grpSpPr>
          <p:sp>
            <p:nvSpPr>
              <p:cNvPr id="308" name="CustomShape 13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09" name="TextShape 14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13" name="Group 15"/>
            <p:cNvGrpSpPr/>
            <p:nvPr/>
          </p:nvGrpSpPr>
          <p:grpSpPr>
            <a:xfrm>
              <a:off x="147914" y="181048"/>
              <a:ext cx="257328" cy="453875"/>
              <a:chOff x="0" y="46135"/>
              <a:chExt cx="257327" cy="453873"/>
            </a:xfrm>
          </p:grpSpPr>
          <p:sp>
            <p:nvSpPr>
              <p:cNvPr id="311" name="CustomShape 16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12" name="TextShape 17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16" name="Group 18"/>
            <p:cNvGrpSpPr/>
            <p:nvPr/>
          </p:nvGrpSpPr>
          <p:grpSpPr>
            <a:xfrm>
              <a:off x="306376" y="113346"/>
              <a:ext cx="257328" cy="453875"/>
              <a:chOff x="0" y="46135"/>
              <a:chExt cx="257327" cy="453873"/>
            </a:xfrm>
          </p:grpSpPr>
          <p:sp>
            <p:nvSpPr>
              <p:cNvPr id="314" name="CustomShape 19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15" name="TextShape 20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19" name="Group 21"/>
            <p:cNvGrpSpPr/>
            <p:nvPr/>
          </p:nvGrpSpPr>
          <p:grpSpPr>
            <a:xfrm>
              <a:off x="249222" y="248260"/>
              <a:ext cx="257328" cy="453874"/>
              <a:chOff x="0" y="46135"/>
              <a:chExt cx="257327" cy="453873"/>
            </a:xfrm>
          </p:grpSpPr>
          <p:sp>
            <p:nvSpPr>
              <p:cNvPr id="317" name="CustomShape 22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18" name="TextShape 23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22" name="Group 24"/>
            <p:cNvGrpSpPr/>
            <p:nvPr/>
          </p:nvGrpSpPr>
          <p:grpSpPr>
            <a:xfrm>
              <a:off x="0" y="248260"/>
              <a:ext cx="257328" cy="453874"/>
              <a:chOff x="0" y="46135"/>
              <a:chExt cx="257327" cy="453873"/>
            </a:xfrm>
          </p:grpSpPr>
          <p:sp>
            <p:nvSpPr>
              <p:cNvPr id="320" name="CustomShape 25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21" name="TextShape 26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  <p:pic>
        <p:nvPicPr>
          <p:cNvPr id="324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566" y="2657750"/>
            <a:ext cx="3265892" cy="1837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CustomShape 1"/>
          <p:cNvSpPr/>
          <p:nvPr/>
        </p:nvSpPr>
        <p:spPr>
          <a:xfrm rot="16200000">
            <a:off x="4088846" y="3374509"/>
            <a:ext cx="3152565" cy="286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 anchor="ctr"/>
          <a:lstStyle/>
          <a:p>
            <a:pPr defTabSz="829875"/>
          </a:p>
        </p:txBody>
      </p:sp>
      <p:sp>
        <p:nvSpPr>
          <p:cNvPr id="328" name="TextShape 2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329" name="TextShape 3"/>
          <p:cNvSpPr txBox="1"/>
          <p:nvPr/>
        </p:nvSpPr>
        <p:spPr>
          <a:xfrm>
            <a:off x="3449355" y="1524721"/>
            <a:ext cx="3875703" cy="25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>
            <a:lvl1pPr defTabSz="829875">
              <a:defRPr spc="0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330" name="Line 4"/>
          <p:cNvSpPr/>
          <p:nvPr/>
        </p:nvSpPr>
        <p:spPr>
          <a:xfrm>
            <a:off x="3670614" y="3427739"/>
            <a:ext cx="1607681" cy="1"/>
          </a:xfrm>
          <a:prstGeom prst="line">
            <a:avLst/>
          </a:prstGeom>
          <a:ln w="3175">
            <a:solidFill>
              <a:srgbClr val="0000FF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31" name="Formula 5"/>
          <p:cNvSpPr txBox="1"/>
          <p:nvPr/>
        </p:nvSpPr>
        <p:spPr>
          <a:xfrm>
            <a:off x="4879341" y="3518499"/>
            <a:ext cx="92355" cy="996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  <a:endParaRPr sz="1200"/>
          </a:p>
        </p:txBody>
      </p:sp>
      <p:sp>
        <p:nvSpPr>
          <p:cNvPr id="332" name="Line 6"/>
          <p:cNvSpPr/>
          <p:nvPr/>
        </p:nvSpPr>
        <p:spPr>
          <a:xfrm flipV="1">
            <a:off x="5599879" y="3022017"/>
            <a:ext cx="160671" cy="76214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33" name="Formula 7"/>
          <p:cNvSpPr txBox="1"/>
          <p:nvPr/>
        </p:nvSpPr>
        <p:spPr>
          <a:xfrm>
            <a:off x="5689351" y="3494705"/>
            <a:ext cx="76201" cy="173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  <a:endParaRPr sz="1200"/>
          </a:p>
        </p:txBody>
      </p:sp>
      <p:grpSp>
        <p:nvGrpSpPr>
          <p:cNvPr id="352" name="Group 8"/>
          <p:cNvGrpSpPr/>
          <p:nvPr/>
        </p:nvGrpSpPr>
        <p:grpSpPr>
          <a:xfrm>
            <a:off x="4087339" y="3200375"/>
            <a:ext cx="563705" cy="655999"/>
            <a:chOff x="0" y="46135"/>
            <a:chExt cx="563703" cy="655998"/>
          </a:xfrm>
        </p:grpSpPr>
        <p:grpSp>
          <p:nvGrpSpPr>
            <p:cNvPr id="336" name="Group 9"/>
            <p:cNvGrpSpPr/>
            <p:nvPr/>
          </p:nvGrpSpPr>
          <p:grpSpPr>
            <a:xfrm>
              <a:off x="143744" y="46135"/>
              <a:ext cx="257328" cy="453874"/>
              <a:chOff x="0" y="46135"/>
              <a:chExt cx="257327" cy="453873"/>
            </a:xfrm>
          </p:grpSpPr>
          <p:sp>
            <p:nvSpPr>
              <p:cNvPr id="334" name="CustomShape 10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35" name="TextShape 11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39" name="Group 12"/>
            <p:cNvGrpSpPr/>
            <p:nvPr/>
          </p:nvGrpSpPr>
          <p:grpSpPr>
            <a:xfrm>
              <a:off x="50776" y="113592"/>
              <a:ext cx="257328" cy="453874"/>
              <a:chOff x="0" y="46135"/>
              <a:chExt cx="257327" cy="453873"/>
            </a:xfrm>
          </p:grpSpPr>
          <p:sp>
            <p:nvSpPr>
              <p:cNvPr id="337" name="CustomShape 13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38" name="TextShape 14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42" name="Group 15"/>
            <p:cNvGrpSpPr/>
            <p:nvPr/>
          </p:nvGrpSpPr>
          <p:grpSpPr>
            <a:xfrm>
              <a:off x="147914" y="181048"/>
              <a:ext cx="257328" cy="453875"/>
              <a:chOff x="0" y="46135"/>
              <a:chExt cx="257327" cy="453873"/>
            </a:xfrm>
          </p:grpSpPr>
          <p:sp>
            <p:nvSpPr>
              <p:cNvPr id="340" name="CustomShape 16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41" name="TextShape 17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45" name="Group 18"/>
            <p:cNvGrpSpPr/>
            <p:nvPr/>
          </p:nvGrpSpPr>
          <p:grpSpPr>
            <a:xfrm>
              <a:off x="306376" y="113346"/>
              <a:ext cx="257328" cy="453875"/>
              <a:chOff x="0" y="46135"/>
              <a:chExt cx="257327" cy="453873"/>
            </a:xfrm>
          </p:grpSpPr>
          <p:sp>
            <p:nvSpPr>
              <p:cNvPr id="343" name="CustomShape 19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44" name="TextShape 20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48" name="Group 21"/>
            <p:cNvGrpSpPr/>
            <p:nvPr/>
          </p:nvGrpSpPr>
          <p:grpSpPr>
            <a:xfrm>
              <a:off x="249222" y="248260"/>
              <a:ext cx="257328" cy="453874"/>
              <a:chOff x="0" y="46135"/>
              <a:chExt cx="257327" cy="453873"/>
            </a:xfrm>
          </p:grpSpPr>
          <p:sp>
            <p:nvSpPr>
              <p:cNvPr id="346" name="CustomShape 22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47" name="TextShape 23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351" name="Group 24"/>
            <p:cNvGrpSpPr/>
            <p:nvPr/>
          </p:nvGrpSpPr>
          <p:grpSpPr>
            <a:xfrm>
              <a:off x="0" y="248260"/>
              <a:ext cx="257328" cy="453874"/>
              <a:chOff x="0" y="46135"/>
              <a:chExt cx="257327" cy="453873"/>
            </a:xfrm>
          </p:grpSpPr>
          <p:sp>
            <p:nvSpPr>
              <p:cNvPr id="349" name="CustomShape 25"/>
              <p:cNvSpPr/>
              <p:nvPr/>
            </p:nvSpPr>
            <p:spPr>
              <a:xfrm rot="1461599">
                <a:off x="29961" y="76035"/>
                <a:ext cx="184955" cy="185200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29875"/>
              </a:p>
            </p:txBody>
          </p:sp>
          <p:sp>
            <p:nvSpPr>
              <p:cNvPr id="350" name="TextShape 26"/>
              <p:cNvSpPr txBox="1"/>
              <p:nvPr/>
            </p:nvSpPr>
            <p:spPr>
              <a:xfrm rot="21555601">
                <a:off x="8367" y="157704"/>
                <a:ext cx="246771" cy="3407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662" tIns="30662" rIns="30662" bIns="30662" numCol="1" anchor="t">
                <a:spAutoFit/>
              </a:bodyPr>
              <a:lstStyle>
                <a:lvl1pPr defTabSz="829875">
                  <a:defRPr i="1" spc="0" sz="1800">
                    <a:solidFill>
                      <a:srgbClr val="FFFF00"/>
                    </a:solidFill>
                    <a:latin typeface="Century Schoolbook L"/>
                    <a:ea typeface="Century Schoolbook L"/>
                    <a:cs typeface="Century Schoolbook L"/>
                    <a:sym typeface="Century Schoolbook L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  <p:pic>
        <p:nvPicPr>
          <p:cNvPr id="353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7084" y="1932160"/>
            <a:ext cx="6377001" cy="3586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Polarization monitors</a:t>
            </a:r>
          </a:p>
        </p:txBody>
      </p:sp>
      <p:sp>
        <p:nvSpPr>
          <p:cNvPr id="357" name="TextShape 2"/>
          <p:cNvSpPr txBox="1"/>
          <p:nvPr/>
        </p:nvSpPr>
        <p:spPr>
          <a:xfrm>
            <a:off x="3001933" y="2059960"/>
            <a:ext cx="6181253" cy="2987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71249" indent="-263249" defTabSz="829875">
              <a:spcBef>
                <a:spcPts val="1200"/>
              </a:spcBef>
              <a:buSzPct val="171000"/>
              <a:buBlip>
                <a:blip r:embed="rId2"/>
              </a:buBlip>
              <a:defRPr spc="-81" sz="26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Available monitors:</a:t>
            </a:r>
            <a:endParaRPr spc="0"/>
          </a:p>
          <a:p>
            <a:pPr marL="371249" indent="-263249" defTabSz="829875">
              <a:spcBef>
                <a:spcPts val="1200"/>
              </a:spcBef>
              <a:buSzPct val="171000"/>
              <a:buBlip>
                <a:blip r:embed="rId3"/>
              </a:buBlip>
              <a:defRPr spc="-8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Pol_monitor.comp</a:t>
            </a:r>
            <a:r>
              <a:rPr>
                <a:latin typeface="DejaVu Serif"/>
                <a:ea typeface="DejaVu Serif"/>
                <a:cs typeface="DejaVu Serif"/>
                <a:sym typeface="DejaVu Serif"/>
              </a:rPr>
              <a:t>: 0D</a:t>
            </a:r>
            <a:endParaRPr spc="0">
              <a:latin typeface="DejaVu Serif"/>
              <a:ea typeface="DejaVu Serif"/>
              <a:cs typeface="DejaVu Serif"/>
              <a:sym typeface="DejaVu Serif"/>
            </a:endParaRPr>
          </a:p>
          <a:p>
            <a:pPr marL="371249" indent="-263249" defTabSz="829875">
              <a:spcBef>
                <a:spcPts val="1200"/>
              </a:spcBef>
              <a:buSzPct val="171000"/>
              <a:buBlip>
                <a:blip r:embed="rId3"/>
              </a:buBlip>
              <a:defRPr spc="-8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PolLambda_monitor.comp</a:t>
            </a:r>
            <a:r>
              <a:rPr>
                <a:latin typeface="DejaVu Serif"/>
                <a:ea typeface="DejaVu Serif"/>
                <a:cs typeface="DejaVu Serif"/>
                <a:sym typeface="DejaVu Serif"/>
              </a:rPr>
              <a:t>: 2D</a:t>
            </a:r>
            <a:endParaRPr spc="0">
              <a:latin typeface="DejaVu Serif"/>
              <a:ea typeface="DejaVu Serif"/>
              <a:cs typeface="DejaVu Serif"/>
              <a:sym typeface="DejaVu Serif"/>
            </a:endParaRPr>
          </a:p>
          <a:p>
            <a:pPr marL="371249" indent="-263249" defTabSz="829875">
              <a:spcBef>
                <a:spcPts val="1200"/>
              </a:spcBef>
              <a:buSzPct val="171000"/>
              <a:buBlip>
                <a:blip r:embed="rId4"/>
              </a:buBlip>
              <a:defRPr spc="-8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MeanPolLambda_monitor.comp</a:t>
            </a:r>
            <a:r>
              <a:rPr>
                <a:latin typeface="DejaVu Serif"/>
                <a:ea typeface="DejaVu Serif"/>
                <a:cs typeface="DejaVu Serif"/>
                <a:sym typeface="DejaVu Serif"/>
              </a:rPr>
              <a:t>: 1D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361" name="TextShape 2"/>
          <p:cNvSpPr txBox="1"/>
          <p:nvPr/>
        </p:nvSpPr>
        <p:spPr>
          <a:xfrm>
            <a:off x="3001933" y="2059960"/>
            <a:ext cx="6181253" cy="2987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71249" indent="-263249" defTabSz="829875">
              <a:spcBef>
                <a:spcPts val="1200"/>
              </a:spcBef>
              <a:buSzPct val="171000"/>
              <a:buBlip>
                <a:blip r:embed="rId2"/>
              </a:buBlip>
              <a:defRPr spc="-81" sz="26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Magnetic fields in McStas</a:t>
            </a:r>
            <a:endParaRPr spc="0"/>
          </a:p>
          <a:p>
            <a:pPr marL="371249" indent="-263249" defTabSz="829875">
              <a:spcBef>
                <a:spcPts val="1200"/>
              </a:spcBef>
              <a:buSzPct val="171000"/>
              <a:buBlip>
                <a:blip r:embed="rId2"/>
              </a:buBlip>
              <a:defRPr spc="-81" sz="26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The challenge:</a:t>
            </a:r>
            <a:endParaRPr spc="0"/>
          </a:p>
          <a:p>
            <a:pPr lvl="1" marL="794571" indent="-254571" defTabSz="829875">
              <a:buSzPct val="171000"/>
              <a:buBlip>
                <a:blip r:embed="rId3"/>
              </a:buBlip>
              <a:defRPr spc="-78" sz="22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Fast beam/ray transport: #</a:t>
            </a:r>
            <a:endParaRPr spc="0"/>
          </a:p>
          <a:p>
            <a:pPr lvl="1" marL="794571" indent="-254571" defTabSz="829875">
              <a:buSzPct val="171000"/>
              <a:buBlip>
                <a:blip r:embed="rId4"/>
              </a:buBlip>
              <a:defRPr spc="-78" sz="22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Unknown magnetic field and field strength</a:t>
            </a:r>
            <a:endParaRPr spc="0"/>
          </a:p>
          <a:p>
            <a:pPr lvl="1" marL="794571" indent="-254571" defTabSz="829875">
              <a:buSzPct val="171000"/>
              <a:buBlip>
                <a:blip r:embed="rId5"/>
              </a:buBlip>
              <a:defRPr spc="-78" sz="22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&gt;1 Magnet → nested fields.</a:t>
            </a:r>
          </a:p>
        </p:txBody>
      </p:sp>
      <p:sp>
        <p:nvSpPr>
          <p:cNvPr id="362" name="Formula 3"/>
          <p:cNvSpPr txBox="1"/>
          <p:nvPr/>
        </p:nvSpPr>
        <p:spPr>
          <a:xfrm>
            <a:off x="7122578" y="2914331"/>
            <a:ext cx="703123" cy="1619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sSup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sup>
                  </m:sSup>
                </m:oMath>
              </m:oMathPara>
            </a14:m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66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753" y="1628972"/>
            <a:ext cx="6475121" cy="3536701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TextShape 2"/>
          <p:cNvSpPr txBox="1"/>
          <p:nvPr/>
        </p:nvSpPr>
        <p:spPr>
          <a:xfrm>
            <a:off x="3289667" y="5379817"/>
            <a:ext cx="5156400" cy="22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 sz="1100"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From: Knudsen et.al., </a:t>
            </a:r>
            <a:r>
              <a:rPr i="1"/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0" name="TextShape 1"/>
          <p:cNvSpPr txBox="1"/>
          <p:nvPr/>
        </p:nvSpPr>
        <p:spPr>
          <a:xfrm>
            <a:off x="3100052" y="1026276"/>
            <a:ext cx="573996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defRPr spc="0"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McStas precession algorithm</a:t>
            </a:r>
          </a:p>
        </p:txBody>
      </p:sp>
      <p:grpSp>
        <p:nvGrpSpPr>
          <p:cNvPr id="374" name="Group 2"/>
          <p:cNvGrpSpPr/>
          <p:nvPr/>
        </p:nvGrpSpPr>
        <p:grpSpPr>
          <a:xfrm>
            <a:off x="3452299" y="4359870"/>
            <a:ext cx="1044233" cy="515276"/>
            <a:chOff x="0" y="27708"/>
            <a:chExt cx="1044231" cy="515275"/>
          </a:xfrm>
        </p:grpSpPr>
        <p:sp>
          <p:nvSpPr>
            <p:cNvPr id="371" name="Line 3"/>
            <p:cNvSpPr/>
            <p:nvPr/>
          </p:nvSpPr>
          <p:spPr>
            <a:xfrm flipV="1">
              <a:off x="0" y="27708"/>
              <a:ext cx="1044232" cy="304661"/>
            </a:xfrm>
            <a:prstGeom prst="line">
              <a:avLst/>
            </a:prstGeom>
            <a:noFill/>
            <a:ln w="31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29875"/>
            </a:p>
          </p:txBody>
        </p:sp>
        <p:sp>
          <p:nvSpPr>
            <p:cNvPr id="372" name="CustomShape 4"/>
            <p:cNvSpPr/>
            <p:nvPr/>
          </p:nvSpPr>
          <p:spPr>
            <a:xfrm rot="486000">
              <a:off x="372852" y="108166"/>
              <a:ext cx="173917" cy="174162"/>
            </a:xfrm>
            <a:prstGeom prst="ellipse">
              <a:avLst/>
            </a:prstGeom>
            <a:solidFill>
              <a:srgbClr val="0000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9875"/>
            </a:p>
          </p:txBody>
        </p:sp>
        <p:sp>
          <p:nvSpPr>
            <p:cNvPr id="373" name="TextShape 5"/>
            <p:cNvSpPr txBox="1"/>
            <p:nvPr/>
          </p:nvSpPr>
          <p:spPr>
            <a:xfrm rot="20580601">
              <a:off x="398593" y="175792"/>
              <a:ext cx="232053" cy="340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62" tIns="30662" rIns="30662" bIns="30662" numCol="1" anchor="t">
              <a:spAutoFit/>
            </a:bodyPr>
            <a:lstStyle>
              <a:lvl1pPr defTabSz="829875">
                <a:defRPr i="1" spc="0" sz="1800">
                  <a:solidFill>
                    <a:srgbClr val="FFFF00"/>
                  </a:solidFill>
                  <a:latin typeface="Century Schoolbook L"/>
                  <a:ea typeface="Century Schoolbook L"/>
                  <a:cs typeface="Century Schoolbook L"/>
                  <a:sym typeface="Century Schoolbook L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375" name="Line 6"/>
          <p:cNvSpPr/>
          <p:nvPr/>
        </p:nvSpPr>
        <p:spPr>
          <a:xfrm flipV="1">
            <a:off x="3898250" y="3729700"/>
            <a:ext cx="12756" cy="75919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76" name="TextShape 7"/>
          <p:cNvSpPr txBox="1"/>
          <p:nvPr/>
        </p:nvSpPr>
        <p:spPr>
          <a:xfrm>
            <a:off x="3580099" y="3559464"/>
            <a:ext cx="720195" cy="36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125"/>
              <a:t>1</a:t>
            </a:r>
          </a:p>
        </p:txBody>
      </p:sp>
      <p:sp>
        <p:nvSpPr>
          <p:cNvPr id="377" name="Line 8"/>
          <p:cNvSpPr/>
          <p:nvPr/>
        </p:nvSpPr>
        <p:spPr>
          <a:xfrm flipV="1">
            <a:off x="4456057" y="3366905"/>
            <a:ext cx="3517813" cy="992966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78" name="Line 9"/>
          <p:cNvSpPr/>
          <p:nvPr/>
        </p:nvSpPr>
        <p:spPr>
          <a:xfrm flipV="1">
            <a:off x="7893411" y="2795117"/>
            <a:ext cx="703514" cy="62158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79" name="TextShape 10"/>
          <p:cNvSpPr txBox="1"/>
          <p:nvPr/>
        </p:nvSpPr>
        <p:spPr>
          <a:xfrm>
            <a:off x="8149256" y="3150798"/>
            <a:ext cx="720195" cy="365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62" tIns="30662" rIns="30662" bIns="30662">
            <a:spAutoFit/>
          </a:bodyPr>
          <a:lstStyle/>
          <a:p>
            <a:pPr defTabSz="829875">
              <a:defRPr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125"/>
              <a:t>2</a:t>
            </a:r>
          </a:p>
        </p:txBody>
      </p:sp>
      <p:sp>
        <p:nvSpPr>
          <p:cNvPr id="380" name="Line 11"/>
          <p:cNvSpPr/>
          <p:nvPr/>
        </p:nvSpPr>
        <p:spPr>
          <a:xfrm flipV="1">
            <a:off x="4060391" y="3775080"/>
            <a:ext cx="3978482" cy="1161730"/>
          </a:xfrm>
          <a:prstGeom prst="line">
            <a:avLst/>
          </a:prstGeom>
          <a:ln w="3175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81" name="Line 12"/>
          <p:cNvSpPr/>
          <p:nvPr/>
        </p:nvSpPr>
        <p:spPr>
          <a:xfrm>
            <a:off x="3898250" y="4560278"/>
            <a:ext cx="330906" cy="77244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82" name="Line 13"/>
          <p:cNvSpPr/>
          <p:nvPr/>
        </p:nvSpPr>
        <p:spPr>
          <a:xfrm>
            <a:off x="7893411" y="3416700"/>
            <a:ext cx="330906" cy="77244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829875"/>
          </a:p>
        </p:txBody>
      </p:sp>
      <p:sp>
        <p:nvSpPr>
          <p:cNvPr id="383" name="Formula 14"/>
          <p:cNvSpPr txBox="1"/>
          <p:nvPr/>
        </p:nvSpPr>
        <p:spPr>
          <a:xfrm>
            <a:off x="6338169" y="4398872"/>
            <a:ext cx="118024" cy="1036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