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5" r:id="rId4"/>
    <p:sldId id="266" r:id="rId5"/>
    <p:sldId id="267" r:id="rId6"/>
    <p:sldId id="268" r:id="rId7"/>
    <p:sldId id="276" r:id="rId8"/>
    <p:sldId id="269" r:id="rId9"/>
    <p:sldId id="277" r:id="rId10"/>
    <p:sldId id="273" r:id="rId11"/>
    <p:sldId id="271" r:id="rId12"/>
    <p:sldId id="272" r:id="rId13"/>
    <p:sldId id="274" r:id="rId14"/>
    <p:sldId id="275" r:id="rId15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77"/>
    <p:restoredTop sz="94634"/>
  </p:normalViewPr>
  <p:slideViewPr>
    <p:cSldViewPr snapToGrid="0" snapToObjects="1">
      <p:cViewPr>
        <p:scale>
          <a:sx n="91" d="100"/>
          <a:sy n="91" d="100"/>
        </p:scale>
        <p:origin x="100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238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271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t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93000"/>
              </a:lnSpc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42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36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37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sz="1665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5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5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5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69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66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60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61" name="logoill.pdf" descr="logoill.pdf"/>
              <p:cNvPicPr>
                <a:picLocks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" name="mcstas-logo.pdf" descr="mcstas-logo.pdf"/>
              <p:cNvPicPr>
                <a:picLocks/>
              </p:cNvPicPr>
              <p:nvPr/>
            </p:nvPicPr>
            <p:blipFill>
              <a:blip r:embed="rId3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" name="PSI-Logo_trans.png" descr="PSI-Logo_trans.png"/>
              <p:cNvPicPr>
                <a:picLocks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" name="ku-logo.pdf" descr="ku-logo.pdf"/>
              <p:cNvPicPr>
                <a:picLocks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" name="ESS_Logo_Frugal_Blue_cmyk.png" descr="ESS_Logo_Frugal_Blue_cmyk.png"/>
              <p:cNvPicPr>
                <a:picLocks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7" name="Image" descr="Image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 lnSpcReduction="1000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70" name="ESS.png" descr="ES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tif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ESS.png" descr="ES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5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9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0" name="logoill.pdf" descr="logoill.pdf"/>
              <p:cNvPicPr>
                <a:picLocks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mcstas-logo.pdf" descr="mcstas-logo.pdf"/>
              <p:cNvPicPr>
                <a:picLocks/>
              </p:cNvPicPr>
              <p:nvPr/>
            </p:nvPicPr>
            <p:blipFill>
              <a:blip r:embed="rId6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PSI-Logo_trans.png" descr="PSI-Logo_trans.png"/>
              <p:cNvPicPr>
                <a:picLocks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" name="ku-logo.pdf" descr="ku-logo.pdf"/>
              <p:cNvPicPr>
                <a:picLocks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" name="ESS_Logo_Frugal_Blue_cmyk.png" descr="ESS_Logo_Frugal_Blue_cmyk.png"/>
              <p:cNvPicPr>
                <a:picLocks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6" name="Image" descr="Image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 lnSpcReduction="1000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20" name="Body Level One…"/>
          <p:cNvSpPr txBox="1">
            <a:spLocks noGrp="1"/>
          </p:cNvSpPr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Inelastic</a:t>
            </a:r>
            <a:r>
              <a:rPr lang="da-DK" dirty="0"/>
              <a:t> samples</a:t>
            </a:r>
            <a:endParaRPr dirty="0"/>
          </a:p>
        </p:txBody>
      </p:sp>
      <p:sp>
        <p:nvSpPr>
          <p:cNvPr id="247" name="Subtitle 4"/>
          <p:cNvSpPr txBox="1">
            <a:spLocks noGrp="1"/>
          </p:cNvSpPr>
          <p:nvPr>
            <p:ph type="body" sz="half" idx="1"/>
          </p:nvPr>
        </p:nvSpPr>
        <p:spPr>
          <a:xfrm>
            <a:off x="247071" y="1704974"/>
            <a:ext cx="10840030" cy="1660656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Mads Bertelsen, ESS DMSC</a:t>
            </a:r>
            <a:endParaRPr dirty="0"/>
          </a:p>
        </p:txBody>
      </p:sp>
      <p:sp>
        <p:nvSpPr>
          <p:cNvPr id="248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component: </a:t>
            </a:r>
            <a:r>
              <a:rPr lang="da-DK" dirty="0" err="1"/>
              <a:t>Isotropic_sqw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Rb </a:t>
            </a:r>
            <a:r>
              <a:rPr lang="da-DK" dirty="0" err="1"/>
              <a:t>liquid</a:t>
            </a:r>
            <a:r>
              <a:rPr lang="da-DK" dirty="0"/>
              <a:t> in time of </a:t>
            </a:r>
            <a:r>
              <a:rPr lang="da-DK" dirty="0" err="1"/>
              <a:t>flight</a:t>
            </a:r>
            <a:endParaRPr lang="da-DK" dirty="0"/>
          </a:p>
          <a:p>
            <a:r>
              <a:rPr lang="da-DK" dirty="0" err="1"/>
              <a:t>Coherent</a:t>
            </a:r>
            <a:r>
              <a:rPr lang="da-DK" dirty="0"/>
              <a:t> and </a:t>
            </a:r>
            <a:r>
              <a:rPr lang="da-DK" dirty="0" err="1"/>
              <a:t>incoherent</a:t>
            </a:r>
            <a:endParaRPr lang="da-DK" dirty="0"/>
          </a:p>
          <a:p>
            <a:pPr marL="0" indent="0">
              <a:buNone/>
            </a:pP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63C22E-FBB1-4047-9AF8-A3DA63978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53" y="1706398"/>
            <a:ext cx="7071448" cy="466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9016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TAS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4060393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Only</a:t>
            </a:r>
            <a:r>
              <a:rPr lang="da-DK" dirty="0"/>
              <a:t> a small </a:t>
            </a:r>
            <a:r>
              <a:rPr lang="da-DK" dirty="0" err="1"/>
              <a:t>fraction</a:t>
            </a:r>
            <a:r>
              <a:rPr lang="da-DK" dirty="0"/>
              <a:t> of neutrons </a:t>
            </a:r>
            <a:r>
              <a:rPr lang="da-DK" dirty="0" err="1"/>
              <a:t>arrive</a:t>
            </a:r>
            <a:r>
              <a:rPr lang="da-DK" dirty="0"/>
              <a:t>, most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simulated</a:t>
            </a:r>
            <a:r>
              <a:rPr lang="da-DK" dirty="0"/>
              <a:t> in </a:t>
            </a:r>
            <a:r>
              <a:rPr lang="da-DK" dirty="0" err="1"/>
              <a:t>vain</a:t>
            </a: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080686-8093-B94D-9F4A-9CE20F5AD4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7" r="11179"/>
          <a:stretch/>
        </p:blipFill>
        <p:spPr>
          <a:xfrm>
            <a:off x="6069331" y="1398844"/>
            <a:ext cx="5817870" cy="487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7476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Chopper </a:t>
            </a:r>
            <a:r>
              <a:rPr lang="da-DK" dirty="0" err="1"/>
              <a:t>spectrometers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4060393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Only</a:t>
            </a:r>
            <a:r>
              <a:rPr lang="da-DK" dirty="0"/>
              <a:t> a small </a:t>
            </a:r>
            <a:r>
              <a:rPr lang="da-DK" dirty="0" err="1"/>
              <a:t>fraction</a:t>
            </a:r>
            <a:r>
              <a:rPr lang="da-DK" dirty="0"/>
              <a:t> of neutrons </a:t>
            </a:r>
            <a:r>
              <a:rPr lang="da-DK" dirty="0" err="1"/>
              <a:t>arrive</a:t>
            </a:r>
            <a:r>
              <a:rPr lang="da-DK" dirty="0"/>
              <a:t>, most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simulated</a:t>
            </a:r>
            <a:r>
              <a:rPr lang="da-DK" dirty="0"/>
              <a:t> in </a:t>
            </a:r>
            <a:r>
              <a:rPr lang="da-DK" dirty="0" err="1"/>
              <a:t>vain</a:t>
            </a: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8AAC7-BEE7-0642-9F58-FB54EB4A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192" y="1517714"/>
            <a:ext cx="6203647" cy="452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5619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Conclusion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Inelastic</a:t>
            </a:r>
            <a:r>
              <a:rPr lang="da-DK" dirty="0"/>
              <a:t> </a:t>
            </a:r>
            <a:r>
              <a:rPr lang="da-DK" dirty="0" err="1"/>
              <a:t>scattering</a:t>
            </a:r>
            <a:r>
              <a:rPr lang="da-DK" dirty="0"/>
              <a:t> </a:t>
            </a:r>
            <a:r>
              <a:rPr lang="da-DK" dirty="0" err="1"/>
              <a:t>supported</a:t>
            </a:r>
            <a:r>
              <a:rPr lang="da-DK" dirty="0"/>
              <a:t> in </a:t>
            </a:r>
            <a:r>
              <a:rPr lang="da-DK" dirty="0" err="1"/>
              <a:t>McStas</a:t>
            </a:r>
            <a:r>
              <a:rPr lang="da-DK" dirty="0"/>
              <a:t>, but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more sample components</a:t>
            </a:r>
          </a:p>
          <a:p>
            <a:r>
              <a:rPr lang="da-DK" dirty="0"/>
              <a:t>Longer </a:t>
            </a:r>
            <a:r>
              <a:rPr lang="da-DK" dirty="0" err="1"/>
              <a:t>computational</a:t>
            </a:r>
            <a:r>
              <a:rPr lang="da-DK" dirty="0"/>
              <a:t> times </a:t>
            </a:r>
            <a:r>
              <a:rPr lang="da-DK" dirty="0" err="1"/>
              <a:t>required</a:t>
            </a:r>
            <a:endParaRPr lang="da-DK" dirty="0"/>
          </a:p>
          <a:p>
            <a:r>
              <a:rPr lang="da-DK" dirty="0"/>
              <a:t>Advantages from simulation </a:t>
            </a:r>
            <a:r>
              <a:rPr lang="da-DK" dirty="0" err="1"/>
              <a:t>especially</a:t>
            </a:r>
            <a:r>
              <a:rPr lang="da-DK" dirty="0"/>
              <a:t> </a:t>
            </a:r>
            <a:r>
              <a:rPr lang="da-DK" dirty="0" err="1"/>
              <a:t>important</a:t>
            </a:r>
            <a:r>
              <a:rPr lang="da-DK" dirty="0"/>
              <a:t> for </a:t>
            </a:r>
            <a:r>
              <a:rPr lang="da-DK" dirty="0" err="1"/>
              <a:t>spectroscopy</a:t>
            </a:r>
            <a:r>
              <a:rPr lang="da-DK" dirty="0"/>
              <a:t> (resolution </a:t>
            </a:r>
            <a:r>
              <a:rPr lang="da-DK" dirty="0" err="1"/>
              <a:t>function</a:t>
            </a:r>
            <a:r>
              <a:rPr lang="da-DK" dirty="0"/>
              <a:t>)</a:t>
            </a: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4653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Exercise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a-DK" sz="2400" dirty="0" err="1"/>
              <a:t>Use</a:t>
            </a:r>
            <a:r>
              <a:rPr lang="da-DK" sz="2400" dirty="0"/>
              <a:t> </a:t>
            </a:r>
            <a:r>
              <a:rPr lang="da-DK" sz="2400" dirty="0" err="1"/>
              <a:t>provided</a:t>
            </a:r>
            <a:r>
              <a:rPr lang="da-DK" sz="2400" dirty="0"/>
              <a:t> TAS instrument to scan the </a:t>
            </a:r>
            <a:r>
              <a:rPr lang="da-DK" sz="2400" dirty="0" err="1"/>
              <a:t>phonon</a:t>
            </a:r>
            <a:r>
              <a:rPr lang="da-DK" sz="2400" dirty="0"/>
              <a:t> dispersion</a:t>
            </a:r>
          </a:p>
          <a:p>
            <a:r>
              <a:rPr lang="da-DK" sz="2400" dirty="0" err="1"/>
              <a:t>Requires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work</a:t>
            </a:r>
            <a:r>
              <a:rPr lang="da-DK" sz="2400" dirty="0"/>
              <a:t> in folder with the components in the zip file</a:t>
            </a:r>
          </a:p>
          <a:p>
            <a:r>
              <a:rPr lang="da-DK" sz="2400" dirty="0" err="1"/>
              <a:t>Futrher</a:t>
            </a:r>
            <a:r>
              <a:rPr lang="da-DK" sz="2400" dirty="0"/>
              <a:t> </a:t>
            </a:r>
            <a:r>
              <a:rPr lang="da-DK" sz="2400" dirty="0" err="1"/>
              <a:t>explanation</a:t>
            </a:r>
            <a:r>
              <a:rPr lang="da-DK" sz="2400" dirty="0"/>
              <a:t> on </a:t>
            </a:r>
            <a:r>
              <a:rPr lang="da-DK" sz="2400" dirty="0" err="1"/>
              <a:t>github</a:t>
            </a:r>
            <a:endParaRPr lang="da-DK" sz="2400" dirty="0"/>
          </a:p>
          <a:p>
            <a:pPr marL="0" indent="0">
              <a:buNone/>
            </a:pPr>
            <a:endParaRPr lang="da-DK" sz="2400" dirty="0"/>
          </a:p>
          <a:p>
            <a:endParaRPr lang="da-DK" sz="2400" dirty="0"/>
          </a:p>
          <a:p>
            <a:endParaRPr lang="da-DK" sz="2400" dirty="0"/>
          </a:p>
          <a:p>
            <a:endParaRPr sz="2400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8862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Inelastic</a:t>
            </a:r>
            <a:r>
              <a:rPr lang="da-DK" dirty="0"/>
              <a:t> </a:t>
            </a:r>
            <a:r>
              <a:rPr lang="da-DK" dirty="0" err="1"/>
              <a:t>scattering</a:t>
            </a:r>
            <a:r>
              <a:rPr lang="da-DK" dirty="0"/>
              <a:t> in </a:t>
            </a:r>
            <a:r>
              <a:rPr lang="da-DK" dirty="0" err="1"/>
              <a:t>McStas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Introduction</a:t>
            </a:r>
            <a:r>
              <a:rPr lang="da-DK" dirty="0"/>
              <a:t> to </a:t>
            </a:r>
            <a:r>
              <a:rPr lang="da-DK" dirty="0" err="1"/>
              <a:t>inelastic</a:t>
            </a:r>
            <a:r>
              <a:rPr lang="da-DK" dirty="0"/>
              <a:t> </a:t>
            </a:r>
            <a:r>
              <a:rPr lang="da-DK" dirty="0" err="1"/>
              <a:t>scattering</a:t>
            </a:r>
            <a:endParaRPr lang="da-DK" dirty="0"/>
          </a:p>
          <a:p>
            <a:r>
              <a:rPr lang="da-DK" dirty="0" err="1"/>
              <a:t>Inelastic</a:t>
            </a:r>
            <a:r>
              <a:rPr lang="da-DK" dirty="0"/>
              <a:t> </a:t>
            </a:r>
            <a:r>
              <a:rPr lang="da-DK" dirty="0" err="1"/>
              <a:t>scattering</a:t>
            </a:r>
            <a:r>
              <a:rPr lang="da-DK" dirty="0"/>
              <a:t> in </a:t>
            </a:r>
            <a:r>
              <a:rPr lang="da-DK" dirty="0" err="1"/>
              <a:t>McStas</a:t>
            </a:r>
            <a:endParaRPr lang="da-DK" dirty="0"/>
          </a:p>
          <a:p>
            <a:r>
              <a:rPr lang="da-DK" dirty="0" err="1"/>
              <a:t>Included</a:t>
            </a:r>
            <a:r>
              <a:rPr lang="da-DK" dirty="0"/>
              <a:t> components</a:t>
            </a:r>
          </a:p>
          <a:p>
            <a:pPr lvl="2"/>
            <a:r>
              <a:rPr lang="da-DK" dirty="0" err="1"/>
              <a:t>Phonon_simple</a:t>
            </a:r>
            <a:endParaRPr lang="da-DK" dirty="0"/>
          </a:p>
          <a:p>
            <a:pPr lvl="2"/>
            <a:r>
              <a:rPr lang="da-DK" dirty="0" err="1"/>
              <a:t>Isotropic_sqw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McStas</a:t>
            </a:r>
            <a:r>
              <a:rPr lang="da-DK" dirty="0"/>
              <a:t> performance, TAS / Chopper </a:t>
            </a:r>
          </a:p>
          <a:p>
            <a:r>
              <a:rPr lang="da-DK" dirty="0" err="1"/>
              <a:t>Exercise</a:t>
            </a:r>
            <a:endParaRPr lang="da-DK" dirty="0"/>
          </a:p>
          <a:p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Inelastic</a:t>
            </a:r>
            <a:r>
              <a:rPr lang="da-DK" dirty="0"/>
              <a:t> </a:t>
            </a:r>
            <a:r>
              <a:rPr lang="da-DK" dirty="0" err="1"/>
              <a:t>scattering</a:t>
            </a:r>
            <a:r>
              <a:rPr lang="da-DK" dirty="0"/>
              <a:t> S(</a:t>
            </a:r>
            <a:r>
              <a:rPr lang="da-DK" dirty="0" err="1"/>
              <a:t>q,w</a:t>
            </a:r>
            <a:r>
              <a:rPr lang="da-DK" dirty="0"/>
              <a:t>)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partial</a:t>
            </a:r>
            <a:r>
              <a:rPr lang="da-DK" dirty="0"/>
              <a:t> </a:t>
            </a:r>
            <a:r>
              <a:rPr lang="da-DK" dirty="0" err="1"/>
              <a:t>differential</a:t>
            </a:r>
            <a:r>
              <a:rPr lang="da-DK" dirty="0"/>
              <a:t> </a:t>
            </a:r>
            <a:r>
              <a:rPr lang="da-DK" dirty="0" err="1"/>
              <a:t>cross</a:t>
            </a:r>
            <a:r>
              <a:rPr lang="da-DK" dirty="0"/>
              <a:t> </a:t>
            </a:r>
            <a:r>
              <a:rPr lang="da-DK" dirty="0" err="1"/>
              <a:t>section</a:t>
            </a:r>
            <a:endParaRPr lang="da-DK" dirty="0"/>
          </a:p>
          <a:p>
            <a:r>
              <a:rPr lang="da-DK" dirty="0" err="1"/>
              <a:t>Scattering</a:t>
            </a:r>
            <a:r>
              <a:rPr lang="da-DK" dirty="0"/>
              <a:t> </a:t>
            </a:r>
            <a:r>
              <a:rPr lang="da-DK" dirty="0" err="1"/>
              <a:t>function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Phonons</a:t>
            </a:r>
            <a:r>
              <a:rPr lang="da-DK" dirty="0"/>
              <a:t>, Spin </a:t>
            </a:r>
            <a:r>
              <a:rPr lang="da-DK" dirty="0" err="1"/>
              <a:t>waves</a:t>
            </a:r>
            <a:r>
              <a:rPr lang="da-DK" dirty="0"/>
              <a:t>, … 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D8247C-D927-CB4F-9015-2A7E2B58D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753" y="3345039"/>
            <a:ext cx="3745648" cy="876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FE419C-350B-004E-8768-1ED2FFC98D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273" y="4221425"/>
            <a:ext cx="6359080" cy="77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282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Inelastic</a:t>
            </a:r>
            <a:r>
              <a:rPr lang="da-DK" dirty="0"/>
              <a:t> </a:t>
            </a:r>
            <a:r>
              <a:rPr lang="da-DK" dirty="0" err="1"/>
              <a:t>scattering</a:t>
            </a:r>
            <a:r>
              <a:rPr lang="da-DK" dirty="0"/>
              <a:t> in </a:t>
            </a:r>
            <a:r>
              <a:rPr lang="da-DK" dirty="0" err="1"/>
              <a:t>McStas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Monte </a:t>
            </a:r>
            <a:r>
              <a:rPr lang="da-DK" dirty="0" err="1"/>
              <a:t>carlo</a:t>
            </a:r>
            <a:r>
              <a:rPr lang="da-DK" dirty="0"/>
              <a:t> sampling </a:t>
            </a:r>
            <a:r>
              <a:rPr lang="da-DK" dirty="0" err="1"/>
              <a:t>issues</a:t>
            </a:r>
            <a:endParaRPr lang="da-DK" dirty="0"/>
          </a:p>
          <a:p>
            <a:r>
              <a:rPr lang="da-DK" dirty="0" err="1"/>
              <a:t>Need</a:t>
            </a:r>
            <a:r>
              <a:rPr lang="da-DK" dirty="0"/>
              <a:t> to sum over large </a:t>
            </a:r>
            <a:r>
              <a:rPr lang="da-DK" dirty="0" err="1"/>
              <a:t>amount</a:t>
            </a:r>
            <a:r>
              <a:rPr lang="da-DK" dirty="0"/>
              <a:t> of </a:t>
            </a:r>
            <a:r>
              <a:rPr lang="da-DK" dirty="0" err="1"/>
              <a:t>possible</a:t>
            </a:r>
            <a:r>
              <a:rPr lang="da-DK" dirty="0"/>
              <a:t> final </a:t>
            </a:r>
            <a:r>
              <a:rPr lang="da-DK" dirty="0" err="1"/>
              <a:t>states</a:t>
            </a:r>
            <a:r>
              <a:rPr lang="da-DK" dirty="0"/>
              <a:t> to find </a:t>
            </a:r>
            <a:r>
              <a:rPr lang="da-DK" dirty="0" err="1"/>
              <a:t>cross</a:t>
            </a:r>
            <a:r>
              <a:rPr lang="da-DK" dirty="0"/>
              <a:t> </a:t>
            </a:r>
            <a:r>
              <a:rPr lang="da-DK" dirty="0" err="1"/>
              <a:t>section</a:t>
            </a:r>
            <a:endParaRPr lang="da-DK" dirty="0"/>
          </a:p>
          <a:p>
            <a:r>
              <a:rPr lang="da-DK" dirty="0" err="1"/>
              <a:t>Need</a:t>
            </a:r>
            <a:r>
              <a:rPr lang="da-DK" dirty="0"/>
              <a:t> large </a:t>
            </a:r>
            <a:r>
              <a:rPr lang="da-DK" dirty="0" err="1"/>
              <a:t>amount</a:t>
            </a:r>
            <a:r>
              <a:rPr lang="da-DK" dirty="0"/>
              <a:t> of </a:t>
            </a:r>
            <a:r>
              <a:rPr lang="da-DK" dirty="0" err="1"/>
              <a:t>rays</a:t>
            </a:r>
            <a:r>
              <a:rPr lang="da-DK" dirty="0"/>
              <a:t> to sample all the options</a:t>
            </a: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942AA1-ABC7-E847-90F4-3F9B6D90D209}"/>
              </a:ext>
            </a:extLst>
          </p:cNvPr>
          <p:cNvCxnSpPr>
            <a:cxnSpLocks/>
          </p:cNvCxnSpPr>
          <p:nvPr/>
        </p:nvCxnSpPr>
        <p:spPr>
          <a:xfrm flipV="1">
            <a:off x="2509787" y="4857750"/>
            <a:ext cx="5669280" cy="112014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A5D1DE-9E1F-BD42-A70D-AD5493B44BFB}"/>
              </a:ext>
            </a:extLst>
          </p:cNvPr>
          <p:cNvCxnSpPr>
            <a:cxnSpLocks/>
          </p:cNvCxnSpPr>
          <p:nvPr/>
        </p:nvCxnSpPr>
        <p:spPr>
          <a:xfrm flipH="1" flipV="1">
            <a:off x="1774725" y="4229100"/>
            <a:ext cx="2624822" cy="192405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10A84B-4A6D-3C45-B763-A8819A2FA77D}"/>
              </a:ext>
            </a:extLst>
          </p:cNvPr>
          <p:cNvCxnSpPr>
            <a:cxnSpLocks/>
          </p:cNvCxnSpPr>
          <p:nvPr/>
        </p:nvCxnSpPr>
        <p:spPr>
          <a:xfrm flipV="1">
            <a:off x="3786137" y="2948940"/>
            <a:ext cx="0" cy="337947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952240-06A7-9740-AADC-8A362F72307E}"/>
              </a:ext>
            </a:extLst>
          </p:cNvPr>
          <p:cNvCxnSpPr>
            <a:cxnSpLocks/>
          </p:cNvCxnSpPr>
          <p:nvPr/>
        </p:nvCxnSpPr>
        <p:spPr>
          <a:xfrm>
            <a:off x="4297680" y="4057650"/>
            <a:ext cx="502920" cy="24003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80E296-55A5-5943-B61E-E0180F49E9A0}"/>
              </a:ext>
            </a:extLst>
          </p:cNvPr>
          <p:cNvCxnSpPr>
            <a:cxnSpLocks/>
          </p:cNvCxnSpPr>
          <p:nvPr/>
        </p:nvCxnSpPr>
        <p:spPr>
          <a:xfrm>
            <a:off x="4791009" y="4060848"/>
            <a:ext cx="0" cy="23419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E432D1A-2A7F-324E-9CBA-BCF1B67C573F}"/>
              </a:ext>
            </a:extLst>
          </p:cNvPr>
          <p:cNvCxnSpPr>
            <a:cxnSpLocks/>
          </p:cNvCxnSpPr>
          <p:nvPr/>
        </p:nvCxnSpPr>
        <p:spPr>
          <a:xfrm>
            <a:off x="4307165" y="3839175"/>
            <a:ext cx="0" cy="23419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27D66E-02D2-9742-A2D5-F5FE980100E5}"/>
              </a:ext>
            </a:extLst>
          </p:cNvPr>
          <p:cNvCxnSpPr>
            <a:cxnSpLocks/>
          </p:cNvCxnSpPr>
          <p:nvPr/>
        </p:nvCxnSpPr>
        <p:spPr>
          <a:xfrm>
            <a:off x="4959395" y="4026871"/>
            <a:ext cx="0" cy="23419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3D9862D-A9DD-8648-9000-41E40BC537A7}"/>
              </a:ext>
            </a:extLst>
          </p:cNvPr>
          <p:cNvCxnSpPr>
            <a:cxnSpLocks/>
          </p:cNvCxnSpPr>
          <p:nvPr/>
        </p:nvCxnSpPr>
        <p:spPr>
          <a:xfrm>
            <a:off x="4465960" y="3792412"/>
            <a:ext cx="0" cy="23419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18C706-F254-0249-A648-FC967E60DD8D}"/>
              </a:ext>
            </a:extLst>
          </p:cNvPr>
          <p:cNvCxnSpPr>
            <a:cxnSpLocks/>
          </p:cNvCxnSpPr>
          <p:nvPr/>
        </p:nvCxnSpPr>
        <p:spPr>
          <a:xfrm>
            <a:off x="4296614" y="3835977"/>
            <a:ext cx="502920" cy="24003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82A292-25C1-8C45-B371-12DD7B26DABD}"/>
              </a:ext>
            </a:extLst>
          </p:cNvPr>
          <p:cNvCxnSpPr>
            <a:cxnSpLocks/>
          </p:cNvCxnSpPr>
          <p:nvPr/>
        </p:nvCxnSpPr>
        <p:spPr>
          <a:xfrm>
            <a:off x="4455409" y="3796545"/>
            <a:ext cx="502920" cy="24003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6C27FD-E220-B84A-8028-C648588A4FD8}"/>
              </a:ext>
            </a:extLst>
          </p:cNvPr>
          <p:cNvCxnSpPr>
            <a:cxnSpLocks/>
          </p:cNvCxnSpPr>
          <p:nvPr/>
        </p:nvCxnSpPr>
        <p:spPr>
          <a:xfrm>
            <a:off x="4460738" y="4012889"/>
            <a:ext cx="502920" cy="24003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962057-5325-1E4B-B6EC-A4F93FC8A104}"/>
              </a:ext>
            </a:extLst>
          </p:cNvPr>
          <p:cNvCxnSpPr>
            <a:cxnSpLocks/>
          </p:cNvCxnSpPr>
          <p:nvPr/>
        </p:nvCxnSpPr>
        <p:spPr>
          <a:xfrm flipH="1">
            <a:off x="4782217" y="4252280"/>
            <a:ext cx="183039" cy="4474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549B4B-2988-794F-B86D-390160BF15D7}"/>
              </a:ext>
            </a:extLst>
          </p:cNvPr>
          <p:cNvCxnSpPr>
            <a:cxnSpLocks/>
          </p:cNvCxnSpPr>
          <p:nvPr/>
        </p:nvCxnSpPr>
        <p:spPr>
          <a:xfrm flipH="1">
            <a:off x="4785948" y="4033917"/>
            <a:ext cx="183039" cy="4474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F49748-A9A6-6C4A-AB48-4C8CA0069B62}"/>
              </a:ext>
            </a:extLst>
          </p:cNvPr>
          <p:cNvCxnSpPr>
            <a:cxnSpLocks/>
          </p:cNvCxnSpPr>
          <p:nvPr/>
        </p:nvCxnSpPr>
        <p:spPr>
          <a:xfrm flipH="1">
            <a:off x="4295710" y="3799456"/>
            <a:ext cx="183039" cy="4474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25606E-3E81-C248-8AC8-AF1B513A4B15}"/>
              </a:ext>
            </a:extLst>
          </p:cNvPr>
          <p:cNvCxnSpPr>
            <a:cxnSpLocks/>
          </p:cNvCxnSpPr>
          <p:nvPr/>
        </p:nvCxnSpPr>
        <p:spPr>
          <a:xfrm flipH="1">
            <a:off x="4301039" y="4012603"/>
            <a:ext cx="183039" cy="4474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D0555A9-3695-1B48-9AB3-61EDB11D820D}"/>
              </a:ext>
            </a:extLst>
          </p:cNvPr>
          <p:cNvSpPr txBox="1"/>
          <p:nvPr/>
        </p:nvSpPr>
        <p:spPr>
          <a:xfrm>
            <a:off x="8241278" y="4528759"/>
            <a:ext cx="672777" cy="5770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3000" b="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</a:t>
            </a:r>
            <a:r>
              <a:rPr kumimoji="0" lang="da-DK" sz="3000" b="0" i="0" u="none" strike="noStrike" cap="none" spc="0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z</a:t>
            </a:r>
            <a:endParaRPr kumimoji="0" lang="da-DK" sz="30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30AFF0-CB5F-AB4E-9B0A-91B2663BA335}"/>
              </a:ext>
            </a:extLst>
          </p:cNvPr>
          <p:cNvSpPr txBox="1"/>
          <p:nvPr/>
        </p:nvSpPr>
        <p:spPr>
          <a:xfrm>
            <a:off x="1837010" y="3595462"/>
            <a:ext cx="672777" cy="5770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3000" b="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</a:t>
            </a:r>
            <a:r>
              <a:rPr lang="da-DK" sz="3000" baseline="-25000" dirty="0" err="1"/>
              <a:t>x</a:t>
            </a:r>
            <a:endParaRPr kumimoji="0" lang="da-DK" sz="30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4C6F6D-C248-FE4D-8792-B22DA0894CA8}"/>
              </a:ext>
            </a:extLst>
          </p:cNvPr>
          <p:cNvSpPr txBox="1"/>
          <p:nvPr/>
        </p:nvSpPr>
        <p:spPr>
          <a:xfrm>
            <a:off x="3269570" y="2641385"/>
            <a:ext cx="672777" cy="5770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3000" b="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</a:t>
            </a:r>
            <a:r>
              <a:rPr lang="da-DK" sz="3000" baseline="-25000" dirty="0" err="1"/>
              <a:t>y</a:t>
            </a:r>
            <a:endParaRPr kumimoji="0" lang="da-DK" sz="30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3E462C-91B2-B040-9628-E488B0DBD2DE}"/>
              </a:ext>
            </a:extLst>
          </p:cNvPr>
          <p:cNvSpPr txBox="1"/>
          <p:nvPr/>
        </p:nvSpPr>
        <p:spPr>
          <a:xfrm>
            <a:off x="9223269" y="3395406"/>
            <a:ext cx="2373478" cy="977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+</a:t>
            </a:r>
            <a:r>
              <a:rPr kumimoji="0" lang="da-DK" sz="5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⍵</a:t>
            </a:r>
          </a:p>
        </p:txBody>
      </p:sp>
    </p:spTree>
    <p:extLst>
      <p:ext uri="{BB962C8B-B14F-4D97-AF65-F5344CB8AC3E}">
        <p14:creationId xmlns:p14="http://schemas.microsoft.com/office/powerpoint/2010/main" val="212361391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component: </a:t>
            </a:r>
            <a:r>
              <a:rPr lang="da-DK" dirty="0" err="1"/>
              <a:t>Phonon_simple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One </a:t>
            </a:r>
            <a:r>
              <a:rPr lang="da-DK" dirty="0" err="1"/>
              <a:t>isotropic</a:t>
            </a:r>
            <a:r>
              <a:rPr lang="da-DK" dirty="0"/>
              <a:t> </a:t>
            </a:r>
            <a:r>
              <a:rPr lang="da-DK" dirty="0" err="1"/>
              <a:t>acustic</a:t>
            </a:r>
            <a:r>
              <a:rPr lang="da-DK" dirty="0"/>
              <a:t> </a:t>
            </a:r>
            <a:r>
              <a:rPr lang="da-DK" dirty="0" err="1"/>
              <a:t>phonon</a:t>
            </a:r>
            <a:r>
              <a:rPr lang="da-DK" dirty="0"/>
              <a:t> </a:t>
            </a:r>
            <a:r>
              <a:rPr lang="da-DK" dirty="0" err="1"/>
              <a:t>branch</a:t>
            </a:r>
            <a:r>
              <a:rPr lang="da-DK" dirty="0"/>
              <a:t> in all </a:t>
            </a:r>
            <a:r>
              <a:rPr lang="da-DK" dirty="0" err="1"/>
              <a:t>Briullion</a:t>
            </a:r>
            <a:r>
              <a:rPr lang="da-DK" dirty="0"/>
              <a:t> zones on FCC </a:t>
            </a:r>
            <a:r>
              <a:rPr lang="da-DK" dirty="0" err="1"/>
              <a:t>bravis</a:t>
            </a:r>
            <a:r>
              <a:rPr lang="da-DK" dirty="0"/>
              <a:t> single </a:t>
            </a:r>
            <a:r>
              <a:rPr lang="da-DK" dirty="0" err="1"/>
              <a:t>crystal</a:t>
            </a: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BA38B-C20C-B043-8A7E-196B28E507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62"/>
          <a:stretch/>
        </p:blipFill>
        <p:spPr>
          <a:xfrm>
            <a:off x="2047243" y="2351413"/>
            <a:ext cx="7143056" cy="14830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6DF860-EDA2-E14E-9D51-760BDE2ECDF1}"/>
              </a:ext>
            </a:extLst>
          </p:cNvPr>
          <p:cNvSpPr txBox="1"/>
          <p:nvPr/>
        </p:nvSpPr>
        <p:spPr>
          <a:xfrm>
            <a:off x="8388381" y="3728921"/>
            <a:ext cx="3201454" cy="28931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 -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Atomic</a:t>
            </a: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mass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 –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scattering</a:t>
            </a: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length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 </a:t>
            </a:r>
            <a:r>
              <a:rPr kumimoji="0" lang="da-DK" sz="16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– </a:t>
            </a:r>
            <a:r>
              <a:rPr kumimoji="0" lang="da-DK" sz="1600" b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bose</a:t>
            </a:r>
            <a:r>
              <a:rPr kumimoji="0" lang="da-DK" sz="16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factor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6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 – </a:t>
            </a:r>
            <a:r>
              <a:rPr kumimoji="0" lang="da-DK" sz="1600" b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</a:t>
            </a:r>
            <a:r>
              <a:rPr lang="da-DK" dirty="0" err="1"/>
              <a:t>cc</a:t>
            </a:r>
            <a:r>
              <a:rPr lang="da-DK" dirty="0"/>
              <a:t> </a:t>
            </a:r>
            <a:r>
              <a:rPr lang="da-DK" dirty="0" err="1"/>
              <a:t>lattice</a:t>
            </a:r>
            <a:r>
              <a:rPr lang="da-DK" dirty="0"/>
              <a:t> </a:t>
            </a:r>
            <a:r>
              <a:rPr lang="da-DK" dirty="0" err="1"/>
              <a:t>spacing</a:t>
            </a:r>
            <a:endParaRPr kumimoji="0" lang="da-DK" sz="16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6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 - speed of sound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/>
              <a:t>𝜿 – </a:t>
            </a:r>
            <a:r>
              <a:rPr lang="da-DK" dirty="0" err="1"/>
              <a:t>measured</a:t>
            </a:r>
            <a:r>
              <a:rPr lang="da-DK" dirty="0"/>
              <a:t> q </a:t>
            </a:r>
            <a:r>
              <a:rPr lang="da-DK" dirty="0" err="1"/>
              <a:t>vector</a:t>
            </a:r>
            <a:endParaRPr lang="da-DK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b="1" dirty="0"/>
              <a:t>q</a:t>
            </a:r>
            <a:r>
              <a:rPr kumimoji="0" lang="da-DK" sz="1600" b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a-DK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– </a:t>
            </a:r>
            <a:r>
              <a:rPr kumimoji="0" lang="da-DK" sz="16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Phonon</a:t>
            </a:r>
            <a:r>
              <a:rPr kumimoji="0" lang="da-DK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a-DK" sz="16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scattering</a:t>
            </a:r>
            <a:r>
              <a:rPr kumimoji="0" lang="da-DK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a-DK" sz="16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vector</a:t>
            </a:r>
            <a:r>
              <a:rPr kumimoji="0" lang="da-DK" sz="1600" b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da-DK" sz="16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9DCC03-37FE-114C-83CC-3932EB002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771" y="4130991"/>
            <a:ext cx="24130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551295-FA65-D542-B685-C7AAA5BFC8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251" y="4590928"/>
            <a:ext cx="838200" cy="40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6E8248-236E-6E47-B0E8-B7FA3F76B5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09" y="4578228"/>
            <a:ext cx="2349500" cy="419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09EB57-67D9-3E4E-8F32-56E9E98CF141}"/>
              </a:ext>
            </a:extLst>
          </p:cNvPr>
          <p:cNvSpPr txBox="1"/>
          <p:nvPr/>
        </p:nvSpPr>
        <p:spPr>
          <a:xfrm>
            <a:off x="2139841" y="4599204"/>
            <a:ext cx="3913718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For FCC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Bravis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2A05D4-54F7-F84C-893E-A42C8CE63311}"/>
              </a:ext>
            </a:extLst>
          </p:cNvPr>
          <p:cNvSpPr txBox="1"/>
          <p:nvPr/>
        </p:nvSpPr>
        <p:spPr>
          <a:xfrm>
            <a:off x="2139841" y="4120035"/>
            <a:ext cx="1172193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Dispersion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0485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888289-2846-7641-8AE9-7D9F7D1EB51F}"/>
              </a:ext>
            </a:extLst>
          </p:cNvPr>
          <p:cNvCxnSpPr>
            <a:cxnSpLocks/>
          </p:cNvCxnSpPr>
          <p:nvPr/>
        </p:nvCxnSpPr>
        <p:spPr>
          <a:xfrm>
            <a:off x="1619660" y="5810831"/>
            <a:ext cx="4301080" cy="0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12D8D0-55F9-8346-A8DE-1B686F24BAA0}"/>
              </a:ext>
            </a:extLst>
          </p:cNvPr>
          <p:cNvCxnSpPr>
            <a:cxnSpLocks/>
          </p:cNvCxnSpPr>
          <p:nvPr/>
        </p:nvCxnSpPr>
        <p:spPr>
          <a:xfrm flipV="1">
            <a:off x="1934105" y="2477562"/>
            <a:ext cx="0" cy="3578267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F0E52F9-1A39-244C-B67D-75E1DE8F6417}"/>
              </a:ext>
            </a:extLst>
          </p:cNvPr>
          <p:cNvSpPr txBox="1"/>
          <p:nvPr/>
        </p:nvSpPr>
        <p:spPr>
          <a:xfrm>
            <a:off x="6029328" y="5589297"/>
            <a:ext cx="672777" cy="5770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29F20-6440-854D-BA5B-5E8BB669B782}"/>
              </a:ext>
            </a:extLst>
          </p:cNvPr>
          <p:cNvSpPr txBox="1"/>
          <p:nvPr/>
        </p:nvSpPr>
        <p:spPr>
          <a:xfrm>
            <a:off x="1424799" y="2248876"/>
            <a:ext cx="729205" cy="5770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467834-F18E-9245-8A36-F2EA293FAC74}"/>
              </a:ext>
            </a:extLst>
          </p:cNvPr>
          <p:cNvSpPr txBox="1"/>
          <p:nvPr/>
        </p:nvSpPr>
        <p:spPr>
          <a:xfrm>
            <a:off x="4009951" y="5652987"/>
            <a:ext cx="672777" cy="5770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</a:t>
            </a:r>
            <a:r>
              <a:rPr kumimoji="0" lang="da-DK" sz="30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8E70F7-3A94-9D4B-AE00-FA2D6ECD274A}"/>
              </a:ext>
            </a:extLst>
          </p:cNvPr>
          <p:cNvSpPr/>
          <p:nvPr/>
        </p:nvSpPr>
        <p:spPr>
          <a:xfrm>
            <a:off x="2960394" y="-3863873"/>
            <a:ext cx="2411706" cy="9675259"/>
          </a:xfrm>
          <a:prstGeom prst="ellipse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2011C8-55CB-4045-8DAE-F4C5523B55AB}"/>
              </a:ext>
            </a:extLst>
          </p:cNvPr>
          <p:cNvSpPr/>
          <p:nvPr/>
        </p:nvSpPr>
        <p:spPr>
          <a:xfrm>
            <a:off x="2721164" y="-942372"/>
            <a:ext cx="4213668" cy="394465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component: </a:t>
            </a:r>
            <a:r>
              <a:rPr lang="da-DK" dirty="0" err="1"/>
              <a:t>Phonon_simple</a:t>
            </a:r>
            <a:endParaRPr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E8AC96-2807-2D40-A780-22EB1B4BC85A}"/>
              </a:ext>
            </a:extLst>
          </p:cNvPr>
          <p:cNvCxnSpPr>
            <a:cxnSpLocks/>
          </p:cNvCxnSpPr>
          <p:nvPr/>
        </p:nvCxnSpPr>
        <p:spPr>
          <a:xfrm>
            <a:off x="2605190" y="21980"/>
            <a:ext cx="4767943" cy="0"/>
          </a:xfrm>
          <a:prstGeom prst="line">
            <a:avLst/>
          </a:prstGeom>
          <a:noFill/>
          <a:ln w="47625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DD1B1C2-A4CD-4447-98EF-86C68D5F7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28" y="2144227"/>
            <a:ext cx="4876800" cy="3797300"/>
          </a:xfrm>
          <a:prstGeom prst="rect">
            <a:avLst/>
          </a:prstGeom>
        </p:spPr>
      </p:pic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Dispersion relation, </a:t>
            </a:r>
            <a:r>
              <a:rPr lang="da-DK" dirty="0" err="1"/>
              <a:t>theory</a:t>
            </a:r>
            <a:r>
              <a:rPr lang="da-DK" dirty="0"/>
              <a:t> and </a:t>
            </a:r>
            <a:r>
              <a:rPr lang="da-DK" dirty="0" err="1"/>
              <a:t>mcstas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94641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component: </a:t>
            </a:r>
            <a:r>
              <a:rPr lang="da-DK" dirty="0" err="1"/>
              <a:t>Phonon_simple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of the output</a:t>
            </a: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9E7C52-3CCB-1742-BDF9-5B0F922D67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"/>
          <a:stretch/>
        </p:blipFill>
        <p:spPr>
          <a:xfrm>
            <a:off x="5326380" y="1543863"/>
            <a:ext cx="6679833" cy="4879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FD424F-F4F4-244B-96C6-068CCF1C709A}"/>
              </a:ext>
            </a:extLst>
          </p:cNvPr>
          <p:cNvSpPr txBox="1"/>
          <p:nvPr/>
        </p:nvSpPr>
        <p:spPr>
          <a:xfrm>
            <a:off x="7109460" y="1543863"/>
            <a:ext cx="3566160" cy="4847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4 </a:t>
            </a:r>
            <a:r>
              <a:rPr kumimoji="0" lang="da-DK" sz="2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meV</a:t>
            </a:r>
            <a:r>
              <a:rPr kumimoji="0" lang="da-DK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da-DK" sz="2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energy</a:t>
            </a:r>
            <a:r>
              <a:rPr kumimoji="0" lang="da-DK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transfer</a:t>
            </a:r>
          </a:p>
        </p:txBody>
      </p:sp>
    </p:spTree>
    <p:extLst>
      <p:ext uri="{BB962C8B-B14F-4D97-AF65-F5344CB8AC3E}">
        <p14:creationId xmlns:p14="http://schemas.microsoft.com/office/powerpoint/2010/main" val="38810034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component: </a:t>
            </a:r>
            <a:r>
              <a:rPr lang="da-DK" dirty="0" err="1"/>
              <a:t>Isotropic_sqw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Isotropic</a:t>
            </a:r>
            <a:r>
              <a:rPr lang="da-DK" dirty="0"/>
              <a:t> processes (</a:t>
            </a:r>
            <a:r>
              <a:rPr lang="da-DK" dirty="0" err="1"/>
              <a:t>powder</a:t>
            </a:r>
            <a:r>
              <a:rPr lang="da-DK" dirty="0"/>
              <a:t>, </a:t>
            </a:r>
            <a:r>
              <a:rPr lang="da-DK" dirty="0" err="1"/>
              <a:t>liquid</a:t>
            </a:r>
            <a:r>
              <a:rPr lang="da-DK" dirty="0"/>
              <a:t>, …)</a:t>
            </a:r>
          </a:p>
          <a:p>
            <a:r>
              <a:rPr lang="da-DK" dirty="0" err="1"/>
              <a:t>Use</a:t>
            </a:r>
            <a:r>
              <a:rPr lang="da-DK" dirty="0"/>
              <a:t> data files to </a:t>
            </a:r>
            <a:r>
              <a:rPr lang="da-DK" dirty="0" err="1"/>
              <a:t>describe</a:t>
            </a:r>
            <a:r>
              <a:rPr lang="da-DK" dirty="0"/>
              <a:t> S(</a:t>
            </a:r>
            <a:r>
              <a:rPr lang="da-DK" dirty="0" err="1"/>
              <a:t>q,w</a:t>
            </a:r>
            <a:r>
              <a:rPr lang="da-DK" dirty="0"/>
              <a:t>) </a:t>
            </a:r>
            <a:r>
              <a:rPr lang="da-DK" dirty="0" err="1"/>
              <a:t>directly</a:t>
            </a:r>
            <a:r>
              <a:rPr lang="da-DK" dirty="0"/>
              <a:t>, </a:t>
            </a:r>
            <a:r>
              <a:rPr lang="da-DK" dirty="0" err="1"/>
              <a:t>coherent</a:t>
            </a:r>
            <a:r>
              <a:rPr lang="da-DK" dirty="0"/>
              <a:t> and </a:t>
            </a:r>
            <a:r>
              <a:rPr lang="da-DK" dirty="0" err="1"/>
              <a:t>incoherent</a:t>
            </a:r>
            <a:endParaRPr lang="da-DK" dirty="0"/>
          </a:p>
          <a:p>
            <a:r>
              <a:rPr lang="da-DK" dirty="0"/>
              <a:t>Supports </a:t>
            </a:r>
            <a:r>
              <a:rPr lang="da-DK" dirty="0" err="1"/>
              <a:t>concentric</a:t>
            </a:r>
            <a:endParaRPr lang="da-DK" dirty="0"/>
          </a:p>
          <a:p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066FC-45D0-C042-BC1B-055840ECE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51" y="2539710"/>
            <a:ext cx="4318000" cy="396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76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component: </a:t>
            </a:r>
            <a:r>
              <a:rPr lang="da-DK" dirty="0" err="1"/>
              <a:t>Isotropic_sqw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Isotropic</a:t>
            </a:r>
            <a:r>
              <a:rPr lang="da-DK" dirty="0"/>
              <a:t> processes (</a:t>
            </a:r>
            <a:r>
              <a:rPr lang="da-DK" dirty="0" err="1"/>
              <a:t>powder</a:t>
            </a:r>
            <a:r>
              <a:rPr lang="da-DK" dirty="0"/>
              <a:t>, </a:t>
            </a:r>
            <a:r>
              <a:rPr lang="da-DK" dirty="0" err="1"/>
              <a:t>liquid</a:t>
            </a:r>
            <a:r>
              <a:rPr lang="da-DK" dirty="0"/>
              <a:t>, …)</a:t>
            </a:r>
          </a:p>
          <a:p>
            <a:r>
              <a:rPr lang="da-DK" dirty="0" err="1"/>
              <a:t>Use</a:t>
            </a:r>
            <a:r>
              <a:rPr lang="da-DK" dirty="0"/>
              <a:t> data files to </a:t>
            </a:r>
            <a:r>
              <a:rPr lang="da-DK" dirty="0" err="1"/>
              <a:t>describe</a:t>
            </a:r>
            <a:r>
              <a:rPr lang="da-DK" dirty="0"/>
              <a:t> S(</a:t>
            </a:r>
            <a:r>
              <a:rPr lang="da-DK" dirty="0" err="1"/>
              <a:t>q,w</a:t>
            </a:r>
            <a:r>
              <a:rPr lang="da-DK" dirty="0"/>
              <a:t>) </a:t>
            </a:r>
            <a:r>
              <a:rPr lang="da-DK" dirty="0" err="1"/>
              <a:t>directly</a:t>
            </a:r>
            <a:r>
              <a:rPr lang="da-DK" dirty="0"/>
              <a:t>, </a:t>
            </a:r>
            <a:r>
              <a:rPr lang="da-DK" dirty="0" err="1"/>
              <a:t>coherent</a:t>
            </a:r>
            <a:r>
              <a:rPr lang="da-DK" dirty="0"/>
              <a:t> and </a:t>
            </a:r>
            <a:r>
              <a:rPr lang="da-DK" dirty="0" err="1"/>
              <a:t>incoherent</a:t>
            </a:r>
            <a:endParaRPr lang="da-DK" dirty="0"/>
          </a:p>
          <a:p>
            <a:r>
              <a:rPr lang="da-DK" dirty="0"/>
              <a:t>Supports </a:t>
            </a:r>
            <a:r>
              <a:rPr lang="da-DK" dirty="0" err="1"/>
              <a:t>concentric</a:t>
            </a:r>
            <a:endParaRPr lang="da-DK" dirty="0"/>
          </a:p>
          <a:p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49063-0890-714A-BB03-17E0ABB9C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540" y="3070876"/>
            <a:ext cx="8277586" cy="31811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56BC4E-4A1C-9349-A76B-F521333A5949}"/>
              </a:ext>
            </a:extLst>
          </p:cNvPr>
          <p:cNvSpPr txBox="1"/>
          <p:nvPr/>
        </p:nvSpPr>
        <p:spPr>
          <a:xfrm>
            <a:off x="7665256" y="5812718"/>
            <a:ext cx="375424" cy="4847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4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9B9935-EC06-744F-A73F-1F3777954169}"/>
              </a:ext>
            </a:extLst>
          </p:cNvPr>
          <p:cNvSpPr txBox="1"/>
          <p:nvPr/>
        </p:nvSpPr>
        <p:spPr>
          <a:xfrm>
            <a:off x="10637248" y="5789974"/>
            <a:ext cx="375424" cy="4847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4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77D9C-4FBB-7A44-B524-B77F417952D6}"/>
              </a:ext>
            </a:extLst>
          </p:cNvPr>
          <p:cNvSpPr txBox="1"/>
          <p:nvPr/>
        </p:nvSpPr>
        <p:spPr>
          <a:xfrm>
            <a:off x="5228573" y="3323296"/>
            <a:ext cx="729205" cy="5770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F78A3C-3604-9247-8634-971E742C8BA6}"/>
              </a:ext>
            </a:extLst>
          </p:cNvPr>
          <p:cNvSpPr txBox="1"/>
          <p:nvPr/>
        </p:nvSpPr>
        <p:spPr>
          <a:xfrm>
            <a:off x="4332053" y="5892844"/>
            <a:ext cx="1040047" cy="4847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P(⍵)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EA6A1B-DAEE-8547-9218-107888A62985}"/>
              </a:ext>
            </a:extLst>
          </p:cNvPr>
          <p:cNvSpPr txBox="1"/>
          <p:nvPr/>
        </p:nvSpPr>
        <p:spPr>
          <a:xfrm rot="19151016">
            <a:off x="7740136" y="3089596"/>
            <a:ext cx="1302071" cy="4847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P(Q|⍵)</a:t>
            </a:r>
          </a:p>
        </p:txBody>
      </p:sp>
    </p:spTree>
    <p:extLst>
      <p:ext uri="{BB962C8B-B14F-4D97-AF65-F5344CB8AC3E}">
        <p14:creationId xmlns:p14="http://schemas.microsoft.com/office/powerpoint/2010/main" val="226164489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366</Words>
  <Application>Microsoft Macintosh PowerPoint</Application>
  <PresentationFormat>Custom</PresentationFormat>
  <Paragraphs>87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Verdana</vt:lpstr>
      <vt:lpstr>Blank</vt:lpstr>
      <vt:lpstr>Inelastic samples</vt:lpstr>
      <vt:lpstr>Inelastic scattering in McStas</vt:lpstr>
      <vt:lpstr>Inelastic scattering S(q,w)</vt:lpstr>
      <vt:lpstr>Inelastic scattering in McStas</vt:lpstr>
      <vt:lpstr>Popular component: Phonon_simple</vt:lpstr>
      <vt:lpstr>Popular component: Phonon_simple</vt:lpstr>
      <vt:lpstr>Popular component: Phonon_simple</vt:lpstr>
      <vt:lpstr>Popular component: Isotropic_sqw</vt:lpstr>
      <vt:lpstr>Popular component: Isotropic_sqw</vt:lpstr>
      <vt:lpstr>Popular component: Isotropic_sqw</vt:lpstr>
      <vt:lpstr>TAS</vt:lpstr>
      <vt:lpstr>Chopper spectrometers</vt:lpstr>
      <vt:lpstr>Conclusion</vt:lpstr>
      <vt:lpstr>Exercise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McStas introduction</dc:title>
  <cp:lastModifiedBy>Microsoft Office User</cp:lastModifiedBy>
  <cp:revision>21</cp:revision>
  <dcterms:modified xsi:type="dcterms:W3CDTF">2019-03-27T00:52:34Z</dcterms:modified>
</cp:coreProperties>
</file>