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veKPfmrX6K4C1o7tTA9CYUHz6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6c701428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e6c701428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e60c3a94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ee60c3a943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6bd5dac7a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e6bd5dac7a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90d70ca1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e90d70ca1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e60c3a943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ee60c3a943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60c3a9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ee60c3a9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0d70ca1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e90d70ca10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6bd5dac7a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e6bd5dac7a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c701428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e6c701428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796413" y="1858298"/>
            <a:ext cx="6629400" cy="168868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803786" y="877526"/>
            <a:ext cx="66294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442450" y="13584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63714" y="1076632"/>
            <a:ext cx="8246070" cy="3701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525318" y="124164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522131" y="148590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  <a:defRPr b="1" sz="2400">
                <a:solidFill>
                  <a:srgbClr val="FFC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522131" y="1958305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2" name="Google Shape;32;p10"/>
          <p:cNvSpPr txBox="1"/>
          <p:nvPr>
            <p:ph idx="3" type="body"/>
          </p:nvPr>
        </p:nvSpPr>
        <p:spPr>
          <a:xfrm>
            <a:off x="4557252" y="148590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  <a:defRPr b="1" sz="2400">
                <a:solidFill>
                  <a:srgbClr val="FFC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0"/>
          <p:cNvSpPr txBox="1"/>
          <p:nvPr>
            <p:ph idx="4" type="body"/>
          </p:nvPr>
        </p:nvSpPr>
        <p:spPr>
          <a:xfrm>
            <a:off x="4557252" y="1958305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89563" y="406537"/>
            <a:ext cx="6629207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86696" y="1268361"/>
            <a:ext cx="6651523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34542" y="1635126"/>
            <a:ext cx="6666300" cy="14454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000"/>
              <a:t>Accommodation Crawler</a:t>
            </a:r>
            <a:endParaRPr sz="4000"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211722" y="2799375"/>
            <a:ext cx="39339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Classification project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2489925" y="4437300"/>
            <a:ext cx="123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Eddy Martínez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c7014282_0_1"/>
          <p:cNvSpPr txBox="1"/>
          <p:nvPr>
            <p:ph type="title"/>
          </p:nvPr>
        </p:nvSpPr>
        <p:spPr>
          <a:xfrm>
            <a:off x="802738" y="153562"/>
            <a:ext cx="66291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Fit time vs. Validation Score</a:t>
            </a:r>
            <a:endParaRPr/>
          </a:p>
        </p:txBody>
      </p:sp>
      <p:pic>
        <p:nvPicPr>
          <p:cNvPr id="162" name="Google Shape;162;ge6c701428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475" y="878950"/>
            <a:ext cx="5562850" cy="41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e60c3a943_0_27"/>
          <p:cNvSpPr txBox="1"/>
          <p:nvPr>
            <p:ph type="title"/>
          </p:nvPr>
        </p:nvSpPr>
        <p:spPr>
          <a:xfrm>
            <a:off x="802738" y="153562"/>
            <a:ext cx="66291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Tuning</a:t>
            </a:r>
            <a:r>
              <a:rPr lang="en-US"/>
              <a:t> time vs. Validation Score</a:t>
            </a:r>
            <a:endParaRPr/>
          </a:p>
        </p:txBody>
      </p:sp>
      <p:pic>
        <p:nvPicPr>
          <p:cNvPr id="168" name="Google Shape;168;gee60c3a943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575" y="878962"/>
            <a:ext cx="5393437" cy="395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bd5dac7a_1_21"/>
          <p:cNvSpPr txBox="1"/>
          <p:nvPr>
            <p:ph type="title"/>
          </p:nvPr>
        </p:nvSpPr>
        <p:spPr>
          <a:xfrm>
            <a:off x="442450" y="135847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Mistakes/Opportunities</a:t>
            </a:r>
            <a:endParaRPr/>
          </a:p>
        </p:txBody>
      </p:sp>
      <p:sp>
        <p:nvSpPr>
          <p:cNvPr id="174" name="Google Shape;174;ge6bd5dac7a_1_21"/>
          <p:cNvSpPr txBox="1"/>
          <p:nvPr>
            <p:ph idx="1" type="body"/>
          </p:nvPr>
        </p:nvSpPr>
        <p:spPr>
          <a:xfrm>
            <a:off x="463714" y="1076632"/>
            <a:ext cx="82461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Using Skorch for Sklearn API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Sklearn doesn’t work on GPU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Might achieve better results work better with MLFlow or Ray Tune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idx="4294967295" type="title"/>
          </p:nvPr>
        </p:nvSpPr>
        <p:spPr>
          <a:xfrm>
            <a:off x="525293" y="2189989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Questions / Recommendations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02738" y="153562"/>
            <a:ext cx="66291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Previous regression project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185200" y="878950"/>
            <a:ext cx="817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prices is good for both investors and tenants/buyers:</a:t>
            </a:r>
            <a:endParaRPr/>
          </a:p>
          <a:p>
            <a:pPr indent="-37973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Investors can set optimum price for revenue.</a:t>
            </a:r>
            <a:endParaRPr/>
          </a:p>
          <a:p>
            <a:pPr indent="-37973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Tenants/buyers know in advance the cost of the property with their desired conditions.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462" y="2350300"/>
            <a:ext cx="3997674" cy="26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0d70ca10_0_7"/>
          <p:cNvSpPr txBox="1"/>
          <p:nvPr>
            <p:ph type="title"/>
          </p:nvPr>
        </p:nvSpPr>
        <p:spPr>
          <a:xfrm>
            <a:off x="215250" y="124175"/>
            <a:ext cx="8403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Shifting the perspective</a:t>
            </a:r>
            <a:endParaRPr/>
          </a:p>
        </p:txBody>
      </p:sp>
      <p:sp>
        <p:nvSpPr>
          <p:cNvPr id="111" name="Google Shape;111;ge90d70ca10_0_7"/>
          <p:cNvSpPr txBox="1"/>
          <p:nvPr>
            <p:ph idx="1" type="body"/>
          </p:nvPr>
        </p:nvSpPr>
        <p:spPr>
          <a:xfrm>
            <a:off x="144975" y="1132925"/>
            <a:ext cx="5270400" cy="4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solidFill>
                  <a:schemeClr val="lt1"/>
                </a:solidFill>
              </a:rPr>
              <a:t>Predicting the property type also offers benefits:</a:t>
            </a:r>
            <a:endParaRPr b="0">
              <a:solidFill>
                <a:schemeClr val="lt1"/>
              </a:solidFill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None/>
            </a:pPr>
            <a:r>
              <a:rPr b="0" lang="en-US">
                <a:solidFill>
                  <a:srgbClr val="38761D"/>
                </a:solidFill>
              </a:rPr>
              <a:t>Investors know what is type of property that has best revenue with specific locations and conditions.</a:t>
            </a:r>
            <a:endParaRPr b="0">
              <a:solidFill>
                <a:srgbClr val="38761D"/>
              </a:solidFill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None/>
            </a:pPr>
            <a:r>
              <a:t/>
            </a:r>
            <a:endParaRPr b="0">
              <a:solidFill>
                <a:srgbClr val="38761D"/>
              </a:solidFill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0" lang="en-US">
                <a:solidFill>
                  <a:srgbClr val="0000FF"/>
                </a:solidFill>
              </a:rPr>
              <a:t>Tenants/buyers know what is the most accessible property type with their budget and desired location and conditions.</a:t>
            </a:r>
            <a:endParaRPr b="0">
              <a:solidFill>
                <a:srgbClr val="0000FF"/>
              </a:solidFill>
            </a:endParaRPr>
          </a:p>
        </p:txBody>
      </p:sp>
      <p:pic>
        <p:nvPicPr>
          <p:cNvPr id="112" name="Google Shape;112;ge90d70ca1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549" y="951650"/>
            <a:ext cx="3615451" cy="41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e60c3a943_0_11"/>
          <p:cNvSpPr txBox="1"/>
          <p:nvPr>
            <p:ph type="title"/>
          </p:nvPr>
        </p:nvSpPr>
        <p:spPr>
          <a:xfrm>
            <a:off x="802738" y="153562"/>
            <a:ext cx="66291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How to predict property type?</a:t>
            </a:r>
            <a:endParaRPr/>
          </a:p>
        </p:txBody>
      </p:sp>
      <p:sp>
        <p:nvSpPr>
          <p:cNvPr id="118" name="Google Shape;118;gee60c3a943_0_11"/>
          <p:cNvSpPr txBox="1"/>
          <p:nvPr>
            <p:ph idx="1" type="body"/>
          </p:nvPr>
        </p:nvSpPr>
        <p:spPr>
          <a:xfrm>
            <a:off x="185200" y="878950"/>
            <a:ext cx="64278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Take available data from properties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Clean and preprocess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Train different models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Optimize all models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Select the best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e60c3a943_0_0"/>
          <p:cNvSpPr txBox="1"/>
          <p:nvPr>
            <p:ph type="title"/>
          </p:nvPr>
        </p:nvSpPr>
        <p:spPr>
          <a:xfrm>
            <a:off x="525318" y="124164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Available data</a:t>
            </a:r>
            <a:endParaRPr/>
          </a:p>
        </p:txBody>
      </p:sp>
      <p:sp>
        <p:nvSpPr>
          <p:cNvPr id="124" name="Google Shape;124;gee60c3a943_0_0"/>
          <p:cNvSpPr txBox="1"/>
          <p:nvPr>
            <p:ph idx="1" type="body"/>
          </p:nvPr>
        </p:nvSpPr>
        <p:spPr>
          <a:xfrm>
            <a:off x="533494" y="968046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25" name="Google Shape;125;gee60c3a943_0_0"/>
          <p:cNvSpPr txBox="1"/>
          <p:nvPr>
            <p:ph idx="2" type="body"/>
          </p:nvPr>
        </p:nvSpPr>
        <p:spPr>
          <a:xfrm>
            <a:off x="0" y="1528075"/>
            <a:ext cx="45735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Desired conditions</a:t>
            </a:r>
            <a:endParaRPr/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–"/>
            </a:pPr>
            <a:r>
              <a:rPr lang="en-US">
                <a:solidFill>
                  <a:srgbClr val="FFF2CC"/>
                </a:solidFill>
              </a:rPr>
              <a:t>Price</a:t>
            </a:r>
            <a:endParaRPr>
              <a:solidFill>
                <a:srgbClr val="FFF2CC"/>
              </a:solidFill>
            </a:endParaRPr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–"/>
            </a:pPr>
            <a:r>
              <a:rPr lang="en-US">
                <a:solidFill>
                  <a:srgbClr val="FFF2CC"/>
                </a:solidFill>
              </a:rPr>
              <a:t>Includes bills with rent (if rental)</a:t>
            </a:r>
            <a:endParaRPr>
              <a:solidFill>
                <a:srgbClr val="FFF2CC"/>
              </a:solidFill>
            </a:endParaRPr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–"/>
            </a:pPr>
            <a:r>
              <a:rPr lang="en-US">
                <a:solidFill>
                  <a:srgbClr val="FFF2CC"/>
                </a:solidFill>
              </a:rPr>
              <a:t>Area</a:t>
            </a:r>
            <a:endParaRPr>
              <a:solidFill>
                <a:srgbClr val="FFF2CC"/>
              </a:solidFill>
            </a:endParaRPr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–"/>
            </a:pPr>
            <a:r>
              <a:rPr lang="en-US">
                <a:solidFill>
                  <a:srgbClr val="FFF2CC"/>
                </a:solidFill>
              </a:rPr>
              <a:t>Number of bedrooms</a:t>
            </a:r>
            <a:endParaRPr>
              <a:solidFill>
                <a:srgbClr val="FFF2CC"/>
              </a:solidFill>
            </a:endParaRPr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–"/>
            </a:pPr>
            <a:r>
              <a:rPr lang="en-US">
                <a:solidFill>
                  <a:srgbClr val="FFF2CC"/>
                </a:solidFill>
              </a:rPr>
              <a:t>Number of bathrooms</a:t>
            </a:r>
            <a:endParaRPr>
              <a:solidFill>
                <a:srgbClr val="FFF2CC"/>
              </a:solidFill>
            </a:endParaRPr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–"/>
            </a:pPr>
            <a:r>
              <a:rPr lang="en-US">
                <a:solidFill>
                  <a:srgbClr val="FFF2CC"/>
                </a:solidFill>
              </a:rPr>
              <a:t>Number of receptions</a:t>
            </a:r>
            <a:endParaRPr>
              <a:solidFill>
                <a:srgbClr val="FFF2CC"/>
              </a:solidFill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–"/>
            </a:pPr>
            <a:r>
              <a:rPr lang="en-US">
                <a:solidFill>
                  <a:srgbClr val="FFF2CC"/>
                </a:solidFill>
              </a:rPr>
              <a:t>Furnished</a:t>
            </a:r>
            <a:endParaRPr>
              <a:solidFill>
                <a:srgbClr val="FFF2CC"/>
              </a:solidFill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–"/>
            </a:pPr>
            <a:r>
              <a:rPr lang="en-US">
                <a:solidFill>
                  <a:srgbClr val="FFF2CC"/>
                </a:solidFill>
              </a:rPr>
              <a:t>Shared</a:t>
            </a:r>
            <a:endParaRPr>
              <a:solidFill>
                <a:srgbClr val="FFF2CC"/>
              </a:solidFill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–"/>
            </a:pPr>
            <a:r>
              <a:rPr lang="en-US">
                <a:solidFill>
                  <a:srgbClr val="FFF2CC"/>
                </a:solidFill>
              </a:rPr>
              <a:t>Student</a:t>
            </a:r>
            <a:endParaRPr>
              <a:solidFill>
                <a:srgbClr val="FFF2CC"/>
              </a:solidFill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Location</a:t>
            </a:r>
            <a:endParaRPr/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–"/>
            </a:pPr>
            <a:r>
              <a:rPr lang="en-US">
                <a:solidFill>
                  <a:srgbClr val="FFF2CC"/>
                </a:solidFill>
              </a:rPr>
              <a:t>Longitude</a:t>
            </a:r>
            <a:endParaRPr>
              <a:solidFill>
                <a:srgbClr val="FFF2CC"/>
              </a:solidFill>
            </a:endParaRPr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–"/>
            </a:pPr>
            <a:r>
              <a:rPr lang="en-US">
                <a:solidFill>
                  <a:srgbClr val="FFF2CC"/>
                </a:solidFill>
              </a:rPr>
              <a:t>Latitude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26" name="Google Shape;126;gee60c3a943_0_0"/>
          <p:cNvSpPr txBox="1"/>
          <p:nvPr>
            <p:ph idx="3" type="body"/>
          </p:nvPr>
        </p:nvSpPr>
        <p:spPr>
          <a:xfrm>
            <a:off x="4571989" y="968058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US"/>
              <a:t>Label</a:t>
            </a:r>
            <a:endParaRPr/>
          </a:p>
        </p:txBody>
      </p:sp>
      <p:sp>
        <p:nvSpPr>
          <p:cNvPr id="127" name="Google Shape;127;gee60c3a943_0_0"/>
          <p:cNvSpPr txBox="1"/>
          <p:nvPr>
            <p:ph idx="4" type="body"/>
          </p:nvPr>
        </p:nvSpPr>
        <p:spPr>
          <a:xfrm>
            <a:off x="4571989" y="1440455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Property type</a:t>
            </a:r>
            <a:endParaRPr/>
          </a:p>
        </p:txBody>
      </p:sp>
      <p:sp>
        <p:nvSpPr>
          <p:cNvPr id="128" name="Google Shape;128;gee60c3a943_0_0"/>
          <p:cNvSpPr txBox="1"/>
          <p:nvPr>
            <p:ph idx="3" type="body"/>
          </p:nvPr>
        </p:nvSpPr>
        <p:spPr>
          <a:xfrm>
            <a:off x="4754502" y="2506858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US"/>
              <a:t>Splitting</a:t>
            </a:r>
            <a:endParaRPr/>
          </a:p>
        </p:txBody>
      </p:sp>
      <p:sp>
        <p:nvSpPr>
          <p:cNvPr id="129" name="Google Shape;129;gee60c3a943_0_0"/>
          <p:cNvSpPr txBox="1"/>
          <p:nvPr>
            <p:ph idx="3" type="body"/>
          </p:nvPr>
        </p:nvSpPr>
        <p:spPr>
          <a:xfrm>
            <a:off x="4784614" y="4033658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US"/>
              <a:t>Normalizing</a:t>
            </a:r>
            <a:endParaRPr/>
          </a:p>
        </p:txBody>
      </p:sp>
      <p:sp>
        <p:nvSpPr>
          <p:cNvPr id="130" name="Google Shape;130;gee60c3a943_0_0"/>
          <p:cNvSpPr txBox="1"/>
          <p:nvPr>
            <p:ph idx="4" type="body"/>
          </p:nvPr>
        </p:nvSpPr>
        <p:spPr>
          <a:xfrm>
            <a:off x="4814738" y="2926326"/>
            <a:ext cx="40419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Train / Validation / Test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90d70ca10_0_18"/>
          <p:cNvSpPr txBox="1"/>
          <p:nvPr>
            <p:ph type="title"/>
          </p:nvPr>
        </p:nvSpPr>
        <p:spPr>
          <a:xfrm>
            <a:off x="802738" y="153562"/>
            <a:ext cx="66291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GridSearch</a:t>
            </a:r>
            <a:endParaRPr/>
          </a:p>
        </p:txBody>
      </p:sp>
      <p:sp>
        <p:nvSpPr>
          <p:cNvPr id="136" name="Google Shape;136;ge90d70ca10_0_18"/>
          <p:cNvSpPr txBox="1"/>
          <p:nvPr>
            <p:ph idx="1" type="body"/>
          </p:nvPr>
        </p:nvSpPr>
        <p:spPr>
          <a:xfrm>
            <a:off x="185200" y="878950"/>
            <a:ext cx="64278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Search over different hyperparameters combinations for each model:</a:t>
            </a:r>
            <a:endParaRPr/>
          </a:p>
        </p:txBody>
      </p:sp>
      <p:sp>
        <p:nvSpPr>
          <p:cNvPr id="137" name="Google Shape;137;ge90d70ca10_0_18"/>
          <p:cNvSpPr txBox="1"/>
          <p:nvPr>
            <p:ph idx="1" type="body"/>
          </p:nvPr>
        </p:nvSpPr>
        <p:spPr>
          <a:xfrm>
            <a:off x="185200" y="1933225"/>
            <a:ext cx="33834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397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Logistic Regression: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No penalty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KNN Classifier: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14 Neighbours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Weights by inverse distance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Decision Tree Classifier: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Entropy as criterion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1 min sample leaf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2 min samples split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0 min weight fraction leaf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8" name="Google Shape;138;ge90d70ca10_0_18"/>
          <p:cNvSpPr txBox="1"/>
          <p:nvPr>
            <p:ph idx="1" type="body"/>
          </p:nvPr>
        </p:nvSpPr>
        <p:spPr>
          <a:xfrm>
            <a:off x="4200875" y="1933225"/>
            <a:ext cx="33834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530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Random Forest Classifier: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Bootstrap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0 CCP_Alpha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Class_weight balanced_subsample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Gini as criterion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1 min sample leaf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2 min samples split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0 min weight fraction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130 estimators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OOB Score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6bd5dac7a_1_5"/>
          <p:cNvSpPr txBox="1"/>
          <p:nvPr>
            <p:ph type="title"/>
          </p:nvPr>
        </p:nvSpPr>
        <p:spPr>
          <a:xfrm>
            <a:off x="802738" y="153562"/>
            <a:ext cx="66291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GridSearch</a:t>
            </a:r>
            <a:endParaRPr/>
          </a:p>
        </p:txBody>
      </p:sp>
      <p:sp>
        <p:nvSpPr>
          <p:cNvPr id="144" name="Google Shape;144;ge6bd5dac7a_1_5"/>
          <p:cNvSpPr txBox="1"/>
          <p:nvPr>
            <p:ph idx="1" type="body"/>
          </p:nvPr>
        </p:nvSpPr>
        <p:spPr>
          <a:xfrm>
            <a:off x="711450" y="958900"/>
            <a:ext cx="33834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97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NeuralNetClassifier with SGD</a:t>
            </a:r>
            <a:r>
              <a:rPr lang="en-US"/>
              <a:t>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lr 0.1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batchnorm True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dropout p = 0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4 hidden layers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damp = 0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momentum = 0.1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weight_decay = 0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442450" y="13584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463720" y="1076625"/>
            <a:ext cx="48363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US"/>
              <a:t>Best Model: Random Forests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US"/>
              <a:t>Parameters: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US"/>
              <a:t>num_of_estimators: 100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US"/>
              <a:t>min_samples_leaf: 8,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US"/>
              <a:t>min_samples_split: 5,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US"/>
              <a:t>min_weight_fraction_leaf: 0.0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US"/>
              <a:t>Score (R squared):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US"/>
              <a:t>Training score: 0.51,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US"/>
              <a:t>Validation score: 0.27,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US"/>
              <a:t>Test score: 0.52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6c7014282_0_7"/>
          <p:cNvSpPr txBox="1"/>
          <p:nvPr>
            <p:ph type="title"/>
          </p:nvPr>
        </p:nvSpPr>
        <p:spPr>
          <a:xfrm>
            <a:off x="802738" y="153562"/>
            <a:ext cx="66291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Validation Score</a:t>
            </a:r>
            <a:endParaRPr/>
          </a:p>
        </p:txBody>
      </p:sp>
      <p:pic>
        <p:nvPicPr>
          <p:cNvPr id="156" name="Google Shape;156;ge6c701428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25" y="929400"/>
            <a:ext cx="8225601" cy="40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