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QZjYNKal6MprNm+I0eEFLXloi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bc5bc7e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3bc5bc7e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3bc5bc7e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bd5dac7a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e6bd5dac7a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c701428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c701428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c701428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e6c701428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bd5dac7a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e6bd5dac7a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796413" y="1858298"/>
            <a:ext cx="6629400" cy="168868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03786" y="877526"/>
            <a:ext cx="66294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42450" y="1358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63714" y="1076632"/>
            <a:ext cx="8246070" cy="370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525318" y="12416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522131" y="148590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b="1" sz="240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522131" y="195830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557252" y="148590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b="1" sz="240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4" type="body"/>
          </p:nvPr>
        </p:nvSpPr>
        <p:spPr>
          <a:xfrm>
            <a:off x="4557252" y="195830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89563" y="406537"/>
            <a:ext cx="6629207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86696" y="1268361"/>
            <a:ext cx="6651523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rimelocation.com/%7Boption%7D/property/%7Bregion%7D/?page_size=50&amp;search_source=refine&amp;radius=0&amp;view_type=grid&amp;pn=%7Bpag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4542" y="1635126"/>
            <a:ext cx="6666300" cy="1445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000"/>
              <a:t>Accommodation Crawler</a:t>
            </a:r>
            <a:endParaRPr sz="40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11722" y="2799375"/>
            <a:ext cx="3933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Predicting sale and rental prices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489925" y="4437300"/>
            <a:ext cx="123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Eddy Martínez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idx="4294967295" type="title"/>
          </p:nvPr>
        </p:nvSpPr>
        <p:spPr>
          <a:xfrm>
            <a:off x="525293" y="2189989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 / Recommendations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bc5bc7e0_0_1"/>
          <p:cNvSpPr txBox="1"/>
          <p:nvPr>
            <p:ph type="title"/>
          </p:nvPr>
        </p:nvSpPr>
        <p:spPr>
          <a:xfrm>
            <a:off x="442450" y="135847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Obtaining data</a:t>
            </a:r>
            <a:endParaRPr/>
          </a:p>
        </p:txBody>
      </p:sp>
      <p:sp>
        <p:nvSpPr>
          <p:cNvPr id="105" name="Google Shape;105;ge3bc5bc7e0_0_1"/>
          <p:cNvSpPr txBox="1"/>
          <p:nvPr/>
        </p:nvSpPr>
        <p:spPr>
          <a:xfrm>
            <a:off x="871300" y="1250750"/>
            <a:ext cx="421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3bc5bc7e0_0_1"/>
          <p:cNvSpPr txBox="1"/>
          <p:nvPr/>
        </p:nvSpPr>
        <p:spPr>
          <a:xfrm>
            <a:off x="217600" y="1503700"/>
            <a:ext cx="19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websites query URL forming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ge3bc5bc7e0_0_1"/>
          <p:cNvCxnSpPr>
            <a:stCxn id="106" idx="3"/>
            <a:endCxn id="108" idx="1"/>
          </p:cNvCxnSpPr>
          <p:nvPr/>
        </p:nvCxnSpPr>
        <p:spPr>
          <a:xfrm>
            <a:off x="2157100" y="1873150"/>
            <a:ext cx="1732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ge3bc5bc7e0_0_1"/>
          <p:cNvSpPr txBox="1"/>
          <p:nvPr/>
        </p:nvSpPr>
        <p:spPr>
          <a:xfrm>
            <a:off x="2044675" y="981700"/>
            <a:ext cx="1637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f"</a:t>
            </a:r>
            <a:r>
              <a:rPr b="0" i="0" lang="en-US" sz="800" u="sng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/{option}/property/{region}/?page_size=50&amp;search_source=refine&amp;radius=0&amp;view_type=grid&amp;pn={page</a:t>
            </a:r>
            <a:r>
              <a:rPr b="0" i="0" lang="en-US" sz="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3bc5bc7e0_0_1"/>
          <p:cNvSpPr txBox="1"/>
          <p:nvPr/>
        </p:nvSpPr>
        <p:spPr>
          <a:xfrm>
            <a:off x="5432325" y="825025"/>
            <a:ext cx="237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URLs storing (AWS RDS)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e3bc5bc7e0_0_1"/>
          <p:cNvPicPr preferRelativeResize="0"/>
          <p:nvPr/>
        </p:nvPicPr>
        <p:blipFill rotWithShape="1">
          <a:blip r:embed="rId4">
            <a:alphaModFix/>
          </a:blip>
          <a:srcRect b="19370" l="20292" r="19582" t="16403"/>
          <a:stretch/>
        </p:blipFill>
        <p:spPr>
          <a:xfrm>
            <a:off x="3889288" y="1415250"/>
            <a:ext cx="857376" cy="91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3bc5bc7e0_0_1"/>
          <p:cNvSpPr txBox="1"/>
          <p:nvPr/>
        </p:nvSpPr>
        <p:spPr>
          <a:xfrm>
            <a:off x="3499288" y="1037950"/>
            <a:ext cx="16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URL Finder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ge3bc5bc7e0_0_1"/>
          <p:cNvCxnSpPr>
            <a:stCxn id="108" idx="3"/>
            <a:endCxn id="113" idx="2"/>
          </p:cNvCxnSpPr>
          <p:nvPr/>
        </p:nvCxnSpPr>
        <p:spPr>
          <a:xfrm>
            <a:off x="4746664" y="1873154"/>
            <a:ext cx="1495200" cy="3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ge3bc5bc7e0_0_1"/>
          <p:cNvSpPr/>
          <p:nvPr/>
        </p:nvSpPr>
        <p:spPr>
          <a:xfrm>
            <a:off x="7608648" y="3252250"/>
            <a:ext cx="1117225" cy="8091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e3bc5bc7e0_0_1"/>
          <p:cNvCxnSpPr>
            <a:stCxn id="113" idx="5"/>
            <a:endCxn id="116" idx="1"/>
          </p:cNvCxnSpPr>
          <p:nvPr/>
        </p:nvCxnSpPr>
        <p:spPr>
          <a:xfrm flipH="1" rot="10800000">
            <a:off x="7001775" y="1684537"/>
            <a:ext cx="6069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e3bc5bc7e0_0_1"/>
          <p:cNvSpPr txBox="1"/>
          <p:nvPr/>
        </p:nvSpPr>
        <p:spPr>
          <a:xfrm>
            <a:off x="7608650" y="1176650"/>
            <a:ext cx="111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URLs fetching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e3bc5bc7e0_0_1"/>
          <p:cNvPicPr preferRelativeResize="0"/>
          <p:nvPr/>
        </p:nvPicPr>
        <p:blipFill rotWithShape="1">
          <a:blip r:embed="rId4">
            <a:alphaModFix/>
          </a:blip>
          <a:srcRect b="19370" l="20292" r="19582" t="16403"/>
          <a:stretch/>
        </p:blipFill>
        <p:spPr>
          <a:xfrm>
            <a:off x="5885850" y="3198900"/>
            <a:ext cx="857376" cy="91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3bc5bc7e0_0_1"/>
          <p:cNvSpPr txBox="1"/>
          <p:nvPr/>
        </p:nvSpPr>
        <p:spPr>
          <a:xfrm>
            <a:off x="5495900" y="2513350"/>
            <a:ext cx="163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Scraper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e3bc5bc7e0_0_1"/>
          <p:cNvCxnSpPr>
            <a:stCxn id="114" idx="2"/>
            <a:endCxn id="117" idx="3"/>
          </p:cNvCxnSpPr>
          <p:nvPr/>
        </p:nvCxnSpPr>
        <p:spPr>
          <a:xfrm rot="10800000">
            <a:off x="6743270" y="3656800"/>
            <a:ext cx="977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ge3bc5bc7e0_0_1"/>
          <p:cNvSpPr txBox="1"/>
          <p:nvPr/>
        </p:nvSpPr>
        <p:spPr>
          <a:xfrm>
            <a:off x="5344787" y="4061350"/>
            <a:ext cx="19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Multiprocessing if possible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3bc5bc7e0_0_1"/>
          <p:cNvSpPr/>
          <p:nvPr/>
        </p:nvSpPr>
        <p:spPr>
          <a:xfrm>
            <a:off x="4449825" y="4303250"/>
            <a:ext cx="618350" cy="738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e3bc5bc7e0_0_1"/>
          <p:cNvCxnSpPr>
            <a:stCxn id="117" idx="1"/>
            <a:endCxn id="123" idx="5"/>
          </p:cNvCxnSpPr>
          <p:nvPr/>
        </p:nvCxnSpPr>
        <p:spPr>
          <a:xfrm flipH="1">
            <a:off x="5138850" y="3656804"/>
            <a:ext cx="7470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ge3bc5bc7e0_0_1"/>
          <p:cNvSpPr txBox="1"/>
          <p:nvPr/>
        </p:nvSpPr>
        <p:spPr>
          <a:xfrm>
            <a:off x="3796050" y="2648550"/>
            <a:ext cx="19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Raw data storing (AWS RDS)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3bc5bc7e0_0_1"/>
          <p:cNvSpPr/>
          <p:nvPr/>
        </p:nvSpPr>
        <p:spPr>
          <a:xfrm>
            <a:off x="1039898" y="3387453"/>
            <a:ext cx="1117206" cy="91578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ge3bc5bc7e0_0_1"/>
          <p:cNvCxnSpPr>
            <a:stCxn id="116" idx="2"/>
            <a:endCxn id="114" idx="1"/>
          </p:cNvCxnSpPr>
          <p:nvPr/>
        </p:nvCxnSpPr>
        <p:spPr>
          <a:xfrm>
            <a:off x="8167250" y="2192450"/>
            <a:ext cx="0" cy="1059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ge3bc5bc7e0_0_1"/>
          <p:cNvSpPr txBox="1"/>
          <p:nvPr/>
        </p:nvSpPr>
        <p:spPr>
          <a:xfrm>
            <a:off x="2233725" y="3198900"/>
            <a:ext cx="19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3bc5bc7e0_0_1"/>
          <p:cNvSpPr txBox="1"/>
          <p:nvPr/>
        </p:nvSpPr>
        <p:spPr>
          <a:xfrm>
            <a:off x="460150" y="2674450"/>
            <a:ext cx="19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data storage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e3bc5bc7e0_0_1"/>
          <p:cNvCxnSpPr>
            <a:stCxn id="123" idx="2"/>
            <a:endCxn id="125" idx="3"/>
          </p:cNvCxnSpPr>
          <p:nvPr/>
        </p:nvCxnSpPr>
        <p:spPr>
          <a:xfrm rot="10800000">
            <a:off x="2157250" y="3845362"/>
            <a:ext cx="2221800" cy="3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ge3bc5bc7e0_0_1"/>
          <p:cNvSpPr/>
          <p:nvPr/>
        </p:nvSpPr>
        <p:spPr>
          <a:xfrm>
            <a:off x="4379050" y="3387450"/>
            <a:ext cx="759900" cy="73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e3bc5bc7e0_0_1"/>
          <p:cNvCxnSpPr>
            <a:stCxn id="117" idx="1"/>
            <a:endCxn id="121" idx="4"/>
          </p:cNvCxnSpPr>
          <p:nvPr/>
        </p:nvCxnSpPr>
        <p:spPr>
          <a:xfrm flipH="1">
            <a:off x="5068050" y="3656804"/>
            <a:ext cx="817800" cy="1015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ge3bc5bc7e0_0_1"/>
          <p:cNvSpPr txBox="1"/>
          <p:nvPr/>
        </p:nvSpPr>
        <p:spPr>
          <a:xfrm>
            <a:off x="2510325" y="4307200"/>
            <a:ext cx="19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images storing (AWS S3)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3bc5bc7e0_0_1"/>
          <p:cNvSpPr/>
          <p:nvPr/>
        </p:nvSpPr>
        <p:spPr>
          <a:xfrm>
            <a:off x="6241875" y="1415250"/>
            <a:ext cx="759900" cy="73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525318" y="12416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533494" y="152808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Drop redundant columns</a:t>
            </a:r>
            <a:endParaRPr/>
          </a:p>
        </p:txBody>
      </p:sp>
      <p:sp>
        <p:nvSpPr>
          <p:cNvPr id="138" name="Google Shape;138;p4"/>
          <p:cNvSpPr txBox="1"/>
          <p:nvPr>
            <p:ph idx="2" type="body"/>
          </p:nvPr>
        </p:nvSpPr>
        <p:spPr>
          <a:xfrm>
            <a:off x="533494" y="2000480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"address","</a:t>
            </a:r>
            <a:r>
              <a:rPr lang="en-US"/>
              <a:t>postcode”, </a:t>
            </a:r>
            <a:r>
              <a:rPr lang="en-US"/>
              <a:t>"country", "city", "google_maps", "agency", "agency_phone_number", "url", "pictures", "description", "updated_date"</a:t>
            </a:r>
            <a:endParaRPr/>
          </a:p>
        </p:txBody>
      </p:sp>
      <p:sp>
        <p:nvSpPr>
          <p:cNvPr id="139" name="Google Shape;139;p4"/>
          <p:cNvSpPr txBox="1"/>
          <p:nvPr>
            <p:ph idx="3" type="body"/>
          </p:nvPr>
        </p:nvSpPr>
        <p:spPr>
          <a:xfrm>
            <a:off x="4568614" y="152808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One Hot encoding</a:t>
            </a:r>
            <a:endParaRPr/>
          </a:p>
        </p:txBody>
      </p:sp>
      <p:sp>
        <p:nvSpPr>
          <p:cNvPr id="140" name="Google Shape;140;p4"/>
          <p:cNvSpPr txBox="1"/>
          <p:nvPr>
            <p:ph idx="4" type="body"/>
          </p:nvPr>
        </p:nvSpPr>
        <p:spPr>
          <a:xfrm>
            <a:off x="4568614" y="2000480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Property_type</a:t>
            </a:r>
            <a:endParaRPr/>
          </a:p>
        </p:txBody>
      </p:sp>
      <p:sp>
        <p:nvSpPr>
          <p:cNvPr id="141" name="Google Shape;141;p4"/>
          <p:cNvSpPr txBox="1"/>
          <p:nvPr>
            <p:ph idx="3" type="body"/>
          </p:nvPr>
        </p:nvSpPr>
        <p:spPr>
          <a:xfrm>
            <a:off x="4721014" y="2704358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Splitting</a:t>
            </a:r>
            <a:endParaRPr/>
          </a:p>
        </p:txBody>
      </p:sp>
      <p:sp>
        <p:nvSpPr>
          <p:cNvPr id="142" name="Google Shape;142;p4"/>
          <p:cNvSpPr txBox="1"/>
          <p:nvPr>
            <p:ph idx="3" type="body"/>
          </p:nvPr>
        </p:nvSpPr>
        <p:spPr>
          <a:xfrm>
            <a:off x="4837289" y="3868608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Normalizing</a:t>
            </a:r>
            <a:endParaRPr/>
          </a:p>
        </p:txBody>
      </p:sp>
      <p:sp>
        <p:nvSpPr>
          <p:cNvPr id="143" name="Google Shape;143;p4"/>
          <p:cNvSpPr txBox="1"/>
          <p:nvPr>
            <p:ph idx="4" type="body"/>
          </p:nvPr>
        </p:nvSpPr>
        <p:spPr>
          <a:xfrm>
            <a:off x="4781250" y="3123826"/>
            <a:ext cx="4041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Train / Validation / 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GridSearch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85200" y="878950"/>
            <a:ext cx="64278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Search over different hyperparameters combinations for each model: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185200" y="1933225"/>
            <a:ext cx="64278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Regression: 'fit_intercept': [True, False],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'normalize': [True, False]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249075" y="3204300"/>
            <a:ext cx="64278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r>
              <a:rPr lang="en-US"/>
              <a:t> Regression: </a:t>
            </a:r>
            <a:r>
              <a:rPr lang="en-US"/>
              <a:t>'n_neighbors': list(range(1, 10)),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'weights': ['uniform', 'distance']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bd5dac7a_1_5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GridSearch</a:t>
            </a:r>
            <a:endParaRPr/>
          </a:p>
        </p:txBody>
      </p:sp>
      <p:sp>
        <p:nvSpPr>
          <p:cNvPr id="157" name="Google Shape;157;ge6bd5dac7a_1_5"/>
          <p:cNvSpPr txBox="1"/>
          <p:nvPr>
            <p:ph idx="1" type="body"/>
          </p:nvPr>
        </p:nvSpPr>
        <p:spPr>
          <a:xfrm>
            <a:off x="197250" y="1029800"/>
            <a:ext cx="72345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 </a:t>
            </a:r>
            <a:r>
              <a:rPr lang="en-US"/>
              <a:t>Regression: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'min_samples_split': list(range(2, 10)),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'min_samples_leaf': list(range(1, 10)),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'min_weight_fraction_leaf': [num/100 for num in range(51)]</a:t>
            </a:r>
            <a:endParaRPr/>
          </a:p>
        </p:txBody>
      </p:sp>
      <p:sp>
        <p:nvSpPr>
          <p:cNvPr id="158" name="Google Shape;158;ge6bd5dac7a_1_5"/>
          <p:cNvSpPr txBox="1"/>
          <p:nvPr>
            <p:ph idx="1" type="body"/>
          </p:nvPr>
        </p:nvSpPr>
        <p:spPr>
          <a:xfrm>
            <a:off x="-216850" y="2921475"/>
            <a:ext cx="72345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Regressor (not implemented)</a:t>
            </a:r>
            <a:r>
              <a:rPr lang="en-US"/>
              <a:t>: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'n_estimators': [num*10 for num in range(1, 10)],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'min_samples_split': list(range(2, 10)),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'min_samples_leaf': list(range(1, 10)),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'min_weight_fraction_leaf': [num/100 for num in range(51)]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442450" y="1358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463720" y="1076625"/>
            <a:ext cx="48363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Model: Random Forests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num_of_estimators: 100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min_samples_leaf: 8,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min_samples_split: 5,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min_weight_fraction_leaf: 0.0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Score (R squared):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score: 0.51,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score: 0.27,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score: 0.52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c7014282_0_7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Validation Score</a:t>
            </a:r>
            <a:endParaRPr/>
          </a:p>
        </p:txBody>
      </p:sp>
      <p:pic>
        <p:nvPicPr>
          <p:cNvPr id="170" name="Google Shape;170;ge6c701428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878950"/>
            <a:ext cx="6947792" cy="41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6c7014282_0_1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Fit time vs. Validation Score</a:t>
            </a:r>
            <a:endParaRPr/>
          </a:p>
        </p:txBody>
      </p:sp>
      <p:pic>
        <p:nvPicPr>
          <p:cNvPr id="176" name="Google Shape;176;ge6c701428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75" y="798800"/>
            <a:ext cx="6341576" cy="4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bd5dac7a_1_21"/>
          <p:cNvSpPr txBox="1"/>
          <p:nvPr>
            <p:ph type="title"/>
          </p:nvPr>
        </p:nvSpPr>
        <p:spPr>
          <a:xfrm>
            <a:off x="442450" y="135847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82" name="Google Shape;182;ge6bd5dac7a_1_21"/>
          <p:cNvSpPr txBox="1"/>
          <p:nvPr>
            <p:ph idx="1" type="body"/>
          </p:nvPr>
        </p:nvSpPr>
        <p:spPr>
          <a:xfrm>
            <a:off x="463714" y="1076632"/>
            <a:ext cx="82461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Check how representative is this data and get more data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Research if something apart from the selected features influences the results.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front end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cloud ML pipeline tools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graphs and dashboards for visualization of model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