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3" r:id="rId2"/>
    <p:sldId id="256" r:id="rId3"/>
    <p:sldId id="257" r:id="rId4"/>
    <p:sldId id="258" r:id="rId5"/>
    <p:sldId id="259" r:id="rId6"/>
    <p:sldId id="260" r:id="rId7"/>
    <p:sldId id="261" r:id="rId8"/>
    <p:sldId id="262" r:id="rId9"/>
    <p:sldId id="263" r:id="rId10"/>
    <p:sldId id="266" r:id="rId11"/>
    <p:sldId id="265" r:id="rId12"/>
    <p:sldId id="273" r:id="rId13"/>
    <p:sldId id="277" r:id="rId14"/>
    <p:sldId id="274" r:id="rId15"/>
    <p:sldId id="278" r:id="rId16"/>
    <p:sldId id="279" r:id="rId17"/>
    <p:sldId id="280" r:id="rId18"/>
    <p:sldId id="281" r:id="rId19"/>
    <p:sldId id="282" r:id="rId20"/>
    <p:sldId id="283" r:id="rId21"/>
    <p:sldId id="284" r:id="rId22"/>
    <p:sldId id="285" r:id="rId23"/>
    <p:sldId id="288" r:id="rId24"/>
    <p:sldId id="289" r:id="rId25"/>
    <p:sldId id="290"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00C0EF-4CE1-4B6B-8600-4C8CA57EF32D}">
          <p14:sldIdLst>
            <p14:sldId id="293"/>
            <p14:sldId id="256"/>
            <p14:sldId id="257"/>
            <p14:sldId id="258"/>
            <p14:sldId id="259"/>
            <p14:sldId id="260"/>
            <p14:sldId id="261"/>
            <p14:sldId id="262"/>
            <p14:sldId id="263"/>
            <p14:sldId id="266"/>
            <p14:sldId id="265"/>
            <p14:sldId id="273"/>
            <p14:sldId id="277"/>
            <p14:sldId id="274"/>
            <p14:sldId id="278"/>
            <p14:sldId id="279"/>
            <p14:sldId id="280"/>
            <p14:sldId id="281"/>
            <p14:sldId id="282"/>
            <p14:sldId id="283"/>
            <p14:sldId id="284"/>
            <p14:sldId id="285"/>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5DDDE-588F-48DE-89D6-99E508BBF49D}" type="datetimeFigureOut">
              <a:rPr lang="en-ZW" smtClean="0"/>
              <a:t>17/9/2023</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3810C-3F19-4AA0-9CA2-7930D5FBA90F}" type="slidenum">
              <a:rPr lang="en-ZW" smtClean="0"/>
              <a:t>‹#›</a:t>
            </a:fld>
            <a:endParaRPr lang="en-ZW"/>
          </a:p>
        </p:txBody>
      </p:sp>
    </p:spTree>
    <p:extLst>
      <p:ext uri="{BB962C8B-B14F-4D97-AF65-F5344CB8AC3E}">
        <p14:creationId xmlns:p14="http://schemas.microsoft.com/office/powerpoint/2010/main" val="207482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5"/>
          </p:nvPr>
        </p:nvSpPr>
        <p:spPr/>
        <p:txBody>
          <a:bodyPr/>
          <a:lstStyle/>
          <a:p>
            <a:fld id="{0D23810C-3F19-4AA0-9CA2-7930D5FBA90F}" type="slidenum">
              <a:rPr lang="en-ZW" smtClean="0"/>
              <a:t>2</a:t>
            </a:fld>
            <a:endParaRPr lang="en-ZW"/>
          </a:p>
        </p:txBody>
      </p:sp>
    </p:spTree>
    <p:extLst>
      <p:ext uri="{BB962C8B-B14F-4D97-AF65-F5344CB8AC3E}">
        <p14:creationId xmlns:p14="http://schemas.microsoft.com/office/powerpoint/2010/main" val="88008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5848-56D5-93D3-336F-82D82E573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F60DB31A-C8B3-CC54-DE52-FA557A19E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7B7F55EC-5143-87DB-738B-61ED34BAFA66}"/>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BB821E8A-A85E-D2EA-ADAA-CD9AD8CCB874}"/>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21F335D6-1009-4CAC-A64E-54256A690A49}"/>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25656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6448-DA23-D219-BAF2-9492A8B6D515}"/>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A82D1C93-7694-1E1D-2785-B6ADF97795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0D3B7DE7-8955-BB99-F3C8-259CF041FEC6}"/>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0E1EA0E3-1CC0-334D-FEEF-46B8C2ACDF34}"/>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5E8AFB3D-AD69-F4BE-C187-E7C8EC01DCF0}"/>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258308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0BB9E-9C50-2AC6-7EEB-CC873B0AF4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4DACBA8F-5281-0E06-D011-22164B12BD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05B84D11-1E7F-7D3C-727D-56C88EE998C8}"/>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F445955D-F77B-FD25-913A-A97308CF0054}"/>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04EE8274-2C41-DE17-BD5B-CBCAB54431FE}"/>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27076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7200-1BA9-A208-1560-DEC46EF13B22}"/>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EC3FDF29-9C90-CBE6-7BEC-4E274C66E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6044E038-6021-03D3-0B61-EE94628884EA}"/>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D59768F7-27E7-CBCF-B401-030785E5DF6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615ACC40-7D63-ED39-EAA6-6573E5B0650B}"/>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424858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6B06-04BC-23AA-49BD-D56A097F8C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F5725D5C-A4DB-A4CE-F7E1-60329FF7E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5C8F3-A056-601F-9862-5F1CEF7D39C0}"/>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3BE8A2C5-BE8A-D271-CBC6-726A1080563F}"/>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6FFF89BE-8CBC-C8A1-CEAB-8C5FD2EE315C}"/>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406731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6806-9B05-151D-A35A-C68C600AA2B3}"/>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B04AA8C1-3079-15F5-DD42-A1047E3CE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4C01A525-6A59-8354-B7A2-115C97400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F0CEFCA3-3826-6E5E-FA57-DD0EF4AE43F1}"/>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6" name="Footer Placeholder 5">
            <a:extLst>
              <a:ext uri="{FF2B5EF4-FFF2-40B4-BE49-F238E27FC236}">
                <a16:creationId xmlns:a16="http://schemas.microsoft.com/office/drawing/2014/main" id="{A9817509-96DF-C5CB-BBD0-30C6FA216ED3}"/>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3E7CE1A3-31CF-6790-C256-019ABA77FE4E}"/>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9700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668D-52EF-B228-666F-724532141638}"/>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EBEE9222-B1AB-C8D8-9442-D09FB6772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C35DFB-C7F3-84EF-FA1B-9CA65D7079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A30F2661-A242-B2A6-AB88-4ACC011B3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46B6D0-382D-58BD-6B0D-658BF17227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92D1597A-C1DF-DEF4-4866-376DE215DE9B}"/>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8" name="Footer Placeholder 7">
            <a:extLst>
              <a:ext uri="{FF2B5EF4-FFF2-40B4-BE49-F238E27FC236}">
                <a16:creationId xmlns:a16="http://schemas.microsoft.com/office/drawing/2014/main" id="{826AA274-3392-D091-39B3-FDB46B03B357}"/>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88FAAE4A-C938-401F-1386-D13A96C3F0DA}"/>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7572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9A5F-DA24-E9C9-AFAE-8DE01CD24291}"/>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F59ADAF9-5702-6115-669C-02D7EB564FCB}"/>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4" name="Footer Placeholder 3">
            <a:extLst>
              <a:ext uri="{FF2B5EF4-FFF2-40B4-BE49-F238E27FC236}">
                <a16:creationId xmlns:a16="http://schemas.microsoft.com/office/drawing/2014/main" id="{517BA06C-CB06-CA9E-C8CF-9C5F3BC71A9F}"/>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69F74E65-1274-ECD8-E02B-5004BA9CE167}"/>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67723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D6CAA-F4E3-EEA1-F634-6CAC9A540F6E}"/>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3" name="Footer Placeholder 2">
            <a:extLst>
              <a:ext uri="{FF2B5EF4-FFF2-40B4-BE49-F238E27FC236}">
                <a16:creationId xmlns:a16="http://schemas.microsoft.com/office/drawing/2014/main" id="{E802E469-C829-30F0-62D6-074BF45F5C8F}"/>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A30E65ED-A4C1-C6DD-70D5-9FCEF07F356F}"/>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281228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AD32-FA9D-5892-F5FE-1A3617432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42108B6D-73A3-3501-F645-E2455B0AD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547C25C7-EF4D-7A3D-1EEB-35C1C235C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A74F8-C86F-576E-A37C-9551AC871A68}"/>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6" name="Footer Placeholder 5">
            <a:extLst>
              <a:ext uri="{FF2B5EF4-FFF2-40B4-BE49-F238E27FC236}">
                <a16:creationId xmlns:a16="http://schemas.microsoft.com/office/drawing/2014/main" id="{82E3B4B6-096F-8F2F-20AD-4E6113A18CCA}"/>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F95F590D-A29A-680E-D580-94B581611EB4}"/>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15234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23C9-40BD-2D59-1752-65EDA145A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13066697-1612-3DFA-2237-25D49A142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59CAB00C-316B-CCCC-5E51-45FCB2290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4CE64-AD1A-F8F3-514E-51A24F91E469}"/>
              </a:ext>
            </a:extLst>
          </p:cNvPr>
          <p:cNvSpPr>
            <a:spLocks noGrp="1"/>
          </p:cNvSpPr>
          <p:nvPr>
            <p:ph type="dt" sz="half" idx="10"/>
          </p:nvPr>
        </p:nvSpPr>
        <p:spPr/>
        <p:txBody>
          <a:bodyPr/>
          <a:lstStyle/>
          <a:p>
            <a:fld id="{C76D7FA6-E53E-44A2-BA3F-0D47ABDEE3DE}" type="datetimeFigureOut">
              <a:rPr lang="en-ZW" smtClean="0"/>
              <a:t>17/9/2023</a:t>
            </a:fld>
            <a:endParaRPr lang="en-ZW"/>
          </a:p>
        </p:txBody>
      </p:sp>
      <p:sp>
        <p:nvSpPr>
          <p:cNvPr id="6" name="Footer Placeholder 5">
            <a:extLst>
              <a:ext uri="{FF2B5EF4-FFF2-40B4-BE49-F238E27FC236}">
                <a16:creationId xmlns:a16="http://schemas.microsoft.com/office/drawing/2014/main" id="{DF799A83-32BC-A7B0-A01C-B119D8BF5BF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BE1D4B1B-63B3-A7EE-F943-02457BA22D07}"/>
              </a:ext>
            </a:extLst>
          </p:cNvPr>
          <p:cNvSpPr>
            <a:spLocks noGrp="1"/>
          </p:cNvSpPr>
          <p:nvPr>
            <p:ph type="sldNum" sz="quarter" idx="12"/>
          </p:nvPr>
        </p:nvSpPr>
        <p:spPr/>
        <p:txBody>
          <a:bodyPr/>
          <a:lstStyle/>
          <a:p>
            <a:fld id="{9EBBCFBF-32A0-4F60-B04A-035D6BC756EC}" type="slidenum">
              <a:rPr lang="en-ZW" smtClean="0"/>
              <a:t>‹#›</a:t>
            </a:fld>
            <a:endParaRPr lang="en-ZW"/>
          </a:p>
        </p:txBody>
      </p:sp>
    </p:spTree>
    <p:extLst>
      <p:ext uri="{BB962C8B-B14F-4D97-AF65-F5344CB8AC3E}">
        <p14:creationId xmlns:p14="http://schemas.microsoft.com/office/powerpoint/2010/main" val="121157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6DC270-038F-DCD6-8DE0-D05164B8F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CBD36BEA-4336-EC03-7DF1-1764D2426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3F46734D-0BCE-6EBC-1F7B-61786F6D2D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D7FA6-E53E-44A2-BA3F-0D47ABDEE3DE}" type="datetimeFigureOut">
              <a:rPr lang="en-ZW" smtClean="0"/>
              <a:t>17/9/2023</a:t>
            </a:fld>
            <a:endParaRPr lang="en-ZW"/>
          </a:p>
        </p:txBody>
      </p:sp>
      <p:sp>
        <p:nvSpPr>
          <p:cNvPr id="5" name="Footer Placeholder 4">
            <a:extLst>
              <a:ext uri="{FF2B5EF4-FFF2-40B4-BE49-F238E27FC236}">
                <a16:creationId xmlns:a16="http://schemas.microsoft.com/office/drawing/2014/main" id="{094A3F17-7320-BD7D-0F4C-BAAC8F40E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D0C5DB40-78C3-CBD2-F7EA-D74D8743A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BCFBF-32A0-4F60-B04A-035D6BC756EC}" type="slidenum">
              <a:rPr lang="en-ZW" smtClean="0"/>
              <a:t>‹#›</a:t>
            </a:fld>
            <a:endParaRPr lang="en-ZW"/>
          </a:p>
        </p:txBody>
      </p:sp>
    </p:spTree>
    <p:extLst>
      <p:ext uri="{BB962C8B-B14F-4D97-AF65-F5344CB8AC3E}">
        <p14:creationId xmlns:p14="http://schemas.microsoft.com/office/powerpoint/2010/main" val="6879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C0C712-9642-07AD-DACA-408AF007CDF1}"/>
              </a:ext>
            </a:extLst>
          </p:cNvPr>
          <p:cNvPicPr>
            <a:picLocks noGrp="1" noChangeAspect="1"/>
          </p:cNvPicPr>
          <p:nvPr>
            <p:ph sz="half" idx="1"/>
          </p:nvPr>
        </p:nvPicPr>
        <p:blipFill>
          <a:blip r:embed="rId2"/>
          <a:stretch>
            <a:fillRect/>
          </a:stretch>
        </p:blipFill>
        <p:spPr>
          <a:xfrm>
            <a:off x="403122" y="1690688"/>
            <a:ext cx="5574892" cy="4326654"/>
          </a:xfrm>
          <a:prstGeom prst="rect">
            <a:avLst/>
          </a:prstGeom>
        </p:spPr>
      </p:pic>
      <p:pic>
        <p:nvPicPr>
          <p:cNvPr id="7" name="Content Placeholder 6">
            <a:extLst>
              <a:ext uri="{FF2B5EF4-FFF2-40B4-BE49-F238E27FC236}">
                <a16:creationId xmlns:a16="http://schemas.microsoft.com/office/drawing/2014/main" id="{46A374C9-CDD4-28A5-0DD7-35559C4466DC}"/>
              </a:ext>
            </a:extLst>
          </p:cNvPr>
          <p:cNvPicPr>
            <a:picLocks noGrp="1" noChangeAspect="1"/>
          </p:cNvPicPr>
          <p:nvPr>
            <p:ph sz="half" idx="2"/>
          </p:nvPr>
        </p:nvPicPr>
        <p:blipFill>
          <a:blip r:embed="rId3"/>
          <a:stretch>
            <a:fillRect/>
          </a:stretch>
        </p:blipFill>
        <p:spPr>
          <a:xfrm>
            <a:off x="5978014" y="1690688"/>
            <a:ext cx="5277430" cy="4719943"/>
          </a:xfrm>
        </p:spPr>
      </p:pic>
    </p:spTree>
    <p:extLst>
      <p:ext uri="{BB962C8B-B14F-4D97-AF65-F5344CB8AC3E}">
        <p14:creationId xmlns:p14="http://schemas.microsoft.com/office/powerpoint/2010/main" val="366972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US" dirty="0"/>
              <a:t>Illustration of the waterfall model</a:t>
            </a:r>
            <a:endParaRPr lang="en-ZW" dirty="0"/>
          </a:p>
        </p:txBody>
      </p:sp>
      <p:pic>
        <p:nvPicPr>
          <p:cNvPr id="4" name="Content Placeholder 3">
            <a:extLst>
              <a:ext uri="{FF2B5EF4-FFF2-40B4-BE49-F238E27FC236}">
                <a16:creationId xmlns:a16="http://schemas.microsoft.com/office/drawing/2014/main" id="{761F9B8D-4857-5BE3-B3A0-4E235A86649E}"/>
              </a:ext>
            </a:extLst>
          </p:cNvPr>
          <p:cNvPicPr>
            <a:picLocks noGrp="1" noChangeAspect="1"/>
          </p:cNvPicPr>
          <p:nvPr>
            <p:ph idx="1"/>
          </p:nvPr>
        </p:nvPicPr>
        <p:blipFill>
          <a:blip r:embed="rId2"/>
          <a:stretch>
            <a:fillRect/>
          </a:stretch>
        </p:blipFill>
        <p:spPr>
          <a:xfrm>
            <a:off x="3427275" y="2443631"/>
            <a:ext cx="5730737" cy="3115326"/>
          </a:xfrm>
          <a:prstGeom prst="rect">
            <a:avLst/>
          </a:prstGeom>
        </p:spPr>
      </p:pic>
      <p:sp>
        <p:nvSpPr>
          <p:cNvPr id="5" name="Rectangle 4">
            <a:extLst>
              <a:ext uri="{FF2B5EF4-FFF2-40B4-BE49-F238E27FC236}">
                <a16:creationId xmlns:a16="http://schemas.microsoft.com/office/drawing/2014/main" id="{60B01C9D-0F39-FDAD-EF10-05C6770D8CC2}"/>
              </a:ext>
            </a:extLst>
          </p:cNvPr>
          <p:cNvSpPr/>
          <p:nvPr/>
        </p:nvSpPr>
        <p:spPr>
          <a:xfrm>
            <a:off x="3038168" y="2330245"/>
            <a:ext cx="6597445" cy="3588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W"/>
          </a:p>
        </p:txBody>
      </p:sp>
    </p:spTree>
    <p:extLst>
      <p:ext uri="{BB962C8B-B14F-4D97-AF65-F5344CB8AC3E}">
        <p14:creationId xmlns:p14="http://schemas.microsoft.com/office/powerpoint/2010/main" val="168092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ZW" b="1" u="sng" dirty="0"/>
              <a:t>V Model</a:t>
            </a:r>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a:xfrm>
            <a:off x="425245" y="1560154"/>
            <a:ext cx="10515600" cy="4351338"/>
          </a:xfrm>
        </p:spPr>
        <p:txBody>
          <a:bodyPr/>
          <a:lstStyle/>
          <a:p>
            <a:r>
              <a:rPr lang="en-US" dirty="0"/>
              <a:t>The V-Model emphasizes the relationship between each development phase and its corresponding testing phase. </a:t>
            </a:r>
          </a:p>
          <a:p>
            <a:r>
              <a:rPr lang="en-US" dirty="0"/>
              <a:t>The V model (Verification and Validation model) is an extension of the waterfall model. All the requirements are gathered at the start and cannot be changed. </a:t>
            </a:r>
          </a:p>
          <a:p>
            <a:r>
              <a:rPr lang="en-US" dirty="0"/>
              <a:t>You have a corresponding testing activity for each stage. For every phase in the development cycle, there is an associated testing phase.</a:t>
            </a:r>
          </a:p>
          <a:p>
            <a:endParaRPr lang="en-US" dirty="0"/>
          </a:p>
          <a:p>
            <a:endParaRPr lang="en-ZW" dirty="0"/>
          </a:p>
        </p:txBody>
      </p:sp>
    </p:spTree>
    <p:extLst>
      <p:ext uri="{BB962C8B-B14F-4D97-AF65-F5344CB8AC3E}">
        <p14:creationId xmlns:p14="http://schemas.microsoft.com/office/powerpoint/2010/main" val="186913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F8A7-EA7E-D90D-D906-7E77E1E1DF9F}"/>
              </a:ext>
            </a:extLst>
          </p:cNvPr>
          <p:cNvSpPr>
            <a:spLocks noGrp="1"/>
          </p:cNvSpPr>
          <p:nvPr>
            <p:ph type="title"/>
          </p:nvPr>
        </p:nvSpPr>
        <p:spPr/>
        <p:txBody>
          <a:bodyPr/>
          <a:lstStyle/>
          <a:p>
            <a:r>
              <a:rPr lang="en-ZW" b="1" u="sng" dirty="0"/>
              <a:t>Milestones The V Model</a:t>
            </a:r>
          </a:p>
        </p:txBody>
      </p:sp>
      <p:pic>
        <p:nvPicPr>
          <p:cNvPr id="8" name="Content Placeholder 7">
            <a:extLst>
              <a:ext uri="{FF2B5EF4-FFF2-40B4-BE49-F238E27FC236}">
                <a16:creationId xmlns:a16="http://schemas.microsoft.com/office/drawing/2014/main" id="{6ABB4F06-377A-D723-B358-23D20781E108}"/>
              </a:ext>
            </a:extLst>
          </p:cNvPr>
          <p:cNvPicPr>
            <a:picLocks noGrp="1" noChangeAspect="1"/>
          </p:cNvPicPr>
          <p:nvPr>
            <p:ph sz="half" idx="2"/>
          </p:nvPr>
        </p:nvPicPr>
        <p:blipFill>
          <a:blip r:embed="rId2"/>
          <a:stretch>
            <a:fillRect/>
          </a:stretch>
        </p:blipFill>
        <p:spPr>
          <a:xfrm>
            <a:off x="6172200" y="2082911"/>
            <a:ext cx="5181600" cy="3836766"/>
          </a:xfrm>
          <a:prstGeom prst="rect">
            <a:avLst/>
          </a:prstGeom>
        </p:spPr>
      </p:pic>
      <p:sp>
        <p:nvSpPr>
          <p:cNvPr id="7" name="Content Placeholder 6">
            <a:extLst>
              <a:ext uri="{FF2B5EF4-FFF2-40B4-BE49-F238E27FC236}">
                <a16:creationId xmlns:a16="http://schemas.microsoft.com/office/drawing/2014/main" id="{91F9F1B2-C795-CC35-0262-A17A2D88FF4D}"/>
              </a:ext>
            </a:extLst>
          </p:cNvPr>
          <p:cNvSpPr>
            <a:spLocks noGrp="1"/>
          </p:cNvSpPr>
          <p:nvPr>
            <p:ph sz="half" idx="1"/>
          </p:nvPr>
        </p:nvSpPr>
        <p:spPr/>
        <p:txBody>
          <a:bodyPr>
            <a:normAutofit fontScale="92500"/>
          </a:bodyPr>
          <a:lstStyle/>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Requirements specification: Gathering and documenting the software requirements.</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System design: Creating a detailed design that describes the system architecture and components.</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Architecture design: Designing the software architecture based on the system design.</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Module design: Designing individual modules or components based on the architecture design.</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Coding/Implementation: Writing code and building the software modules.</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Unit testing: Testing individual modules to ensure they function correctly.</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Integration testing: Testing the integration and interaction between modules.</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System testing: Testing the complete system to verify that it meets the specified requirements.</a:t>
            </a:r>
          </a:p>
          <a:p>
            <a:pPr marL="228600" marR="0" lvl="0" indent="-228600" algn="l" defTabSz="914400" rtl="0" eaLnBrk="1" fontAlgn="auto" latinLnBrk="0" hangingPunct="1">
              <a:lnSpc>
                <a:spcPct val="107000"/>
              </a:lnSpc>
              <a:spcBef>
                <a:spcPts val="1000"/>
              </a:spcBef>
              <a:spcAft>
                <a:spcPts val="800"/>
              </a:spcAft>
              <a:buClrTx/>
              <a:buSzTx/>
              <a:buFont typeface="Arial" panose="020B0604020202020204" pitchFamily="34" charset="0"/>
              <a:buChar char="•"/>
              <a:tabLst/>
              <a:defRPr/>
            </a:pPr>
            <a:r>
              <a:rPr kumimoji="0" lang="en-ZW" sz="11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Acceptance testing: Testing the system with user involvement to ensure it meets user expectations</a:t>
            </a:r>
          </a:p>
        </p:txBody>
      </p:sp>
    </p:spTree>
    <p:extLst>
      <p:ext uri="{BB962C8B-B14F-4D97-AF65-F5344CB8AC3E}">
        <p14:creationId xmlns:p14="http://schemas.microsoft.com/office/powerpoint/2010/main" val="398000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2338-3CD9-CA03-FFD9-8F8698E9EA82}"/>
              </a:ext>
            </a:extLst>
          </p:cNvPr>
          <p:cNvSpPr>
            <a:spLocks noGrp="1"/>
          </p:cNvSpPr>
          <p:nvPr>
            <p:ph type="title"/>
          </p:nvPr>
        </p:nvSpPr>
        <p:spPr/>
        <p:txBody>
          <a:bodyPr/>
          <a:lstStyle/>
          <a:p>
            <a:r>
              <a:rPr lang="en-ZW" b="1" u="sng" dirty="0"/>
              <a:t>Incremental Model</a:t>
            </a:r>
          </a:p>
        </p:txBody>
      </p:sp>
      <p:sp>
        <p:nvSpPr>
          <p:cNvPr id="3" name="Content Placeholder 2">
            <a:extLst>
              <a:ext uri="{FF2B5EF4-FFF2-40B4-BE49-F238E27FC236}">
                <a16:creationId xmlns:a16="http://schemas.microsoft.com/office/drawing/2014/main" id="{BCB44A98-06DD-6E6B-7D9F-C017E5B086B4}"/>
              </a:ext>
            </a:extLst>
          </p:cNvPr>
          <p:cNvSpPr>
            <a:spLocks noGrp="1"/>
          </p:cNvSpPr>
          <p:nvPr>
            <p:ph sz="half" idx="1"/>
          </p:nvPr>
        </p:nvSpPr>
        <p:spPr/>
        <p:txBody>
          <a:bodyPr>
            <a:normAutofit fontScale="92500" lnSpcReduction="10000"/>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Incremental model involves dividing the software development process into smaller increments or modules that are delivered one after the other in quick succession.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most important functionality is implemented in the initial increments.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subsequent increments expand on the previous ones until everything has been updated and implemented.</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Incremental development is based on developing an initial implementation, exposing it to user feedback, and evolving it through new versions.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The process’ activities are interwoven by feedback.</a:t>
            </a:r>
          </a:p>
        </p:txBody>
      </p:sp>
      <p:pic>
        <p:nvPicPr>
          <p:cNvPr id="9" name="Content Placeholder 8">
            <a:extLst>
              <a:ext uri="{FF2B5EF4-FFF2-40B4-BE49-F238E27FC236}">
                <a16:creationId xmlns:a16="http://schemas.microsoft.com/office/drawing/2014/main" id="{779979E3-0CDE-D229-6296-61867B37F6E4}"/>
              </a:ext>
            </a:extLst>
          </p:cNvPr>
          <p:cNvPicPr>
            <a:picLocks noGrp="1" noChangeAspect="1"/>
          </p:cNvPicPr>
          <p:nvPr>
            <p:ph sz="half" idx="2"/>
          </p:nvPr>
        </p:nvPicPr>
        <p:blipFill>
          <a:blip r:embed="rId2"/>
          <a:stretch>
            <a:fillRect/>
          </a:stretch>
        </p:blipFill>
        <p:spPr>
          <a:xfrm>
            <a:off x="6172200" y="2036334"/>
            <a:ext cx="5181600" cy="3929919"/>
          </a:xfrm>
          <a:prstGeom prst="rect">
            <a:avLst/>
          </a:prstGeom>
        </p:spPr>
      </p:pic>
    </p:spTree>
    <p:extLst>
      <p:ext uri="{BB962C8B-B14F-4D97-AF65-F5344CB8AC3E}">
        <p14:creationId xmlns:p14="http://schemas.microsoft.com/office/powerpoint/2010/main" val="406900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33A608-2B53-6EC8-8C95-1EB8B9671010}"/>
              </a:ext>
            </a:extLst>
          </p:cNvPr>
          <p:cNvSpPr>
            <a:spLocks noGrp="1"/>
          </p:cNvSpPr>
          <p:nvPr>
            <p:ph type="title" idx="4294967295"/>
          </p:nvPr>
        </p:nvSpPr>
        <p:spPr>
          <a:xfrm>
            <a:off x="0" y="365125"/>
            <a:ext cx="10515600" cy="1325563"/>
          </a:xfrm>
        </p:spPr>
        <p:txBody>
          <a:bodyPr/>
          <a:lstStyle/>
          <a:p>
            <a:r>
              <a:rPr lang="en-ZW" dirty="0"/>
              <a:t>Incremental Model Milestones</a:t>
            </a:r>
            <a:br>
              <a:rPr lang="en-ZW" dirty="0"/>
            </a:br>
            <a:endParaRPr lang="en-ZW" dirty="0"/>
          </a:p>
        </p:txBody>
      </p:sp>
      <p:sp>
        <p:nvSpPr>
          <p:cNvPr id="6" name="Content Placeholder 5">
            <a:extLst>
              <a:ext uri="{FF2B5EF4-FFF2-40B4-BE49-F238E27FC236}">
                <a16:creationId xmlns:a16="http://schemas.microsoft.com/office/drawing/2014/main" id="{B0FF8622-B71D-7E8D-00E7-5952EF51EF30}"/>
              </a:ext>
            </a:extLst>
          </p:cNvPr>
          <p:cNvSpPr>
            <a:spLocks noGrp="1"/>
          </p:cNvSpPr>
          <p:nvPr>
            <p:ph idx="4294967295"/>
          </p:nvPr>
        </p:nvSpPr>
        <p:spPr>
          <a:xfrm>
            <a:off x="0" y="1825625"/>
            <a:ext cx="10515600" cy="4351338"/>
          </a:xfrm>
        </p:spPr>
        <p:txBody>
          <a:bodyPr>
            <a:normAutofit/>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Requirements analysis: Identifying and documenting the user requirements for the initial increment.</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Design and development: Designing and developing the first increment, which includes specific features or functionality.</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Testing and integration: Testing the developed increment and integrating it with previously developed increments.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Deployment: Deploying the completed increment to users or customers.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Ongoing iterations: Repeating the cycle for subsequent increments, adding new features or functionality based on user feedback and requirements.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Feature-Driven Development (FDD):</a:t>
            </a:r>
          </a:p>
        </p:txBody>
      </p:sp>
    </p:spTree>
    <p:extLst>
      <p:ext uri="{BB962C8B-B14F-4D97-AF65-F5344CB8AC3E}">
        <p14:creationId xmlns:p14="http://schemas.microsoft.com/office/powerpoint/2010/main" val="101184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CCFF5-0D23-AB9D-1810-CDB2F1EA3059}"/>
              </a:ext>
            </a:extLst>
          </p:cNvPr>
          <p:cNvSpPr>
            <a:spLocks noGrp="1"/>
          </p:cNvSpPr>
          <p:nvPr>
            <p:ph idx="1"/>
          </p:nvPr>
        </p:nvSpPr>
        <p:spPr/>
        <p:txBody>
          <a:bodyPr>
            <a:normAutofit fontScale="70000" lnSpcReduction="20000"/>
          </a:bodyPr>
          <a:lstStyle/>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The Feature-Driven Development (FDD) model focuses on feature delivery and collaboration among team members:</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Develop overall model: Creating an overall model that represents the system's structure and features.</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Build feature list: Identifying and prioritizing the features to be implemented.</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Plan by feature: Planning the development tasks and schedules for each feature.</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Design by feature: Designing and developing features incrementally, focusing on one feature at a time.</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Build by feature: Implementing and testing each feature individually.</a:t>
            </a:r>
          </a:p>
          <a:p>
            <a:pPr>
              <a:lnSpc>
                <a:spcPct val="107000"/>
              </a:lnSpc>
              <a:spcAft>
                <a:spcPts val="800"/>
              </a:spcAft>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Test by feature: Conducting feature-level testing to ensure their functionality and integration.</a:t>
            </a:r>
          </a:p>
          <a:p>
            <a:endParaRPr lang="en-ZW" dirty="0"/>
          </a:p>
        </p:txBody>
      </p:sp>
    </p:spTree>
    <p:extLst>
      <p:ext uri="{BB962C8B-B14F-4D97-AF65-F5344CB8AC3E}">
        <p14:creationId xmlns:p14="http://schemas.microsoft.com/office/powerpoint/2010/main" val="1477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6601-A399-308E-EFE5-9053EB48685B}"/>
              </a:ext>
            </a:extLst>
          </p:cNvPr>
          <p:cNvSpPr>
            <a:spLocks noGrp="1"/>
          </p:cNvSpPr>
          <p:nvPr>
            <p:ph type="title"/>
          </p:nvPr>
        </p:nvSpPr>
        <p:spPr/>
        <p:txBody>
          <a:bodyPr>
            <a:normAutofit/>
          </a:bodyPr>
          <a:lstStyle/>
          <a:p>
            <a:pPr>
              <a:lnSpc>
                <a:spcPct val="107000"/>
              </a:lnSpc>
              <a:spcAft>
                <a:spcPts val="800"/>
              </a:spcAft>
            </a:pPr>
            <a:r>
              <a:rPr lang="en-ZW" dirty="0"/>
              <a:t>Iterative Model</a:t>
            </a:r>
          </a:p>
        </p:txBody>
      </p:sp>
      <p:sp>
        <p:nvSpPr>
          <p:cNvPr id="3" name="Content Placeholder 2">
            <a:extLst>
              <a:ext uri="{FF2B5EF4-FFF2-40B4-BE49-F238E27FC236}">
                <a16:creationId xmlns:a16="http://schemas.microsoft.com/office/drawing/2014/main" id="{1F2341C2-5D10-8030-0581-8CB7CE3EECD0}"/>
              </a:ext>
            </a:extLst>
          </p:cNvPr>
          <p:cNvSpPr>
            <a:spLocks noGrp="1"/>
          </p:cNvSpPr>
          <p:nvPr>
            <p:ph sz="half" idx="1"/>
          </p:nvPr>
        </p:nvSpPr>
        <p:spPr/>
        <p:txBody>
          <a:bodyPr numCol="2">
            <a:normAutofit fontScale="70000" lnSpcReduction="20000"/>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Iterative models involve repetitive cycles of development, where each cycle produces a working and tested software increment.</a:t>
            </a: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 It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develops a system by building small portions of all the features.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This assist to meet the initial scope quickly and release it for feedback. In the iterative model, you start off by implementing a small set of software requirements.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These are then enhanced repeated in the evolving versions until the system is completed.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This process model starts with part of the software, which is then implemented and reviewed to identify further requirements.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Like the incremental model, the iterative model allows you to see the results at the early stages of development.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This makes it easy to identify and fix any functional or design flaws. It also makes it easier to manage risk and change requirements.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deadline and budget may change throughout the development process, especially for large complex projects. The iterative model is a good choice for large software that can be easily broken down into modules.</a:t>
            </a:r>
          </a:p>
          <a:p>
            <a:endParaRPr lang="en-ZW" dirty="0"/>
          </a:p>
        </p:txBody>
      </p:sp>
      <p:pic>
        <p:nvPicPr>
          <p:cNvPr id="11" name="Content Placeholder 10">
            <a:extLst>
              <a:ext uri="{FF2B5EF4-FFF2-40B4-BE49-F238E27FC236}">
                <a16:creationId xmlns:a16="http://schemas.microsoft.com/office/drawing/2014/main" id="{CC806498-C852-5710-3690-68731D6DD848}"/>
              </a:ext>
            </a:extLst>
          </p:cNvPr>
          <p:cNvPicPr>
            <a:picLocks noGrp="1" noChangeAspect="1"/>
          </p:cNvPicPr>
          <p:nvPr>
            <p:ph sz="half" idx="2"/>
          </p:nvPr>
        </p:nvPicPr>
        <p:blipFill>
          <a:blip r:embed="rId2"/>
          <a:stretch>
            <a:fillRect/>
          </a:stretch>
        </p:blipFill>
        <p:spPr>
          <a:xfrm>
            <a:off x="6239037" y="2919160"/>
            <a:ext cx="5047926" cy="2164268"/>
          </a:xfrm>
          <a:prstGeom prst="rect">
            <a:avLst/>
          </a:prstGeom>
        </p:spPr>
      </p:pic>
      <p:sp>
        <p:nvSpPr>
          <p:cNvPr id="12" name="Rectangle 11">
            <a:extLst>
              <a:ext uri="{FF2B5EF4-FFF2-40B4-BE49-F238E27FC236}">
                <a16:creationId xmlns:a16="http://schemas.microsoft.com/office/drawing/2014/main" id="{2B9CE4C0-3BA1-F638-1119-A8E9168BE86A}"/>
              </a:ext>
            </a:extLst>
          </p:cNvPr>
          <p:cNvSpPr/>
          <p:nvPr/>
        </p:nvSpPr>
        <p:spPr>
          <a:xfrm>
            <a:off x="6172202" y="2812211"/>
            <a:ext cx="5283677" cy="24930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W"/>
          </a:p>
        </p:txBody>
      </p:sp>
    </p:spTree>
    <p:extLst>
      <p:ext uri="{BB962C8B-B14F-4D97-AF65-F5344CB8AC3E}">
        <p14:creationId xmlns:p14="http://schemas.microsoft.com/office/powerpoint/2010/main" val="9490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B2A9-D7F0-9CCE-E483-D0D08BB82D8F}"/>
              </a:ext>
            </a:extLst>
          </p:cNvPr>
          <p:cNvSpPr>
            <a:spLocks noGrp="1"/>
          </p:cNvSpPr>
          <p:nvPr>
            <p:ph type="title"/>
          </p:nvPr>
        </p:nvSpPr>
        <p:spPr/>
        <p:txBody>
          <a:bodyPr/>
          <a:lstStyle/>
          <a:p>
            <a:r>
              <a:rPr lang="en-US" b="1" u="sng" dirty="0"/>
              <a:t>Milestones for the iterative Model</a:t>
            </a:r>
            <a:endParaRPr lang="en-ZW" b="1" u="sng" dirty="0"/>
          </a:p>
        </p:txBody>
      </p:sp>
      <p:sp>
        <p:nvSpPr>
          <p:cNvPr id="3" name="Content Placeholder 2">
            <a:extLst>
              <a:ext uri="{FF2B5EF4-FFF2-40B4-BE49-F238E27FC236}">
                <a16:creationId xmlns:a16="http://schemas.microsoft.com/office/drawing/2014/main" id="{96CE735E-0F2B-4606-7088-D0F81461FADF}"/>
              </a:ext>
            </a:extLst>
          </p:cNvPr>
          <p:cNvSpPr>
            <a:spLocks noGrp="1"/>
          </p:cNvSpPr>
          <p:nvPr>
            <p:ph idx="1"/>
          </p:nvPr>
        </p:nvSpPr>
        <p:spPr/>
        <p:txBody>
          <a:bodyPr>
            <a:normAutofit/>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Inception: Defining the project scope, objectives, and high-level requirements to establish the project's feasibility.</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Elaboration: Analysing the requirements in detail, creating a more refined design, and developing a prototype or initial version of the software.</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Construction: Developing and testing the software incrementally in iterations, adding new features and refining existing ones.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Transition: Preparing the software for deployment, including final testing, user training, and documentation.</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Release: Deploying the software to the users, typically in a controlled manner.</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Ongoing iterations: Incorporating user feedback, making further enhancements, and repeating the iterative </a:t>
            </a:r>
            <a:r>
              <a:rPr lang="en-ZW" sz="1800" kern="100">
                <a:effectLst/>
                <a:latin typeface="Calibri" panose="020F0502020204030204" pitchFamily="34" charset="0"/>
                <a:ea typeface="Calibri" panose="020F0502020204030204" pitchFamily="34" charset="0"/>
                <a:cs typeface="Times New Roman" panose="02020603050405020304" pitchFamily="18" charset="0"/>
              </a:rPr>
              <a:t>cycle.</a:t>
            </a:r>
            <a:endParaRPr lang="en-ZW"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11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B554-E81F-1A0A-1FEE-4F0D448801D6}"/>
              </a:ext>
            </a:extLst>
          </p:cNvPr>
          <p:cNvSpPr>
            <a:spLocks noGrp="1"/>
          </p:cNvSpPr>
          <p:nvPr>
            <p:ph type="title"/>
          </p:nvPr>
        </p:nvSpPr>
        <p:spPr/>
        <p:txBody>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RAD Model</a:t>
            </a:r>
            <a:endParaRPr lang="en-ZW" dirty="0"/>
          </a:p>
        </p:txBody>
      </p:sp>
      <p:sp>
        <p:nvSpPr>
          <p:cNvPr id="3" name="Content Placeholder 2">
            <a:extLst>
              <a:ext uri="{FF2B5EF4-FFF2-40B4-BE49-F238E27FC236}">
                <a16:creationId xmlns:a16="http://schemas.microsoft.com/office/drawing/2014/main" id="{B2AC42F3-B9A6-BDDA-6FEE-E512F347A312}"/>
              </a:ext>
            </a:extLst>
          </p:cNvPr>
          <p:cNvSpPr>
            <a:spLocks noGrp="1"/>
          </p:cNvSpPr>
          <p:nvPr>
            <p:ph sz="half" idx="1"/>
          </p:nvPr>
        </p:nvSpPr>
        <p:spPr/>
        <p:txBody>
          <a:bodyPr>
            <a:normAutofit/>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RAD model focuses on rapid prototyping and iterative development to quickly deliver software solution</a:t>
            </a: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It is based on iterative development and prototyping with small planning involved. You develop functional modules in parallel for faster product delivery. It involves the following phases:</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Business modelling</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Data modelling</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Process modelling</a:t>
            </a: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Application generation</a:t>
            </a:r>
          </a:p>
          <a:p>
            <a:r>
              <a:rPr lang="en-ZW" sz="1800" dirty="0">
                <a:effectLst/>
                <a:latin typeface="Calibri" panose="020F0502020204030204" pitchFamily="34" charset="0"/>
                <a:ea typeface="Calibri" panose="020F0502020204030204" pitchFamily="34" charset="0"/>
                <a:cs typeface="Times New Roman" panose="02020603050405020304" pitchFamily="18" charset="0"/>
              </a:rPr>
              <a:t>Testing and turnover</a:t>
            </a:r>
            <a:endParaRPr lang="en-ZW" dirty="0"/>
          </a:p>
        </p:txBody>
      </p:sp>
      <p:pic>
        <p:nvPicPr>
          <p:cNvPr id="5" name="Content Placeholder 4">
            <a:extLst>
              <a:ext uri="{FF2B5EF4-FFF2-40B4-BE49-F238E27FC236}">
                <a16:creationId xmlns:a16="http://schemas.microsoft.com/office/drawing/2014/main" id="{B54AA5F4-E3BE-FF65-DA97-C5684773B927}"/>
              </a:ext>
            </a:extLst>
          </p:cNvPr>
          <p:cNvPicPr>
            <a:picLocks noGrp="1" noChangeAspect="1"/>
          </p:cNvPicPr>
          <p:nvPr>
            <p:ph sz="half" idx="2"/>
          </p:nvPr>
        </p:nvPicPr>
        <p:blipFill>
          <a:blip r:embed="rId2"/>
          <a:stretch>
            <a:fillRect/>
          </a:stretch>
        </p:blipFill>
        <p:spPr>
          <a:xfrm>
            <a:off x="6172200" y="2016664"/>
            <a:ext cx="5181600" cy="3969260"/>
          </a:xfrm>
          <a:prstGeom prst="rect">
            <a:avLst/>
          </a:prstGeom>
        </p:spPr>
      </p:pic>
    </p:spTree>
    <p:extLst>
      <p:ext uri="{BB962C8B-B14F-4D97-AF65-F5344CB8AC3E}">
        <p14:creationId xmlns:p14="http://schemas.microsoft.com/office/powerpoint/2010/main" val="1317465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F7DF-6A5B-7AD0-7D95-5DA086F205C2}"/>
              </a:ext>
            </a:extLst>
          </p:cNvPr>
          <p:cNvSpPr>
            <a:spLocks noGrp="1"/>
          </p:cNvSpPr>
          <p:nvPr>
            <p:ph type="title"/>
          </p:nvPr>
        </p:nvSpPr>
        <p:spPr/>
        <p:txBody>
          <a:bodyPr>
            <a:normAutofit fontScale="90000"/>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Milestones for the Rapid Application Development</a:t>
            </a:r>
            <a:br>
              <a:rPr lang="en-ZW"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C9E9C6EE-8ADA-93C8-3105-A8D104E5B0B1}"/>
              </a:ext>
            </a:extLst>
          </p:cNvPr>
          <p:cNvSpPr>
            <a:spLocks noGrp="1"/>
          </p:cNvSpPr>
          <p:nvPr>
            <p:ph idx="1"/>
          </p:nvPr>
        </p:nvSpPr>
        <p:spPr/>
        <p:txBody>
          <a:bodyPr/>
          <a:lstStyle/>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Requirements planning</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Identifying and prioritizing user requirements.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User design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Involving users in the design process to gather feedback and create prototypes.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Rapid construction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Developing the software incrementally, integrating user feedback and creating prototypes in short iterations.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Cutover</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Deploying the software incrementally, ensuring a smooth transition from the old system to the new one.</a:t>
            </a:r>
          </a:p>
          <a:p>
            <a:endParaRPr lang="en-ZW" dirty="0"/>
          </a:p>
        </p:txBody>
      </p:sp>
    </p:spTree>
    <p:extLst>
      <p:ext uri="{BB962C8B-B14F-4D97-AF65-F5344CB8AC3E}">
        <p14:creationId xmlns:p14="http://schemas.microsoft.com/office/powerpoint/2010/main" val="376495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5A5ED-67ED-CB61-F2E8-105558A94D63}"/>
              </a:ext>
            </a:extLst>
          </p:cNvPr>
          <p:cNvSpPr>
            <a:spLocks noGrp="1"/>
          </p:cNvSpPr>
          <p:nvPr>
            <p:ph type="title"/>
          </p:nvPr>
        </p:nvSpPr>
        <p:spPr/>
        <p:txBody>
          <a:bodyPr>
            <a:normAutofit/>
          </a:bodyPr>
          <a:lstStyle/>
          <a:p>
            <a:r>
              <a:rPr lang="en-US" b="1" u="sng" dirty="0"/>
              <a:t>Software Process Models </a:t>
            </a:r>
            <a:r>
              <a:rPr lang="en-US" b="1" u="sng"/>
              <a:t>and Milestone</a:t>
            </a:r>
            <a:endParaRPr lang="en-ZW" b="1" u="sng" dirty="0"/>
          </a:p>
        </p:txBody>
      </p:sp>
      <p:sp>
        <p:nvSpPr>
          <p:cNvPr id="5" name="Content Placeholder 4">
            <a:extLst>
              <a:ext uri="{FF2B5EF4-FFF2-40B4-BE49-F238E27FC236}">
                <a16:creationId xmlns:a16="http://schemas.microsoft.com/office/drawing/2014/main" id="{0D8610DB-F883-24AC-64AC-B2A88AC78CBF}"/>
              </a:ext>
            </a:extLst>
          </p:cNvPr>
          <p:cNvSpPr>
            <a:spLocks noGrp="1"/>
          </p:cNvSpPr>
          <p:nvPr>
            <p:ph idx="1"/>
          </p:nvPr>
        </p:nvSpPr>
        <p:spPr/>
        <p:txBody>
          <a:bodyPr>
            <a:normAutofit fontScale="92500" lnSpcReduction="20000"/>
          </a:bodyPr>
          <a:lstStyle/>
          <a:p>
            <a:r>
              <a:rPr lang="en-US" dirty="0"/>
              <a:t>Software processes are the activities for designing, implementing, and testing a software system.</a:t>
            </a:r>
          </a:p>
          <a:p>
            <a:r>
              <a:rPr lang="en-US" dirty="0"/>
              <a:t>A software process model </a:t>
            </a:r>
            <a:r>
              <a:rPr lang="en-US"/>
              <a:t>is an </a:t>
            </a:r>
            <a:r>
              <a:rPr lang="en-US" dirty="0"/>
              <a:t>abstract representation of the development process.</a:t>
            </a:r>
          </a:p>
          <a:p>
            <a:r>
              <a:rPr lang="en-US" dirty="0"/>
              <a:t> Software process models are systematic approaches used to guide the development of software.</a:t>
            </a:r>
          </a:p>
          <a:p>
            <a:r>
              <a:rPr lang="en-US" dirty="0"/>
              <a:t> They provide a framework for managing the various activities and tasks involved in software development. </a:t>
            </a:r>
          </a:p>
          <a:p>
            <a:r>
              <a:rPr lang="en-US" dirty="0"/>
              <a:t>Milestones, on the other hand, are specific points in the software development process that represent significant achievements or stages of completion. </a:t>
            </a:r>
          </a:p>
          <a:p>
            <a:r>
              <a:rPr lang="en-US" dirty="0"/>
              <a:t>They serve as checkpoints to assess progress and ensure that the project is on track.</a:t>
            </a:r>
            <a:endParaRPr lang="en-ZW" dirty="0"/>
          </a:p>
        </p:txBody>
      </p:sp>
    </p:spTree>
    <p:extLst>
      <p:ext uri="{BB962C8B-B14F-4D97-AF65-F5344CB8AC3E}">
        <p14:creationId xmlns:p14="http://schemas.microsoft.com/office/powerpoint/2010/main" val="213115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980C-BA24-BC56-06C1-00E8BCA5EEE4}"/>
              </a:ext>
            </a:extLst>
          </p:cNvPr>
          <p:cNvSpPr>
            <a:spLocks noGrp="1"/>
          </p:cNvSpPr>
          <p:nvPr>
            <p:ph type="title"/>
          </p:nvPr>
        </p:nvSpPr>
        <p:spPr/>
        <p:txBody>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Prototyping Model</a:t>
            </a:r>
            <a:endParaRPr lang="en-ZW" dirty="0"/>
          </a:p>
        </p:txBody>
      </p:sp>
      <p:sp>
        <p:nvSpPr>
          <p:cNvPr id="3" name="Content Placeholder 2">
            <a:extLst>
              <a:ext uri="{FF2B5EF4-FFF2-40B4-BE49-F238E27FC236}">
                <a16:creationId xmlns:a16="http://schemas.microsoft.com/office/drawing/2014/main" id="{22DA631B-D0F9-913D-0060-DE09BEAD890B}"/>
              </a:ext>
            </a:extLst>
          </p:cNvPr>
          <p:cNvSpPr>
            <a:spLocks noGrp="1"/>
          </p:cNvSpPr>
          <p:nvPr>
            <p:ph idx="1"/>
          </p:nvPr>
        </p:nvSpPr>
        <p:spPr/>
        <p:txBody>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prototype software process model is an iterative and incremental approach to software development.</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It involves the creation of a working prototype of the software early in the development lifecycle, which is then refined and improved through multiple iterations based on feedback from users and stakeholders.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prototype serves as a tangible representation of the software, allowing users and stakeholders to provide valuable insights and suggestions for improvement.</a:t>
            </a:r>
          </a:p>
          <a:p>
            <a:endParaRPr lang="en-ZW" dirty="0"/>
          </a:p>
        </p:txBody>
      </p:sp>
    </p:spTree>
    <p:extLst>
      <p:ext uri="{BB962C8B-B14F-4D97-AF65-F5344CB8AC3E}">
        <p14:creationId xmlns:p14="http://schemas.microsoft.com/office/powerpoint/2010/main" val="43340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9C0C-5632-06BC-C435-AEA24EF7CD69}"/>
              </a:ext>
            </a:extLst>
          </p:cNvPr>
          <p:cNvSpPr>
            <a:spLocks noGrp="1"/>
          </p:cNvSpPr>
          <p:nvPr>
            <p:ph type="title"/>
          </p:nvPr>
        </p:nvSpPr>
        <p:spPr/>
        <p:txBody>
          <a:bodyPr>
            <a:normAutofit/>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The specific milestones associated with the prototype software process model</a:t>
            </a:r>
            <a:endParaRPr lang="en-ZW" dirty="0"/>
          </a:p>
        </p:txBody>
      </p:sp>
      <p:sp>
        <p:nvSpPr>
          <p:cNvPr id="3" name="Content Placeholder 2">
            <a:extLst>
              <a:ext uri="{FF2B5EF4-FFF2-40B4-BE49-F238E27FC236}">
                <a16:creationId xmlns:a16="http://schemas.microsoft.com/office/drawing/2014/main" id="{24700FD6-DF97-2DCD-DE1E-FA4D6997F5F4}"/>
              </a:ext>
            </a:extLst>
          </p:cNvPr>
          <p:cNvSpPr>
            <a:spLocks noGrp="1"/>
          </p:cNvSpPr>
          <p:nvPr>
            <p:ph idx="1"/>
          </p:nvPr>
        </p:nvSpPr>
        <p:spPr>
          <a:xfrm>
            <a:off x="838200" y="1963648"/>
            <a:ext cx="10515600" cy="4351338"/>
          </a:xfrm>
        </p:spPr>
        <p:txBody>
          <a:bodyPr>
            <a:normAutofit fontScale="70000" lnSpcReduction="20000"/>
          </a:bodyPr>
          <a:lstStyle/>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Requirements Gathering</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This milestone involves understanding and documenting the initial set of requirements for the software. It includes identifying the key features and functionalities that the prototype should demonstrate.</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Prototype Development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In this milestone, the initial prototype of the software is developed. The focus is on creating a basic version of the software that can be demonstrated to users and stakeholders. The prototype may not have full functionality but should showcase the core features.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Prototype Review</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Once the prototype is developed, it is reviewed by users, stakeholders, and the development team. Feedback is collected to identify areas of improvement and potential changes to the design and functionality.</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Iterative Refinement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This milestone marks the iterative phase of the process. Based on the feedback received during the prototype review, the development team refines and enhances the prototype, incorporating suggested changes and improvements.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User Evaluation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The refined prototype is then evaluated by users to gather their feedback on usability, performance, and functionality. This evaluation helps in identifying any gaps or areas that require further refinement.</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Prototype Enhancement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The feedback received from the user evaluation is used to enhance the prototype further. Additional features and functionalities may be added, and any issues or concerns raised by users are addressed.</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Final Product Development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Once the prototype has been sufficiently refined and validated, the development team moves into the final product development phase. The insights gained from the prototype process are used to guide the development of the complete software product.</a:t>
            </a:r>
          </a:p>
          <a:p>
            <a:endParaRPr lang="en-ZW" dirty="0"/>
          </a:p>
        </p:txBody>
      </p:sp>
    </p:spTree>
    <p:extLst>
      <p:ext uri="{BB962C8B-B14F-4D97-AF65-F5344CB8AC3E}">
        <p14:creationId xmlns:p14="http://schemas.microsoft.com/office/powerpoint/2010/main" val="314314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8DDF-8724-B38A-FD6D-39C344B766C7}"/>
              </a:ext>
            </a:extLst>
          </p:cNvPr>
          <p:cNvSpPr>
            <a:spLocks noGrp="1"/>
          </p:cNvSpPr>
          <p:nvPr>
            <p:ph type="title"/>
          </p:nvPr>
        </p:nvSpPr>
        <p:spPr/>
        <p:txBody>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Spiral Model</a:t>
            </a:r>
            <a:endParaRPr lang="en-ZW" dirty="0"/>
          </a:p>
        </p:txBody>
      </p:sp>
      <p:sp>
        <p:nvSpPr>
          <p:cNvPr id="3" name="Content Placeholder 2">
            <a:extLst>
              <a:ext uri="{FF2B5EF4-FFF2-40B4-BE49-F238E27FC236}">
                <a16:creationId xmlns:a16="http://schemas.microsoft.com/office/drawing/2014/main" id="{B2167A8A-6EEF-21E3-DAD0-44A393E5D7E7}"/>
              </a:ext>
            </a:extLst>
          </p:cNvPr>
          <p:cNvSpPr>
            <a:spLocks noGrp="1"/>
          </p:cNvSpPr>
          <p:nvPr>
            <p:ph sz="half" idx="1"/>
          </p:nvPr>
        </p:nvSpPr>
        <p:spPr/>
        <p:txBody>
          <a:bodyPr>
            <a:normAutofit fontScale="62500" lnSpcReduction="20000"/>
          </a:bodyPr>
          <a:lstStyle/>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Spiral model is a software development process model that combines elements of both the waterfall model and iterative development.</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It emphasizes risk analysis and gradual development, allowing for flexibility and adaptation throughout the project</a:t>
            </a: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It is a risk driven iterative software process model. </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It was designed to include the best features from the waterfall and introduces risk-assessment.</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Spiral model has the following phase cycles:</a:t>
            </a:r>
          </a:p>
          <a:p>
            <a:pPr marL="342900" lvl="0" indent="-342900">
              <a:lnSpc>
                <a:spcPct val="107000"/>
              </a:lnSpc>
              <a:spcAft>
                <a:spcPts val="800"/>
              </a:spcAft>
              <a:buFont typeface="+mj-lt"/>
              <a:buAutoNum type="arabicPeriod"/>
              <a:tabLst>
                <a:tab pos="457200" algn="l"/>
              </a:tabLs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Address the highest-risk problem and determine the objective and alternate solutions</a:t>
            </a:r>
          </a:p>
          <a:p>
            <a:pPr marL="342900" lvl="0" indent="-342900">
              <a:lnSpc>
                <a:spcPct val="107000"/>
              </a:lnSpc>
              <a:spcAft>
                <a:spcPts val="800"/>
              </a:spcAft>
              <a:buFont typeface="+mj-lt"/>
              <a:buAutoNum type="arabicPeriod"/>
              <a:tabLst>
                <a:tab pos="457200" algn="l"/>
              </a:tabLs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Evaluate the alternatives and identify the risks involved and possible solutions</a:t>
            </a:r>
          </a:p>
          <a:p>
            <a:pPr marL="342900" lvl="0" indent="-342900">
              <a:lnSpc>
                <a:spcPct val="107000"/>
              </a:lnSpc>
              <a:spcAft>
                <a:spcPts val="800"/>
              </a:spcAft>
              <a:buFont typeface="+mj-lt"/>
              <a:buAutoNum type="arabicPeriod"/>
              <a:tabLst>
                <a:tab pos="457200" algn="l"/>
              </a:tabLs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Develop a solution and verify if it’s acceptable</a:t>
            </a:r>
          </a:p>
          <a:p>
            <a:pPr marL="342900" lvl="0" indent="-342900">
              <a:lnSpc>
                <a:spcPct val="107000"/>
              </a:lnSpc>
              <a:spcAft>
                <a:spcPts val="800"/>
              </a:spcAft>
              <a:buFont typeface="+mj-lt"/>
              <a:buAutoNum type="arabicPeriod"/>
              <a:tabLst>
                <a:tab pos="457200" algn="l"/>
              </a:tabLs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Plan for the next cycle</a:t>
            </a:r>
          </a:p>
          <a:p>
            <a:endParaRPr lang="en-ZW" dirty="0"/>
          </a:p>
        </p:txBody>
      </p:sp>
      <p:pic>
        <p:nvPicPr>
          <p:cNvPr id="8" name="Content Placeholder 7">
            <a:extLst>
              <a:ext uri="{FF2B5EF4-FFF2-40B4-BE49-F238E27FC236}">
                <a16:creationId xmlns:a16="http://schemas.microsoft.com/office/drawing/2014/main" id="{156C2192-BA14-FE52-F106-2205CA3A90B6}"/>
              </a:ext>
            </a:extLst>
          </p:cNvPr>
          <p:cNvPicPr>
            <a:picLocks noGrp="1" noChangeAspect="1"/>
          </p:cNvPicPr>
          <p:nvPr>
            <p:ph sz="half" idx="2"/>
          </p:nvPr>
        </p:nvPicPr>
        <p:blipFill>
          <a:blip r:embed="rId2"/>
          <a:stretch>
            <a:fillRect/>
          </a:stretch>
        </p:blipFill>
        <p:spPr>
          <a:xfrm>
            <a:off x="6172199" y="1575009"/>
            <a:ext cx="5620109" cy="4351338"/>
          </a:xfrm>
          <a:prstGeom prst="rect">
            <a:avLst/>
          </a:prstGeom>
        </p:spPr>
      </p:pic>
    </p:spTree>
    <p:extLst>
      <p:ext uri="{BB962C8B-B14F-4D97-AF65-F5344CB8AC3E}">
        <p14:creationId xmlns:p14="http://schemas.microsoft.com/office/powerpoint/2010/main" val="355637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55FD-6DEA-370C-FC4C-2AA4F1FC047D}"/>
              </a:ext>
            </a:extLst>
          </p:cNvPr>
          <p:cNvSpPr>
            <a:spLocks noGrp="1"/>
          </p:cNvSpPr>
          <p:nvPr>
            <p:ph type="title"/>
          </p:nvPr>
        </p:nvSpPr>
        <p:spPr/>
        <p:txBody>
          <a:bodyPr>
            <a:normAutofit/>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Milestones associated with the Spiral model:</a:t>
            </a:r>
            <a:endParaRPr lang="en-ZW" dirty="0"/>
          </a:p>
        </p:txBody>
      </p:sp>
      <p:sp>
        <p:nvSpPr>
          <p:cNvPr id="3" name="Content Placeholder 2">
            <a:extLst>
              <a:ext uri="{FF2B5EF4-FFF2-40B4-BE49-F238E27FC236}">
                <a16:creationId xmlns:a16="http://schemas.microsoft.com/office/drawing/2014/main" id="{80C18F20-CDCD-0758-CA39-41DC146E3CB7}"/>
              </a:ext>
            </a:extLst>
          </p:cNvPr>
          <p:cNvSpPr>
            <a:spLocks noGrp="1"/>
          </p:cNvSpPr>
          <p:nvPr>
            <p:ph idx="1"/>
          </p:nvPr>
        </p:nvSpPr>
        <p:spPr/>
        <p:txBody>
          <a:bodyPr>
            <a:normAutofit/>
          </a:bodyPr>
          <a:lstStyle/>
          <a:p>
            <a:pPr>
              <a:lnSpc>
                <a:spcPct val="107000"/>
              </a:lnSpc>
              <a:spcAft>
                <a:spcPts val="800"/>
              </a:spcAft>
            </a:pPr>
            <a:r>
              <a:rPr lang="en-ZW" sz="1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Project kick-off and objective determination.</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Completion of the first iteration, including requirements analysis, risk assessment, and architectural design.</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Completion of the second iteration, including detailed design, coding, and unit testing.</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Completion of the third iteration, including integration testing and system testing.</a:t>
            </a: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Evaluation of the software increment and risk resolution effectiveness.</a:t>
            </a: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Planning for the next iteration, incorporating feedback and lessons learned.</a:t>
            </a:r>
          </a:p>
        </p:txBody>
      </p:sp>
    </p:spTree>
    <p:extLst>
      <p:ext uri="{BB962C8B-B14F-4D97-AF65-F5344CB8AC3E}">
        <p14:creationId xmlns:p14="http://schemas.microsoft.com/office/powerpoint/2010/main" val="336870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7F7B-552B-DF4A-28FD-57BF5FE3BC54}"/>
              </a:ext>
            </a:extLst>
          </p:cNvPr>
          <p:cNvSpPr>
            <a:spLocks noGrp="1"/>
          </p:cNvSpPr>
          <p:nvPr>
            <p:ph type="title"/>
          </p:nvPr>
        </p:nvSpPr>
        <p:spPr/>
        <p:txBody>
          <a:bodyPr/>
          <a:lstStyle/>
          <a:p>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The Agile software process model</a:t>
            </a:r>
            <a:endParaRPr lang="en-ZW" dirty="0"/>
          </a:p>
        </p:txBody>
      </p:sp>
      <p:sp>
        <p:nvSpPr>
          <p:cNvPr id="3" name="Content Placeholder 2">
            <a:extLst>
              <a:ext uri="{FF2B5EF4-FFF2-40B4-BE49-F238E27FC236}">
                <a16:creationId xmlns:a16="http://schemas.microsoft.com/office/drawing/2014/main" id="{5D1C1D1C-EECE-1C90-AE86-C17D100D1CC8}"/>
              </a:ext>
            </a:extLst>
          </p:cNvPr>
          <p:cNvSpPr>
            <a:spLocks noGrp="1"/>
          </p:cNvSpPr>
          <p:nvPr>
            <p:ph idx="1"/>
          </p:nvPr>
        </p:nvSpPr>
        <p:spPr/>
        <p:txBody>
          <a:bodyPr/>
          <a:lstStyle/>
          <a:p>
            <a:pPr>
              <a:lnSpc>
                <a:spcPct val="107000"/>
              </a:lnSpc>
              <a:spcAft>
                <a:spcPts val="800"/>
              </a:spcAft>
            </a:pPr>
            <a:r>
              <a:rPr lang="en-ZW" sz="18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The Agile software process model is an iterative and incremental approach to software development that focuses on flexibility, collaboration, and delivering value to customers.</a:t>
            </a:r>
          </a:p>
          <a:p>
            <a:pPr>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Agile methodologies, such as Scrum or Kanban, are widely used in Agile software development. </a:t>
            </a:r>
          </a:p>
          <a:p>
            <a:endParaRPr lang="en-ZW" dirty="0"/>
          </a:p>
        </p:txBody>
      </p:sp>
    </p:spTree>
    <p:extLst>
      <p:ext uri="{BB962C8B-B14F-4D97-AF65-F5344CB8AC3E}">
        <p14:creationId xmlns:p14="http://schemas.microsoft.com/office/powerpoint/2010/main" val="3975473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DE767-6783-4BAC-67F0-20572DC3A9B7}"/>
              </a:ext>
            </a:extLst>
          </p:cNvPr>
          <p:cNvSpPr txBox="1"/>
          <p:nvPr/>
        </p:nvSpPr>
        <p:spPr>
          <a:xfrm>
            <a:off x="3047281" y="-8419596"/>
            <a:ext cx="6094562" cy="18909728"/>
          </a:xfrm>
          <a:prstGeom prst="rect">
            <a:avLst/>
          </a:prstGeom>
          <a:noFill/>
        </p:spPr>
        <p:txBody>
          <a:bodyPr wrap="square">
            <a:spAutoFit/>
          </a:bodyPr>
          <a:lstStyle/>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Milestones associated with the Agile software process model</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Project Kick-off</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Forming the Agile team, including the Product Owner, Scrum Master (in Scrum), and development team members.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Defining the project's vision, goals, and objectives.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Establishing the initial product backlog, which includes a prioritized list of user stories or requirements.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Sprint Planning</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Selecting a set of user stories or backlog items from the product backlog to be implemented in the upcoming sprint.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Collaborating with the development team to estimate effort, break down user stories into tasks, and create a sprint backlog.</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Defining the sprint goal and identifying the acceptance criteria for each selected user story.</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Sprint Execution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Developing and implementing the selected user stories or backlog items based on the sprint backlog.</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Collaborating daily through stand-up meetings to discuss progress, address challenges, and synchronize team activities.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Continuous integration of developed features and conducting regular code reviews.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Sprint Review:</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Demonstrating the completed work to stakeholders and gathering feedback.</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Collecting insights from stakeholders on the implemented features and incorporating their suggestions for improvements.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Assessing whether the sprint goals were met and determining whether the product increment is ready for release.</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Sprint Retrospective:</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Reflecting on the sprint and identifying areas of improvement in the development process, team collaboration, and productivity.</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Discussing what went well, what could be improved, and potential action items for implementing process enhancements.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Making adjustments to the process or team practices based on the retrospective findings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Release and Deployment: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Releasing the product increment to users or customers.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Ensuring that the release meets the desired quality criteria and is ready for deployment.</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Monitoring the deployment process and addressing any issues or bugs that arise.</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800" b="1" u="sng" kern="100" dirty="0">
                <a:effectLst/>
                <a:latin typeface="Calibri" panose="020F0502020204030204" pitchFamily="34" charset="0"/>
                <a:ea typeface="Calibri" panose="020F0502020204030204" pitchFamily="34" charset="0"/>
                <a:cs typeface="Times New Roman" panose="02020603050405020304" pitchFamily="18" charset="0"/>
              </a:rPr>
              <a:t>Ongoing Iterations: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Repeating the sprint cycle with continuous improvements and refinements based on user feedback and changing requirements.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Conducting regular sprint planning, execution, review, and retrospective activities for each iteration.</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Continuously updating and reprioritizing the product backlog based on evolving customer needs and market demands.</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03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981831-FEC6-CECF-B2CE-7CD49AA518FA}"/>
              </a:ext>
            </a:extLst>
          </p:cNvPr>
          <p:cNvSpPr txBox="1"/>
          <p:nvPr/>
        </p:nvSpPr>
        <p:spPr>
          <a:xfrm>
            <a:off x="3047281" y="-42206"/>
            <a:ext cx="6094562" cy="5441361"/>
          </a:xfrm>
          <a:prstGeom prst="rect">
            <a:avLst/>
          </a:prstGeom>
          <a:noFill/>
        </p:spPr>
        <p:txBody>
          <a:bodyPr wrap="square">
            <a:spAutoFit/>
          </a:bodyPr>
          <a:lstStyle/>
          <a:p>
            <a:pPr marL="228600">
              <a:lnSpc>
                <a:spcPct val="107000"/>
              </a:lnSpc>
              <a:spcAft>
                <a:spcPts val="800"/>
              </a:spcAft>
            </a:pPr>
            <a:r>
              <a:rPr lang="en-ZW" sz="1200" b="1" u="sng" kern="100" dirty="0">
                <a:effectLst/>
                <a:latin typeface="Calibri" panose="020F0502020204030204" pitchFamily="34" charset="0"/>
                <a:ea typeface="Calibri" panose="020F0502020204030204" pitchFamily="34" charset="0"/>
                <a:cs typeface="Times New Roman" panose="02020603050405020304" pitchFamily="18" charset="0"/>
              </a:rPr>
              <a:t>References</a:t>
            </a: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Pressman, R. S. (2014). Software Engineering: A Practitioner's Approach. McGraw-Hill Education. (Chapter 2 provides an overview of software process models, including the waterfall model, iterative models, and evolutionary models.)</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Sommerville, I. (2016). Software Engineering. Pearson Education Limited. (Chapter 4 covers software process models, including the waterfall model, incremental development, and agile methods.)</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Boehm, B. W. (1988). A spiral model of software development and enhancement. ACM SIGSOFT Software Engineering Notes, 11(4), 14-24. (This paper introduces the Spiral Model, which is an iterative and risk-driven software process model.)</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IEEE Computer Society. (1991). IEEE Standard Glossary of Software Engineering Terminology (ANSI/IEEE Std 610.12-1990). (This standard provides definitions of various software process models and related terminologies.)</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Boehm, B., &amp; Turner, R. (2004). Balancing agility and discipline: evaluating and integrating agile and plan-driven methods. Addison-Wesley Professional. (Chapter 2 discusses software process models and their selection criteria.)</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2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ZW" sz="12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ZW"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18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a:xfrm>
            <a:off x="838200" y="186813"/>
            <a:ext cx="10515600" cy="1638812"/>
          </a:xfrm>
        </p:spPr>
        <p:txBody>
          <a:bodyPr>
            <a:normAutofit fontScale="90000"/>
          </a:bodyPr>
          <a:lstStyle/>
          <a:p>
            <a:r>
              <a:rPr lang="en-US" b="1" u="sng" dirty="0"/>
              <a:t>The following article will provide an outline on the questions below</a:t>
            </a:r>
            <a:br>
              <a:rPr lang="en-US" dirty="0"/>
            </a:br>
            <a:endParaRPr lang="en-ZW"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lstStyle/>
          <a:p>
            <a:endParaRPr lang="en-US" dirty="0"/>
          </a:p>
          <a:p>
            <a:r>
              <a:rPr lang="en-US" dirty="0"/>
              <a:t>What is a software process model?</a:t>
            </a:r>
          </a:p>
          <a:p>
            <a:r>
              <a:rPr lang="en-US" dirty="0"/>
              <a:t>What are milestones?</a:t>
            </a:r>
          </a:p>
          <a:p>
            <a:r>
              <a:rPr lang="en-US" dirty="0"/>
              <a:t>Factors in choosing a software process.</a:t>
            </a:r>
          </a:p>
          <a:p>
            <a:r>
              <a:rPr lang="en-US" dirty="0"/>
              <a:t>Types of software process models and their milestones</a:t>
            </a:r>
          </a:p>
          <a:p>
            <a:endParaRPr lang="en-ZW" dirty="0"/>
          </a:p>
        </p:txBody>
      </p:sp>
    </p:spTree>
    <p:extLst>
      <p:ext uri="{BB962C8B-B14F-4D97-AF65-F5344CB8AC3E}">
        <p14:creationId xmlns:p14="http://schemas.microsoft.com/office/powerpoint/2010/main" val="76519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ZW" sz="4400" b="1" u="sng" dirty="0">
                <a:effectLst/>
                <a:latin typeface="Calibri" panose="020F0502020204030204" pitchFamily="34" charset="0"/>
                <a:ea typeface="Calibri" panose="020F0502020204030204" pitchFamily="34" charset="0"/>
                <a:cs typeface="Times New Roman" panose="02020603050405020304" pitchFamily="18" charset="0"/>
              </a:rPr>
              <a:t>A model will define the following</a:t>
            </a:r>
            <a:endParaRPr lang="en-ZW"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lstStyle/>
          <a:p>
            <a:r>
              <a:rPr lang="en-US" dirty="0"/>
              <a:t>The tasks to be performed</a:t>
            </a:r>
          </a:p>
          <a:p>
            <a:r>
              <a:rPr lang="en-US" dirty="0"/>
              <a:t>The input and output of each task</a:t>
            </a:r>
          </a:p>
          <a:p>
            <a:r>
              <a:rPr lang="en-US" dirty="0"/>
              <a:t>The pre and post-conditions for each task</a:t>
            </a:r>
          </a:p>
          <a:p>
            <a:r>
              <a:rPr lang="en-US" dirty="0"/>
              <a:t>The flow and sequence of each task</a:t>
            </a:r>
          </a:p>
          <a:p>
            <a:endParaRPr lang="en-ZW" dirty="0"/>
          </a:p>
        </p:txBody>
      </p:sp>
    </p:spTree>
    <p:extLst>
      <p:ext uri="{BB962C8B-B14F-4D97-AF65-F5344CB8AC3E}">
        <p14:creationId xmlns:p14="http://schemas.microsoft.com/office/powerpoint/2010/main" val="341093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normAutofit/>
          </a:bodyPr>
          <a:lstStyle/>
          <a:p>
            <a:pPr>
              <a:lnSpc>
                <a:spcPct val="107000"/>
              </a:lnSpc>
              <a:spcAft>
                <a:spcPts val="800"/>
              </a:spcAft>
            </a:pPr>
            <a:r>
              <a:rPr lang="en-ZW" sz="4400" b="1" u="sng" kern="100" dirty="0">
                <a:effectLst/>
                <a:latin typeface="Calibri" panose="020F0502020204030204" pitchFamily="34" charset="0"/>
                <a:ea typeface="Calibri" panose="020F0502020204030204" pitchFamily="34" charset="0"/>
                <a:cs typeface="Times New Roman" panose="02020603050405020304" pitchFamily="18" charset="0"/>
              </a:rPr>
              <a:t>SOFTWARE PROCESS MILESTONE </a:t>
            </a:r>
            <a:endParaRPr lang="en-ZW"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Software process milestones are significant events or achievements that mark the completion of specific phases or tasks within the software development life cycle </a:t>
            </a:r>
            <a:r>
              <a:rPr lang="en-ZW" sz="2800" b="1" kern="100" dirty="0">
                <a:effectLst/>
                <a:latin typeface="Calibri" panose="020F0502020204030204" pitchFamily="34" charset="0"/>
                <a:ea typeface="Calibri" panose="020F0502020204030204" pitchFamily="34" charset="0"/>
                <a:cs typeface="Times New Roman" panose="02020603050405020304" pitchFamily="18" charset="0"/>
              </a:rPr>
              <a:t>(SDLC).</a:t>
            </a:r>
            <a:endParaRPr lang="en-ZW"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ZW" kern="100" dirty="0">
                <a:latin typeface="Calibri" panose="020F0502020204030204" pitchFamily="34" charset="0"/>
                <a:ea typeface="Calibri" panose="020F0502020204030204" pitchFamily="34" charset="0"/>
                <a:cs typeface="Times New Roman" panose="02020603050405020304" pitchFamily="18" charset="0"/>
              </a:rPr>
              <a:t>		</a:t>
            </a:r>
            <a:r>
              <a:rPr lang="en-ZW" sz="2800" b="1" u="sng" kern="100" dirty="0">
                <a:effectLst/>
                <a:latin typeface="Calibri" panose="020F0502020204030204" pitchFamily="34" charset="0"/>
                <a:ea typeface="Calibri" panose="020F0502020204030204" pitchFamily="34" charset="0"/>
                <a:cs typeface="Times New Roman" panose="02020603050405020304" pitchFamily="18" charset="0"/>
              </a:rPr>
              <a:t>Importance of Milestones</a:t>
            </a:r>
            <a:endParaRPr lang="en-ZW" b="1" u="sng"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Provide clear progress indicators for project tracking.</a:t>
            </a:r>
            <a:endParaRPr lang="en-ZW" sz="2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Enable effective communication between stakeholders.</a:t>
            </a:r>
          </a:p>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Facilitate risk assessment and mitigation.</a:t>
            </a:r>
          </a:p>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Ensure timely delivery of project deliverables.</a:t>
            </a:r>
          </a:p>
          <a:p>
            <a:pPr marL="342900" lvl="0" indent="-342900">
              <a:lnSpc>
                <a:spcPct val="107000"/>
              </a:lnSpc>
              <a:buFont typeface="Symbol" panose="05050102010706020507" pitchFamily="18" charset="2"/>
              <a:buChar char=""/>
            </a:pPr>
            <a:r>
              <a:rPr lang="en-ZW" sz="2800" kern="100" dirty="0">
                <a:effectLst/>
                <a:latin typeface="Calibri" panose="020F0502020204030204" pitchFamily="34" charset="0"/>
                <a:ea typeface="Calibri" panose="020F0502020204030204" pitchFamily="34" charset="0"/>
                <a:cs typeface="Times New Roman" panose="02020603050405020304" pitchFamily="18" charset="0"/>
              </a:rPr>
              <a:t>Aid in resource allocation and planning.</a:t>
            </a:r>
            <a:endParaRPr lang="en-ZW"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ZW" dirty="0"/>
          </a:p>
        </p:txBody>
      </p:sp>
    </p:spTree>
    <p:extLst>
      <p:ext uri="{BB962C8B-B14F-4D97-AF65-F5344CB8AC3E}">
        <p14:creationId xmlns:p14="http://schemas.microsoft.com/office/powerpoint/2010/main" val="124396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ZW" sz="4400" b="1" u="sng" dirty="0">
                <a:effectLst/>
                <a:latin typeface="Calibri" panose="020F0502020204030204" pitchFamily="34" charset="0"/>
                <a:ea typeface="Calibri" panose="020F0502020204030204" pitchFamily="34" charset="0"/>
                <a:cs typeface="Times New Roman" panose="02020603050405020304" pitchFamily="18" charset="0"/>
              </a:rPr>
              <a:t>FACTORS TO CONSIDER IN CHOOSING SOFTWARE PROCESS</a:t>
            </a:r>
            <a:endParaRPr lang="en-ZW"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normAutofit fontScale="85000" lnSpcReduction="20000"/>
          </a:bodyPr>
          <a:lstStyle/>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PROJECT REQUIREMENTS: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Before you choose a model, take some time to go through the project requirements and clarify them alongside your organizations or team’s expectations. Will the user need to specify requirements in detail after each iterative session? Will the requirements </a:t>
            </a:r>
            <a:r>
              <a:rPr lang="en-ZW" sz="1900" i="1" kern="100" dirty="0">
                <a:effectLst/>
                <a:latin typeface="Calibri" panose="020F0502020204030204" pitchFamily="34" charset="0"/>
                <a:ea typeface="Calibri" panose="020F0502020204030204" pitchFamily="34" charset="0"/>
                <a:cs typeface="Times New Roman" panose="02020603050405020304" pitchFamily="18" charset="0"/>
              </a:rPr>
              <a:t>change</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 during the development process?</a:t>
            </a: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PROJECT SIZE: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Consider the size of the project you will be working on. Larger projects mean bigger teams, so you’ll need more extensive and elaborate project management plans.</a:t>
            </a: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ZW"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PROJECT COMPLEXITY: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Complex projects may not have clear requirements. The requirements may change often, and the cost of delay is high. Ask yourself if the project requires constant monitoring or feedback from the client.</a:t>
            </a: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COST OF DELAY: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Is the project highly time-bound with a huge cost of delay, or are the timelines flexible?</a:t>
            </a: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CUSTOMER INVOLVEMENT: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Do you need to consult the customers during the process? Does the user need to participate in all phases?</a:t>
            </a: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FAMILIARITY WITH TECHNOLOGY: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This involves the developers’ knowledge and experience with the project domain, software tools, language, and methods needed for development.</a:t>
            </a:r>
          </a:p>
          <a:p>
            <a:pPr>
              <a:lnSpc>
                <a:spcPct val="107000"/>
              </a:lnSpc>
              <a:spcAft>
                <a:spcPts val="800"/>
              </a:spcAft>
            </a:pPr>
            <a:r>
              <a:rPr lang="en-ZW" sz="1900" b="1" kern="100" dirty="0">
                <a:effectLst/>
                <a:latin typeface="Calibri" panose="020F0502020204030204" pitchFamily="34" charset="0"/>
                <a:ea typeface="Calibri" panose="020F0502020204030204" pitchFamily="34" charset="0"/>
                <a:cs typeface="Times New Roman" panose="02020603050405020304" pitchFamily="18" charset="0"/>
              </a:rPr>
              <a:t>PROJECT RESOURCES: </a:t>
            </a:r>
            <a:r>
              <a:rPr lang="en-ZW" sz="1900" kern="100" dirty="0">
                <a:effectLst/>
                <a:latin typeface="Calibri" panose="020F0502020204030204" pitchFamily="34" charset="0"/>
                <a:ea typeface="Calibri" panose="020F0502020204030204" pitchFamily="34" charset="0"/>
                <a:cs typeface="Times New Roman" panose="02020603050405020304" pitchFamily="18" charset="0"/>
              </a:rPr>
              <a:t>This involves the amount and availability of funds, staff, and other resources.</a:t>
            </a:r>
          </a:p>
          <a:p>
            <a:endParaRPr lang="en-ZW" dirty="0"/>
          </a:p>
        </p:txBody>
      </p:sp>
    </p:spTree>
    <p:extLst>
      <p:ext uri="{BB962C8B-B14F-4D97-AF65-F5344CB8AC3E}">
        <p14:creationId xmlns:p14="http://schemas.microsoft.com/office/powerpoint/2010/main" val="188268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ZW" sz="4400" b="1" u="sng" dirty="0">
                <a:effectLst/>
                <a:latin typeface="Calibri" panose="020F0502020204030204" pitchFamily="34" charset="0"/>
                <a:ea typeface="Calibri" panose="020F0502020204030204" pitchFamily="34" charset="0"/>
                <a:cs typeface="Times New Roman" panose="02020603050405020304" pitchFamily="18" charset="0"/>
              </a:rPr>
              <a:t>Types of software process models</a:t>
            </a:r>
            <a:endParaRPr lang="en-ZW" dirty="0"/>
          </a:p>
        </p:txBody>
      </p:sp>
      <p:sp>
        <p:nvSpPr>
          <p:cNvPr id="7" name="Content Placeholder 6">
            <a:extLst>
              <a:ext uri="{FF2B5EF4-FFF2-40B4-BE49-F238E27FC236}">
                <a16:creationId xmlns:a16="http://schemas.microsoft.com/office/drawing/2014/main" id="{2B1E60C3-D726-7AAF-F4C5-18CC728E25A8}"/>
              </a:ext>
            </a:extLst>
          </p:cNvPr>
          <p:cNvSpPr>
            <a:spLocks noGrp="1"/>
          </p:cNvSpPr>
          <p:nvPr>
            <p:ph idx="1"/>
          </p:nvPr>
        </p:nvSpPr>
        <p:spPr/>
        <p:txBody>
          <a:bodyPr/>
          <a:lstStyle/>
          <a:p>
            <a:r>
              <a:rPr lang="en-US" dirty="0"/>
              <a:t>There are multiple kinds of software process models that each meet different requirements. </a:t>
            </a:r>
          </a:p>
          <a:p>
            <a:r>
              <a:rPr lang="en-US" dirty="0"/>
              <a:t>Below, we will look at the top seven types of software process models that you should know.</a:t>
            </a:r>
            <a:endParaRPr lang="en-ZW" dirty="0"/>
          </a:p>
        </p:txBody>
      </p:sp>
    </p:spTree>
    <p:extLst>
      <p:ext uri="{BB962C8B-B14F-4D97-AF65-F5344CB8AC3E}">
        <p14:creationId xmlns:p14="http://schemas.microsoft.com/office/powerpoint/2010/main" val="332458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ZW" sz="4400" b="1" u="sng" dirty="0">
                <a:effectLst/>
                <a:latin typeface="Calibri" panose="020F0502020204030204" pitchFamily="34" charset="0"/>
                <a:ea typeface="Calibri" panose="020F0502020204030204" pitchFamily="34" charset="0"/>
                <a:cs typeface="Times New Roman" panose="02020603050405020304" pitchFamily="18" charset="0"/>
              </a:rPr>
              <a:t>Waterfall Model</a:t>
            </a:r>
            <a:endParaRPr lang="en-ZW"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lstStyle/>
          <a:p>
            <a:r>
              <a:rPr lang="en-US" dirty="0"/>
              <a:t>The Waterfall model follows a sequential approach with distinct phases that must be completed before moving to the next one. </a:t>
            </a:r>
          </a:p>
          <a:p>
            <a:r>
              <a:rPr lang="en-US" dirty="0"/>
              <a:t>It is a sequential, plan driven-process where you must plan and schedule all your activities before starting the project.</a:t>
            </a:r>
          </a:p>
          <a:p>
            <a:r>
              <a:rPr lang="en-US" dirty="0"/>
              <a:t> Each activity in the waterfall model is represented as a separate phase arranged in linear order.</a:t>
            </a:r>
            <a:endParaRPr lang="en-ZW" dirty="0"/>
          </a:p>
        </p:txBody>
      </p:sp>
    </p:spTree>
    <p:extLst>
      <p:ext uri="{BB962C8B-B14F-4D97-AF65-F5344CB8AC3E}">
        <p14:creationId xmlns:p14="http://schemas.microsoft.com/office/powerpoint/2010/main" val="332423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3A3-AE28-6E61-A778-09CA27CB3A08}"/>
              </a:ext>
            </a:extLst>
          </p:cNvPr>
          <p:cNvSpPr>
            <a:spLocks noGrp="1"/>
          </p:cNvSpPr>
          <p:nvPr>
            <p:ph type="title"/>
          </p:nvPr>
        </p:nvSpPr>
        <p:spPr/>
        <p:txBody>
          <a:bodyPr/>
          <a:lstStyle/>
          <a:p>
            <a:r>
              <a:rPr lang="en-US" b="1" u="sng" dirty="0"/>
              <a:t>Milestones For the Waterfall Model</a:t>
            </a:r>
            <a:endParaRPr lang="en-ZW" b="1" u="sng" dirty="0"/>
          </a:p>
        </p:txBody>
      </p:sp>
      <p:sp>
        <p:nvSpPr>
          <p:cNvPr id="3" name="Content Placeholder 2">
            <a:extLst>
              <a:ext uri="{FF2B5EF4-FFF2-40B4-BE49-F238E27FC236}">
                <a16:creationId xmlns:a16="http://schemas.microsoft.com/office/drawing/2014/main" id="{FCF9DABA-1E46-6567-8A83-D003DF823B9A}"/>
              </a:ext>
            </a:extLst>
          </p:cNvPr>
          <p:cNvSpPr>
            <a:spLocks noGrp="1"/>
          </p:cNvSpPr>
          <p:nvPr>
            <p:ph idx="1"/>
          </p:nvPr>
        </p:nvSpPr>
        <p:spPr/>
        <p:txBody>
          <a:bodyPr>
            <a:normAutofit fontScale="92500"/>
          </a:bodyPr>
          <a:lstStyle/>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Requirement gathering</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Gathering and documenting the software requirements from stakeholders.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System design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Creating a high-level design that outlines the system architecture, components, and their interactions.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Detailed design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Developing detailed designs for each component or module, specifying how they will be built.</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Implementation</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Writing code and building the software system based on the detailed designs.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Testing</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Conducting various levels of testing, including unit testing (testing individual components), integration testing (testing the interaction between components), and system testing (testing the complete system).</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Deployment</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Releasing the software to the users or customers.</a:t>
            </a:r>
          </a:p>
          <a:p>
            <a:pPr>
              <a:lnSpc>
                <a:spcPct val="107000"/>
              </a:lnSpc>
              <a:spcAft>
                <a:spcPts val="800"/>
              </a:spcAft>
            </a:pPr>
            <a:r>
              <a:rPr lang="en-ZW" sz="1800" b="1" kern="100" dirty="0">
                <a:effectLst/>
                <a:latin typeface="Calibri" panose="020F0502020204030204" pitchFamily="34" charset="0"/>
                <a:ea typeface="Calibri" panose="020F0502020204030204" pitchFamily="34" charset="0"/>
                <a:cs typeface="Times New Roman" panose="02020603050405020304" pitchFamily="18" charset="0"/>
              </a:rPr>
              <a:t>Maintenance</a:t>
            </a:r>
            <a:r>
              <a:rPr lang="en-ZW" sz="1800" kern="100" dirty="0">
                <a:effectLst/>
                <a:latin typeface="Calibri" panose="020F0502020204030204" pitchFamily="34" charset="0"/>
                <a:ea typeface="Calibri" panose="020F0502020204030204" pitchFamily="34" charset="0"/>
                <a:cs typeface="Times New Roman" panose="02020603050405020304" pitchFamily="18" charset="0"/>
              </a:rPr>
              <a:t>: Providing ongoing support, bug fixes, and updates based on user feedback and discovered issues. </a:t>
            </a:r>
          </a:p>
          <a:p>
            <a:pPr>
              <a:lnSpc>
                <a:spcPct val="107000"/>
              </a:lnSpc>
              <a:spcAft>
                <a:spcPts val="800"/>
              </a:spcAft>
            </a:pPr>
            <a:endParaRPr lang="en-ZW"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ZW" dirty="0"/>
          </a:p>
        </p:txBody>
      </p:sp>
    </p:spTree>
    <p:extLst>
      <p:ext uri="{BB962C8B-B14F-4D97-AF65-F5344CB8AC3E}">
        <p14:creationId xmlns:p14="http://schemas.microsoft.com/office/powerpoint/2010/main" val="2481005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2785</Words>
  <Application>Microsoft Office PowerPoint</Application>
  <PresentationFormat>Widescreen</PresentationFormat>
  <Paragraphs>185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Symbol</vt:lpstr>
      <vt:lpstr>Office Theme</vt:lpstr>
      <vt:lpstr>PowerPoint Presentation</vt:lpstr>
      <vt:lpstr>Software Process Models and Milestone</vt:lpstr>
      <vt:lpstr>The following article will provide an outline on the questions below </vt:lpstr>
      <vt:lpstr>A model will define the following</vt:lpstr>
      <vt:lpstr>SOFTWARE PROCESS MILESTONE </vt:lpstr>
      <vt:lpstr>FACTORS TO CONSIDER IN CHOOSING SOFTWARE PROCESS</vt:lpstr>
      <vt:lpstr>Types of software process models</vt:lpstr>
      <vt:lpstr>Waterfall Model</vt:lpstr>
      <vt:lpstr>Milestones For the Waterfall Model</vt:lpstr>
      <vt:lpstr>Illustration of the waterfall model</vt:lpstr>
      <vt:lpstr>V Model</vt:lpstr>
      <vt:lpstr>Milestones The V Model</vt:lpstr>
      <vt:lpstr>Incremental Model</vt:lpstr>
      <vt:lpstr>Incremental Model Milestones </vt:lpstr>
      <vt:lpstr>PowerPoint Presentation</vt:lpstr>
      <vt:lpstr>Iterative Model</vt:lpstr>
      <vt:lpstr>Milestones for the iterative Model</vt:lpstr>
      <vt:lpstr>RAD Model</vt:lpstr>
      <vt:lpstr>Milestones for the Rapid Application Development </vt:lpstr>
      <vt:lpstr>Prototyping Model</vt:lpstr>
      <vt:lpstr>The specific milestones associated with the prototype software process model</vt:lpstr>
      <vt:lpstr>Spiral Model</vt:lpstr>
      <vt:lpstr>Milestones associated with the Spiral model:</vt:lpstr>
      <vt:lpstr>The Agile software process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 and Milestone</dc:title>
  <dc:creator>prince chikwature</dc:creator>
  <cp:lastModifiedBy>prince chikwature</cp:lastModifiedBy>
  <cp:revision>12</cp:revision>
  <dcterms:created xsi:type="dcterms:W3CDTF">2023-09-17T12:38:33Z</dcterms:created>
  <dcterms:modified xsi:type="dcterms:W3CDTF">2023-09-17T18:05:31Z</dcterms:modified>
</cp:coreProperties>
</file>