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CA22D2-9CCE-4FBA-AF99-4379D10BA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CA22D2-9CCE-4FBA-AF99-4379D10BA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CA22D2-9CCE-4FBA-AF99-4379D10BA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CA22D2-9CCE-4FBA-AF99-4379D10BA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26CA22D2-9CCE-4FBA-AF99-4379D10BA9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6CA22D2-9CCE-4FBA-AF99-4379D10BA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6CA22D2-9CCE-4FBA-AF99-4379D10BA94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CA22D2-9CCE-4FBA-AF99-4379D10BA94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A22D2-9CCE-4FBA-AF99-4379D10BA94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6CA22D2-9CCE-4FBA-AF99-4379D10BA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6CA22D2-9CCE-4FBA-AF99-4379D10BA9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723C6-9C3B-4D52-AE1A-42EFE993F0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A22D2-9CCE-4FBA-AF99-4379D10BA94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723C6-9C3B-4D52-AE1A-42EFE993F03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025" y="0"/>
            <a:ext cx="9324975" cy="3509963"/>
          </a:xfrm>
        </p:spPr>
        <p:txBody>
          <a:bodyPr>
            <a:normAutofit/>
          </a:bodyPr>
          <a:lstStyle/>
          <a:p>
            <a:r>
              <a:rPr lang="en-US" sz="4000" dirty="0"/>
              <a:t>MACHONGONYE RUVARASHE M225751 </a:t>
            </a:r>
            <a:br>
              <a:rPr lang="en-US" sz="4000" dirty="0"/>
            </a:br>
            <a:r>
              <a:rPr lang="en-US" sz="4000" dirty="0"/>
              <a:t>JONI PASSION M225228</a:t>
            </a:r>
            <a:br>
              <a:rPr lang="en-US" sz="4000" dirty="0"/>
            </a:br>
            <a:r>
              <a:rPr lang="en-US" sz="4000" dirty="0"/>
              <a:t>SMILE T SINYOLO M171044</a:t>
            </a:r>
            <a:br>
              <a:rPr lang="en-US" sz="4000" dirty="0"/>
            </a:br>
            <a:r>
              <a:rPr lang="en-US" sz="4000" dirty="0"/>
              <a:t>TAPIWA BHASERA M226051</a:t>
            </a:r>
            <a:br>
              <a:rPr lang="en-US" dirty="0"/>
            </a:br>
            <a:endParaRPr lang="en-US" dirty="0"/>
          </a:p>
        </p:txBody>
      </p:sp>
      <p:sp>
        <p:nvSpPr>
          <p:cNvPr id="3" name="Subtitle 2"/>
          <p:cNvSpPr>
            <a:spLocks noGrp="1"/>
          </p:cNvSpPr>
          <p:nvPr>
            <p:ph type="subTitle" idx="1"/>
          </p:nvPr>
        </p:nvSpPr>
        <p:spPr/>
        <p:txBody>
          <a:bodyPr/>
          <a:lstStyle/>
          <a:p>
            <a:r>
              <a:rPr lang="en-US" dirty="0" smtClean="0"/>
              <a:t>SOFTWARE ENGINEERING GROUP 1 PRESENTATION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99695"/>
            <a:ext cx="10515600" cy="265430"/>
          </a:xfrm>
        </p:spPr>
        <p:txBody>
          <a:bodyPr>
            <a:normAutofit fontScale="90000"/>
          </a:bodyPr>
          <a:lstStyle/>
          <a:p>
            <a:r>
              <a:rPr lang="en-US"/>
              <a:t>.</a:t>
            </a:r>
            <a:endParaRPr lang="en-US"/>
          </a:p>
        </p:txBody>
      </p:sp>
      <p:sp>
        <p:nvSpPr>
          <p:cNvPr id="3" name="Content Placeholder 2"/>
          <p:cNvSpPr>
            <a:spLocks noGrp="1"/>
          </p:cNvSpPr>
          <p:nvPr>
            <p:ph idx="1"/>
          </p:nvPr>
        </p:nvSpPr>
        <p:spPr>
          <a:xfrm>
            <a:off x="838200" y="364490"/>
            <a:ext cx="10515600" cy="5659755"/>
          </a:xfrm>
        </p:spPr>
        <p:txBody>
          <a:bodyPr>
            <a:normAutofit/>
          </a:bodyPr>
          <a:lstStyle/>
          <a:p>
            <a:pPr lvl="0"/>
            <a:r>
              <a:rPr lang="en-US" dirty="0"/>
              <a:t>Works well for smaller projects where requirements are very well understood.</a:t>
            </a:r>
            <a:endParaRPr lang="en-US" dirty="0"/>
          </a:p>
          <a:p>
            <a:pPr lvl="0"/>
            <a:r>
              <a:rPr lang="en-US" dirty="0"/>
              <a:t>Clearly defined stages.</a:t>
            </a:r>
            <a:endParaRPr lang="en-US" dirty="0"/>
          </a:p>
          <a:p>
            <a:pPr lvl="0"/>
            <a:r>
              <a:rPr lang="en-US" dirty="0"/>
              <a:t>Well understood milestones.</a:t>
            </a:r>
            <a:endParaRPr lang="en-US" dirty="0"/>
          </a:p>
          <a:p>
            <a:pPr lvl="0"/>
            <a:r>
              <a:rPr lang="en-US" dirty="0"/>
              <a:t>Easy to arrange tasks.</a:t>
            </a:r>
            <a:endParaRPr lang="en-US" dirty="0"/>
          </a:p>
          <a:p>
            <a:pPr lvl="0"/>
            <a:r>
              <a:rPr lang="en-US" dirty="0"/>
              <a:t>Process and results are well documented.</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870"/>
          </a:xfrm>
        </p:spPr>
        <p:txBody>
          <a:bodyPr>
            <a:normAutofit fontScale="90000"/>
          </a:bodyPr>
          <a:lstStyle/>
          <a:p>
            <a:r>
              <a:rPr lang="en-US" b="1" u="sng" dirty="0">
                <a:sym typeface="+mn-ea"/>
              </a:rPr>
              <a:t>Waterfall Model - Disadvantages</a:t>
            </a:r>
            <a:br>
              <a:rPr lang="en-US" b="1" u="sng" dirty="0"/>
            </a:br>
            <a:endParaRPr lang="en-US"/>
          </a:p>
        </p:txBody>
      </p:sp>
      <p:sp>
        <p:nvSpPr>
          <p:cNvPr id="3" name="Content Placeholder 2"/>
          <p:cNvSpPr>
            <a:spLocks noGrp="1"/>
          </p:cNvSpPr>
          <p:nvPr>
            <p:ph idx="1"/>
          </p:nvPr>
        </p:nvSpPr>
        <p:spPr>
          <a:xfrm>
            <a:off x="838200" y="754380"/>
            <a:ext cx="10515600" cy="5875655"/>
          </a:xfrm>
        </p:spPr>
        <p:txBody>
          <a:bodyPr>
            <a:normAutofit fontScale="72500" lnSpcReduction="20000"/>
          </a:bodyPr>
          <a:lstStyle/>
          <a:p>
            <a:r>
              <a:rPr lang="en-US" dirty="0">
                <a:sym typeface="+mn-ea"/>
              </a:rPr>
              <a:t>The disadvantage of waterfall development is that it does not allow much reflection or revision. </a:t>
            </a:r>
            <a:endParaRPr lang="en-US" dirty="0">
              <a:sym typeface="+mn-ea"/>
            </a:endParaRPr>
          </a:p>
          <a:p>
            <a:r>
              <a:rPr lang="en-US" dirty="0">
                <a:sym typeface="+mn-ea"/>
              </a:rPr>
              <a:t>Once an application is in the testing stage, it is very difficult to go back and change something that</a:t>
            </a:r>
            <a:endParaRPr lang="en-US" dirty="0">
              <a:sym typeface="+mn-ea"/>
            </a:endParaRPr>
          </a:p>
          <a:p>
            <a:r>
              <a:rPr lang="en-US" dirty="0">
                <a:sym typeface="+mn-ea"/>
              </a:rPr>
              <a:t> was not well-documented or thought upon in the concept stage.</a:t>
            </a:r>
            <a:endParaRPr lang="en-US" dirty="0"/>
          </a:p>
          <a:p>
            <a:r>
              <a:rPr lang="en-US" dirty="0"/>
              <a:t>The major disadvantages of the Waterfall Model are as follows −</a:t>
            </a:r>
            <a:endParaRPr lang="en-US" dirty="0"/>
          </a:p>
          <a:p>
            <a:pPr lvl="0"/>
            <a:r>
              <a:rPr lang="en-US" dirty="0"/>
              <a:t>No working software is produced until late during the life cycle.</a:t>
            </a:r>
            <a:endParaRPr lang="en-US" dirty="0"/>
          </a:p>
          <a:p>
            <a:pPr lvl="0"/>
            <a:r>
              <a:rPr lang="en-US" dirty="0"/>
              <a:t>High amounts of risk and uncertainty.</a:t>
            </a:r>
            <a:endParaRPr lang="en-US" dirty="0"/>
          </a:p>
          <a:p>
            <a:pPr lvl="0"/>
            <a:r>
              <a:rPr lang="en-US" dirty="0"/>
              <a:t>Not a good model for complex and object-oriented projects.</a:t>
            </a:r>
            <a:endParaRPr lang="en-US" dirty="0"/>
          </a:p>
          <a:p>
            <a:pPr lvl="0"/>
            <a:r>
              <a:rPr lang="en-US" dirty="0"/>
              <a:t>Poor model for long and ongoing projects.</a:t>
            </a:r>
            <a:endParaRPr lang="en-US" dirty="0"/>
          </a:p>
          <a:p>
            <a:pPr lvl="0"/>
            <a:r>
              <a:rPr lang="en-US" dirty="0"/>
              <a:t>Not suitable for the projects where requirements are at a moderate to high risk of changing. So, </a:t>
            </a:r>
            <a:endParaRPr lang="en-US" dirty="0"/>
          </a:p>
          <a:p>
            <a:pPr lvl="0"/>
            <a:r>
              <a:rPr lang="en-US" dirty="0"/>
              <a:t>risk and uncertainty is high with this process model.</a:t>
            </a:r>
            <a:endParaRPr lang="en-US" dirty="0"/>
          </a:p>
          <a:p>
            <a:pPr lvl="0"/>
            <a:r>
              <a:rPr lang="en-US" dirty="0"/>
              <a:t>It is difficult to measure progress within stages.</a:t>
            </a:r>
            <a:endParaRPr lang="en-US" dirty="0"/>
          </a:p>
          <a:p>
            <a:pPr lvl="0"/>
            <a:r>
              <a:rPr lang="en-US" dirty="0"/>
              <a:t>Cannot accommodate changing requirements.</a:t>
            </a:r>
            <a:endParaRPr lang="en-US" dirty="0"/>
          </a:p>
          <a:p>
            <a:pPr lvl="0"/>
            <a:r>
              <a:rPr lang="en-US" dirty="0"/>
              <a:t>Adjusting scope during the life cycle can end a project.</a:t>
            </a:r>
            <a:endParaRPr lang="en-US" dirty="0"/>
          </a:p>
          <a:p>
            <a:pPr lvl="0"/>
            <a:r>
              <a:rPr lang="en-US" dirty="0"/>
              <a:t>Integration is done as a "big-bang. at the very end, which doesn't allow identifying any technological or business bottleneck or challenges early.</a:t>
            </a:r>
            <a:endParaRPr lang="en-US" dirty="0"/>
          </a:p>
          <a:p>
            <a:r>
              <a:rPr lang="en-US" dirty="0"/>
              <a:t>The Waterfall Model is best suited for projects where the requirements are well understood and fixe</a:t>
            </a:r>
            <a:r>
              <a:rPr lang="en-US" dirty="0"/>
              <a:t>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The major disadvantages of the Waterfall Model are:</a:t>
            </a:r>
            <a:endParaRPr lang="en-US"/>
          </a:p>
        </p:txBody>
      </p:sp>
      <p:sp>
        <p:nvSpPr>
          <p:cNvPr id="3" name="Content Placeholder 2"/>
          <p:cNvSpPr>
            <a:spLocks noGrp="1"/>
          </p:cNvSpPr>
          <p:nvPr>
            <p:ph idx="1"/>
          </p:nvPr>
        </p:nvSpPr>
        <p:spPr>
          <a:xfrm>
            <a:off x="838200" y="1494155"/>
            <a:ext cx="10515600" cy="4683125"/>
          </a:xfrm>
        </p:spPr>
        <p:txBody>
          <a:bodyPr>
            <a:normAutofit fontScale="62500" lnSpcReduction="20000"/>
          </a:bodyPr>
          <a:lstStyle/>
          <a:p>
            <a:pPr marL="0" indent="0">
              <a:buNone/>
            </a:pPr>
            <a:endParaRPr lang="en-US" dirty="0"/>
          </a:p>
          <a:p>
            <a:pPr lvl="0"/>
            <a:r>
              <a:rPr lang="en-US" dirty="0"/>
              <a:t>No working software is produced until late during the life cycle.</a:t>
            </a:r>
            <a:endParaRPr lang="en-US" dirty="0"/>
          </a:p>
          <a:p>
            <a:pPr lvl="0"/>
            <a:r>
              <a:rPr lang="en-US" dirty="0"/>
              <a:t>High amounts of risk and uncertainty.</a:t>
            </a:r>
            <a:endParaRPr lang="en-US" dirty="0"/>
          </a:p>
          <a:p>
            <a:pPr lvl="0"/>
            <a:r>
              <a:rPr lang="en-US" dirty="0"/>
              <a:t>Not a good model for complex and object-oriented projects.</a:t>
            </a:r>
            <a:endParaRPr lang="en-US" dirty="0"/>
          </a:p>
          <a:p>
            <a:pPr lvl="0"/>
            <a:r>
              <a:rPr lang="en-US" dirty="0"/>
              <a:t>Poor model for long and ongoing projects.</a:t>
            </a:r>
            <a:endParaRPr lang="en-US" dirty="0"/>
          </a:p>
          <a:p>
            <a:pPr lvl="0"/>
            <a:r>
              <a:rPr lang="en-US" dirty="0"/>
              <a:t>Not suitable for the projects where requirements are at a moderate to high risk of changing. So, risk and</a:t>
            </a:r>
            <a:endParaRPr lang="en-US" dirty="0"/>
          </a:p>
          <a:p>
            <a:pPr lvl="0"/>
            <a:r>
              <a:rPr lang="en-US" dirty="0"/>
              <a:t> uncertainty is high with this process model.</a:t>
            </a:r>
            <a:endParaRPr lang="en-US" dirty="0"/>
          </a:p>
          <a:p>
            <a:pPr lvl="0"/>
            <a:r>
              <a:rPr lang="en-US" dirty="0"/>
              <a:t>It is difficult to measure progress within stages.</a:t>
            </a:r>
            <a:endParaRPr lang="en-US" dirty="0"/>
          </a:p>
          <a:p>
            <a:pPr lvl="0"/>
            <a:r>
              <a:rPr lang="en-US" dirty="0"/>
              <a:t>Cannot accommodate changing requirements.</a:t>
            </a:r>
            <a:endParaRPr lang="en-US" dirty="0"/>
          </a:p>
          <a:p>
            <a:pPr lvl="0"/>
            <a:r>
              <a:rPr lang="en-US" dirty="0"/>
              <a:t>Adjusting scope during the life cycle can end a project.</a:t>
            </a:r>
            <a:endParaRPr lang="en-US" dirty="0"/>
          </a:p>
          <a:p>
            <a:pPr lvl="0"/>
            <a:r>
              <a:rPr lang="en-US" dirty="0"/>
              <a:t>Integration is done as a "big-bang. at the very end, which doesn't allow identifying any technological or </a:t>
            </a:r>
            <a:endParaRPr lang="en-US" dirty="0"/>
          </a:p>
          <a:p>
            <a:pPr lvl="0"/>
            <a:r>
              <a:rPr lang="en-US" dirty="0"/>
              <a:t>business bottleneck or challenges early.</a:t>
            </a:r>
            <a:endParaRPr lang="en-US" dirty="0"/>
          </a:p>
          <a:p>
            <a:r>
              <a:rPr lang="en-US" dirty="0"/>
              <a:t>The Waterfall Model is best suited for projects where the requirements are well understood and fixed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WATERFALL MODEL</a:t>
            </a:r>
            <a:endParaRPr lang="en-US"/>
          </a:p>
        </p:txBody>
      </p:sp>
      <p:sp>
        <p:nvSpPr>
          <p:cNvPr id="3" name="Content Placeholder 2"/>
          <p:cNvSpPr>
            <a:spLocks noGrp="1"/>
          </p:cNvSpPr>
          <p:nvPr>
            <p:ph idx="1"/>
          </p:nvPr>
        </p:nvSpPr>
        <p:spPr/>
        <p:txBody>
          <a:bodyPr/>
          <a:lstStyle/>
          <a:p>
            <a:r>
              <a:rPr lang="en-US" dirty="0"/>
              <a:t>The waterfall model is a linear, sequential approach to the </a:t>
            </a:r>
            <a:r>
              <a:rPr lang="en-US" dirty="0"/>
              <a:t>software development lifecycle (SDLC) that is popular in software engineering and product development.</a:t>
            </a:r>
            <a:endParaRPr lang="en-US" dirty="0"/>
          </a:p>
          <a:p>
            <a:r>
              <a:rPr lang="en-US" dirty="0"/>
              <a:t>The waterfall model uses a logical progression of SDLC steps for a project, similar to the direction water flows over the edge of a cliff. It sets distinct endpoints or goals for each phase of development. Those endpoints or goals can't be revisited after their completion.</a:t>
            </a:r>
            <a:endParaRPr lang="en-US" dirty="0"/>
          </a:p>
          <a:p>
            <a:r>
              <a:rPr lang="en-US" dirty="0"/>
              <a:t>Dr. Winston W. Royce at the Lockheed Software Technology Center introduced the concept in a paper published in 1970 on his experience developing software for satellites.</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629285" y="504190"/>
            <a:ext cx="76200" cy="76200"/>
          </a:xfrm>
        </p:spPr>
        <p:txBody>
          <a:bodyPr>
            <a:normAutofit fontScale="90000"/>
          </a:bodyPr>
          <a:lstStyle/>
          <a:p>
            <a:r>
              <a:rPr lang="en-US"/>
              <a:t>.</a:t>
            </a:r>
            <a:endParaRPr lang="en-US"/>
          </a:p>
        </p:txBody>
      </p:sp>
      <p:sp>
        <p:nvSpPr>
          <p:cNvPr id="3" name="Content Placeholder 2"/>
          <p:cNvSpPr>
            <a:spLocks noGrp="1"/>
          </p:cNvSpPr>
          <p:nvPr>
            <p:ph idx="1"/>
          </p:nvPr>
        </p:nvSpPr>
        <p:spPr>
          <a:xfrm>
            <a:off x="838200" y="504825"/>
            <a:ext cx="10515600" cy="5672455"/>
          </a:xfrm>
        </p:spPr>
        <p:txBody>
          <a:bodyPr>
            <a:normAutofit lnSpcReduction="10000"/>
          </a:bodyPr>
          <a:lstStyle/>
          <a:p>
            <a:r>
              <a:rPr lang="en-US" dirty="0"/>
              <a:t>The Waterfall Model was the first Process Model to be introduced. It is also referred to as a </a:t>
            </a:r>
            <a:r>
              <a:rPr lang="en-US" b="1" dirty="0"/>
              <a:t>linear-sequential life cycle model</a:t>
            </a:r>
            <a:r>
              <a:rPr lang="en-US" dirty="0"/>
              <a:t>. It is very simple to understand and use. In a waterfall model, each phase must be completed before the next phase can begin and there is no overlapping in the phases.</a:t>
            </a:r>
            <a:endParaRPr lang="en-US" dirty="0"/>
          </a:p>
          <a:p>
            <a:r>
              <a:rPr lang="en-US" dirty="0"/>
              <a:t>The Waterfall model is the earliest SDLC approach that was used for software development.</a:t>
            </a:r>
            <a:endParaRPr lang="en-US" dirty="0"/>
          </a:p>
          <a:p>
            <a:r>
              <a:rPr lang="en-US" dirty="0"/>
              <a:t>The waterfall Model illustrates the software development process in a linear sequential flow. This means that any phase in the development process begins only if the previous phase is complete. In this waterfall model, the phases do not overlap.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 - Design</a:t>
            </a:r>
            <a:br>
              <a:rPr lang="en-US" dirty="0"/>
            </a:br>
            <a:endParaRPr lang="en-US" dirty="0"/>
          </a:p>
        </p:txBody>
      </p:sp>
      <p:sp>
        <p:nvSpPr>
          <p:cNvPr id="3" name="Content Placeholder 2"/>
          <p:cNvSpPr>
            <a:spLocks noGrp="1"/>
          </p:cNvSpPr>
          <p:nvPr>
            <p:ph idx="1"/>
          </p:nvPr>
        </p:nvSpPr>
        <p:spPr/>
        <p:txBody>
          <a:bodyPr/>
          <a:lstStyle/>
          <a:p>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endParaRPr lang="en-US" dirty="0"/>
          </a:p>
          <a:p>
            <a:r>
              <a:rPr lang="en-US" dirty="0"/>
              <a:t>The following illustration is a representation of the different phases of the Waterfall Model.</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WATERFALL MODEL DIAGRAM</a:t>
            </a:r>
            <a:endParaRPr lang="en-US"/>
          </a:p>
        </p:txBody>
      </p:sp>
      <p:pic>
        <p:nvPicPr>
          <p:cNvPr id="4" name="Content Placeholder 3" descr="SDLC Waterfall Model"/>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a:xfrm>
            <a:off x="3238500" y="2091531"/>
            <a:ext cx="57150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9705" cy="166370"/>
          </a:xfrm>
        </p:spPr>
        <p:txBody>
          <a:bodyPr>
            <a:normAutofit fontScale="90000"/>
          </a:bodyPr>
          <a:lstStyle/>
          <a:p>
            <a:r>
              <a:rPr lang="en-US"/>
              <a:t>.</a:t>
            </a:r>
            <a:endParaRPr lang="en-US"/>
          </a:p>
        </p:txBody>
      </p:sp>
      <p:sp>
        <p:nvSpPr>
          <p:cNvPr id="3" name="Content Placeholder 2"/>
          <p:cNvSpPr>
            <a:spLocks noGrp="1"/>
          </p:cNvSpPr>
          <p:nvPr>
            <p:ph idx="1"/>
          </p:nvPr>
        </p:nvSpPr>
        <p:spPr>
          <a:xfrm>
            <a:off x="838200" y="448310"/>
            <a:ext cx="10515600" cy="5728970"/>
          </a:xfrm>
        </p:spPr>
        <p:txBody>
          <a:bodyPr>
            <a:normAutofit/>
          </a:bodyPr>
          <a:lstStyle/>
          <a:p>
            <a:r>
              <a:rPr lang="en-US" dirty="0"/>
              <a:t>The sequential phases in Waterfall model are −</a:t>
            </a:r>
            <a:endParaRPr lang="en-US" dirty="0"/>
          </a:p>
          <a:p>
            <a:pPr lvl="0"/>
            <a:r>
              <a:rPr lang="en-US" b="1" dirty="0"/>
              <a:t>Requirement Gathering and analysis</a:t>
            </a:r>
            <a:r>
              <a:rPr lang="en-US" dirty="0"/>
              <a:t> − All possible requirements of the system to be developed are captured in this phase and documented in a requirement specification document.</a:t>
            </a:r>
            <a:endParaRPr lang="en-US" dirty="0"/>
          </a:p>
          <a:p>
            <a:pPr lvl="0"/>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endParaRPr lang="en-US" dirty="0"/>
          </a:p>
          <a:p>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855" cy="76200"/>
          </a:xfrm>
        </p:spPr>
        <p:txBody>
          <a:bodyPr>
            <a:normAutofit fontScale="90000"/>
          </a:bodyPr>
          <a:lstStyle/>
          <a:p>
            <a:r>
              <a:rPr lang="en-US"/>
              <a:t>.</a:t>
            </a:r>
            <a:endParaRPr lang="en-US"/>
          </a:p>
        </p:txBody>
      </p:sp>
      <p:sp>
        <p:nvSpPr>
          <p:cNvPr id="3" name="Content Placeholder 2"/>
          <p:cNvSpPr>
            <a:spLocks noGrp="1"/>
          </p:cNvSpPr>
          <p:nvPr>
            <p:ph idx="1"/>
          </p:nvPr>
        </p:nvSpPr>
        <p:spPr>
          <a:xfrm>
            <a:off x="838200" y="527050"/>
            <a:ext cx="10515600" cy="5650230"/>
          </a:xfrm>
        </p:spPr>
        <p:txBody>
          <a:bodyPr>
            <a:normAutofit fontScale="85000"/>
          </a:bodyPr>
          <a:lstStyle/>
          <a:p>
            <a:pPr lvl="0"/>
            <a:r>
              <a:rPr lang="en-US" b="1" dirty="0"/>
              <a:t>Integration and Testing</a:t>
            </a:r>
            <a:r>
              <a:rPr lang="en-US" dirty="0"/>
              <a:t> − All the units developed in the implementation phase are integrated into a system after testing of each unit. Post integration the entire system is tested for any faults and failures.</a:t>
            </a:r>
            <a:endParaRPr lang="en-US" dirty="0"/>
          </a:p>
          <a:p>
            <a:pPr lvl="0"/>
            <a:r>
              <a:rPr lang="en-US" b="1" dirty="0"/>
              <a:t>Deployment of system</a:t>
            </a:r>
            <a:r>
              <a:rPr lang="en-US" dirty="0"/>
              <a:t> − Once the functional and non-functional testing is done; the product is deployed in the customer environment or released into the market.</a:t>
            </a:r>
            <a:endParaRPr lang="en-US" dirty="0"/>
          </a:p>
          <a:p>
            <a:pPr lvl="0"/>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endParaRPr lang="en-US" dirty="0"/>
          </a:p>
          <a:p>
            <a:r>
              <a:rPr lang="en-US"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Waterfall Model - Application</a:t>
            </a:r>
            <a:br>
              <a:rPr lang="en-US" dirty="0"/>
            </a:br>
            <a:endParaRPr lang="en-US"/>
          </a:p>
        </p:txBody>
      </p:sp>
      <p:sp>
        <p:nvSpPr>
          <p:cNvPr id="3" name="Content Placeholder 2"/>
          <p:cNvSpPr>
            <a:spLocks noGrp="1"/>
          </p:cNvSpPr>
          <p:nvPr>
            <p:ph idx="1"/>
          </p:nvPr>
        </p:nvSpPr>
        <p:spPr/>
        <p:txBody>
          <a:bodyPr>
            <a:normAutofit fontScale="92500" lnSpcReduction="10000"/>
          </a:bodyPr>
          <a:lstStyle/>
          <a:p>
            <a:r>
              <a:rPr lang="en-US" dirty="0"/>
              <a:t>Every software developed is different and requires a suitable SDLC approach to be followed based on the internal and external factors. Some situations where the use of Waterfall model is most appropriate are −</a:t>
            </a:r>
            <a:endParaRPr lang="en-US" dirty="0"/>
          </a:p>
          <a:p>
            <a:pPr lvl="0"/>
            <a:r>
              <a:rPr lang="en-US" dirty="0"/>
              <a:t>Requirements are very well documented, clear and fixed.</a:t>
            </a:r>
            <a:endParaRPr lang="en-US" dirty="0"/>
          </a:p>
          <a:p>
            <a:pPr lvl="0"/>
            <a:r>
              <a:rPr lang="en-US" dirty="0"/>
              <a:t>Product definition is stable.</a:t>
            </a:r>
            <a:endParaRPr lang="en-US" dirty="0"/>
          </a:p>
          <a:p>
            <a:pPr lvl="0"/>
            <a:r>
              <a:rPr lang="en-US" dirty="0"/>
              <a:t>Technology is understood and is not dynamic.</a:t>
            </a:r>
            <a:endParaRPr lang="en-US" dirty="0"/>
          </a:p>
          <a:p>
            <a:pPr lvl="0"/>
            <a:r>
              <a:rPr lang="en-US" dirty="0"/>
              <a:t>There are no ambiguous requirements.</a:t>
            </a:r>
            <a:endParaRPr lang="en-US" dirty="0"/>
          </a:p>
          <a:p>
            <a:pPr lvl="0"/>
            <a:r>
              <a:rPr lang="en-US" dirty="0"/>
              <a:t>Ample resources with required expertise are available to support the product.</a:t>
            </a:r>
            <a:endParaRPr lang="en-US" dirty="0"/>
          </a:p>
          <a:p>
            <a:pPr lvl="0"/>
            <a:r>
              <a:rPr lang="en-US" dirty="0"/>
              <a:t>The project is short.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805"/>
          </a:xfrm>
        </p:spPr>
        <p:txBody>
          <a:bodyPr>
            <a:normAutofit fontScale="90000"/>
          </a:bodyPr>
          <a:lstStyle/>
          <a:p>
            <a:r>
              <a:rPr lang="en-US" dirty="0">
                <a:sym typeface="+mn-ea"/>
              </a:rPr>
              <a:t>Waterfall Model - Advantages</a:t>
            </a:r>
            <a:br>
              <a:rPr lang="en-US" dirty="0"/>
            </a:br>
            <a:endParaRPr lang="en-US"/>
          </a:p>
        </p:txBody>
      </p:sp>
      <p:sp>
        <p:nvSpPr>
          <p:cNvPr id="3" name="Content Placeholder 2"/>
          <p:cNvSpPr>
            <a:spLocks noGrp="1"/>
          </p:cNvSpPr>
          <p:nvPr>
            <p:ph idx="1"/>
          </p:nvPr>
        </p:nvSpPr>
        <p:spPr>
          <a:xfrm>
            <a:off x="838200" y="721995"/>
            <a:ext cx="10515600" cy="5998845"/>
          </a:xfrm>
        </p:spPr>
        <p:txBody>
          <a:bodyPr/>
          <a:lstStyle/>
          <a:p>
            <a:r>
              <a:rPr lang="en-US" dirty="0"/>
              <a:t>The advantages of waterfall development are that it allows for departmentalization and control. A schedule can be set with deadlines for each stage of development and a product can proceed through the development process model phases one by one.</a:t>
            </a:r>
            <a:endParaRPr lang="en-US" dirty="0"/>
          </a:p>
          <a:p>
            <a:r>
              <a:rPr lang="en-US" dirty="0"/>
              <a:t>Development moves from concept, through design, implementation, testing, installation, troubleshooting, and ends up at operation and maintenance. Each phase of development proceeds in strict order.</a:t>
            </a:r>
            <a:endParaRPr lang="en-US" dirty="0"/>
          </a:p>
          <a:p>
            <a:r>
              <a:rPr lang="en-US" dirty="0">
                <a:sym typeface="+mn-ea"/>
              </a:rPr>
              <a:t>Some of the major advantages of the Waterfall Model are as follows −</a:t>
            </a:r>
            <a:endParaRPr lang="en-US" dirty="0"/>
          </a:p>
          <a:p>
            <a:pPr lvl="0"/>
            <a:r>
              <a:rPr lang="en-US" dirty="0">
                <a:sym typeface="+mn-ea"/>
              </a:rPr>
              <a:t>Simple and easy to understand and use</a:t>
            </a:r>
            <a:endParaRPr lang="en-US" dirty="0"/>
          </a:p>
          <a:p>
            <a:pPr lvl="0"/>
            <a:r>
              <a:rPr lang="en-US" dirty="0">
                <a:sym typeface="+mn-ea"/>
              </a:rPr>
              <a:t>Easy to manage due to the rigidity of the model. Each phase has specific deliverables and a review process.</a:t>
            </a:r>
            <a:endParaRPr lang="en-US" dirty="0"/>
          </a:p>
          <a:p>
            <a:pPr lvl="0"/>
            <a:r>
              <a:rPr lang="en-US" dirty="0">
                <a:sym typeface="+mn-ea"/>
              </a:rPr>
              <a:t>Phases are processed and completed one at a time.</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6851</Words>
  <Application>WPS Presentation</Application>
  <PresentationFormat>Widescreen</PresentationFormat>
  <Paragraphs>103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MACHONGONYE RUVARASHE M225751  JONI PASSION M225228 </vt:lpstr>
      <vt:lpstr>PowerPoint 演示文稿</vt:lpstr>
      <vt:lpstr>PowerPoint 演示文稿</vt:lpstr>
      <vt:lpstr>Waterfall Model - Design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MACHONGONYE RUVARASHE M225751  JONI PASSION M225228</dc:title>
  <dc:creator>twent6</dc:creator>
  <cp:lastModifiedBy>USER</cp:lastModifiedBy>
  <cp:revision>3</cp:revision>
  <dcterms:created xsi:type="dcterms:W3CDTF">2023-06-06T18:37:00Z</dcterms:created>
  <dcterms:modified xsi:type="dcterms:W3CDTF">2023-06-06T19:09:37Z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AECCDEBA9B264EED96A36588E1F6B13E</vt:lpwstr>
  </property>
  <property fmtid="{D5CDD505-2E9C-101B-9397-08002B2CF9AE}" pid="3" name="KSOProductBuildVer">
    <vt:lpwstr>1033-11.2.0.11537</vt:lpwstr>
  </property>
</Properties>
</file>