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8CA1D5-650B-4836-8C17-40D82E4A13D9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A8DEEF-4EB6-4A08-ACA0-4E86669B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3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44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A0C6C8E-35D0-4392-8B3B-094AAB0D2DFD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CD711-F151-4E96-96BD-5FAD6CBF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18142B-50D8-42E4-9426-BF4EEC55DEDD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B4989-16FD-4713-9EDD-6D08A8AEC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0AF857-2687-4F14-8BA4-76BB07CD1325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B8EBD0-3262-4212-9E58-0AD9A222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2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CFB333D-BC1B-460D-A8CA-23F78E76E973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7DFD25-6959-43A5-BEB1-387A0B6E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220AC2-0940-4232-88A9-75E319A8B586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0DC99-B93A-4923-81D3-A1106E65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5F44836-948A-4568-9750-08F139D8884A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C94F4-44D0-42CC-A5E1-39AD6B29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7F7F-DB64-4AB0-A06A-8B4E142A3C4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3BBB9-8196-47DB-90F8-371E71EC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329DBA-AEEB-454A-BD89-FAFC7C3F3FDE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E098E-595C-4917-B410-D9B95BD7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E782B9-07EF-44D0-9D38-0A034554315B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4F7E1-81F0-4CC7-AC35-1F34BC7E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576766-552D-42E6-9234-829A66008BB8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9DAC7D-1BBC-4D14-ABDC-47BDD632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2009682-FD9E-4788-AFEB-3213EE213B11}" type="datetime1">
              <a:rPr lang="en-US" smtClean="0"/>
              <a:pPr lvl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24368211-D5FD-472A-8605-03A28BBE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OPEN EMR 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customization for</a:t>
            </a:r>
          </a:p>
          <a:p>
            <a:pPr lvl="0"/>
            <a:r>
              <a:rPr lang="en-US"/>
              <a:t>Virtual Medical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Requirements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Customization of open source “Open-EMR” to needs of the virtual medical services base on a web application</a:t>
            </a:r>
          </a:p>
          <a:p>
            <a:pPr lvl="0"/>
            <a:r>
              <a:rPr lang="en-US" dirty="0"/>
              <a:t>Use of industrial standard 128-bits algorithm for encryption, key exchange, authentication and integrity via the internet</a:t>
            </a:r>
          </a:p>
          <a:p>
            <a:pPr lvl="0"/>
            <a:r>
              <a:rPr lang="en-US" dirty="0"/>
              <a:t>Deployment of 2FA authentication for added security for access to the application via the internet</a:t>
            </a:r>
          </a:p>
          <a:p>
            <a:pPr lvl="0"/>
            <a:r>
              <a:rPr lang="en-US" dirty="0"/>
              <a:t>H</a:t>
            </a:r>
            <a:r>
              <a:rPr lang="en-US" dirty="0" smtClean="0"/>
              <a:t>ardware </a:t>
            </a:r>
            <a:r>
              <a:rPr lang="en-US" dirty="0"/>
              <a:t>needs for the virtual medical services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781281"/>
          </a:xfrm>
        </p:spPr>
        <p:txBody>
          <a:bodyPr/>
          <a:lstStyle/>
          <a:p>
            <a:pPr lvl="0"/>
            <a:r>
              <a:rPr lang="en-US" b="1" dirty="0"/>
              <a:t>Customization of “Open EMR”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146410"/>
            <a:ext cx="8919946" cy="537722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Is a three-tier </a:t>
            </a:r>
            <a:r>
              <a:rPr lang="en-US" dirty="0"/>
              <a:t>web design means the components of </a:t>
            </a:r>
            <a:r>
              <a:rPr lang="en-US" dirty="0" err="1" smtClean="0"/>
              <a:t>OpenEMR</a:t>
            </a:r>
            <a:r>
              <a:rPr lang="en-US" dirty="0" smtClean="0"/>
              <a:t> </a:t>
            </a:r>
            <a:r>
              <a:rPr lang="en-US" dirty="0"/>
              <a:t>can run from the same computer or from three different </a:t>
            </a:r>
            <a:r>
              <a:rPr lang="en-US" dirty="0" smtClean="0"/>
              <a:t>computers</a:t>
            </a:r>
          </a:p>
          <a:p>
            <a:pPr lvl="0"/>
            <a:r>
              <a:rPr lang="en-US" dirty="0" smtClean="0"/>
              <a:t>The three-tier web design comprises the following – Web, Application and Database layers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database runs on MYSQL an open source package</a:t>
            </a:r>
          </a:p>
          <a:p>
            <a:pPr lvl="0"/>
            <a:r>
              <a:rPr lang="en-US" dirty="0"/>
              <a:t>Supports centralized computing </a:t>
            </a:r>
            <a:r>
              <a:rPr lang="en-US" dirty="0" smtClean="0"/>
              <a:t>environment</a:t>
            </a:r>
          </a:p>
          <a:p>
            <a:pPr lvl="0"/>
            <a:r>
              <a:rPr lang="en-US" dirty="0" smtClean="0"/>
              <a:t>Allows for multiple users to enter data simultaneously from different geographical locations</a:t>
            </a:r>
          </a:p>
          <a:p>
            <a:pPr marL="0" lvl="0" indent="0">
              <a:buNone/>
            </a:pPr>
            <a:r>
              <a:rPr lang="en-US" b="1" dirty="0" smtClean="0"/>
              <a:t>DISADVANTAGES</a:t>
            </a:r>
          </a:p>
          <a:p>
            <a:pPr lvl="0"/>
            <a:r>
              <a:rPr lang="en-US" dirty="0" smtClean="0"/>
              <a:t>Not suitable for direct access over the internet</a:t>
            </a:r>
          </a:p>
          <a:p>
            <a:pPr lvl="0"/>
            <a:r>
              <a:rPr lang="en-US" dirty="0" smtClean="0"/>
              <a:t>PHP-MYSQL based web sites are not very secure since it’s open source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Secure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industrial standard 128-bits algorithm for encryption, key exchange, authentication and integrity via the internet</a:t>
            </a:r>
          </a:p>
          <a:p>
            <a:r>
              <a:rPr lang="en-US" dirty="0" smtClean="0">
                <a:effectLst/>
              </a:rPr>
              <a:t>Modern </a:t>
            </a:r>
            <a:r>
              <a:rPr lang="en-US" b="1" dirty="0" smtClean="0">
                <a:effectLst/>
              </a:rPr>
              <a:t>encryption</a:t>
            </a:r>
            <a:r>
              <a:rPr lang="en-US" dirty="0" smtClean="0">
                <a:effectLst/>
              </a:rPr>
              <a:t> algorithms and technologies uses </a:t>
            </a:r>
            <a:r>
              <a:rPr lang="en-US" b="1" dirty="0" smtClean="0">
                <a:effectLst/>
              </a:rPr>
              <a:t>128</a:t>
            </a:r>
            <a:r>
              <a:rPr lang="en-US" dirty="0" smtClean="0">
                <a:effectLst/>
              </a:rPr>
              <a:t>-</a:t>
            </a:r>
            <a:r>
              <a:rPr lang="en-US" b="1" dirty="0" smtClean="0">
                <a:effectLst/>
              </a:rPr>
              <a:t>bit encryption</a:t>
            </a:r>
            <a:r>
              <a:rPr lang="en-US" dirty="0" smtClean="0">
                <a:effectLst/>
              </a:rPr>
              <a:t> </a:t>
            </a:r>
            <a:r>
              <a:rPr lang="en-US" dirty="0" smtClean="0"/>
              <a:t>and</a:t>
            </a:r>
            <a:r>
              <a:rPr lang="en-US" dirty="0" smtClean="0">
                <a:effectLst/>
              </a:rPr>
              <a:t> considered to be logically unbreakable</a:t>
            </a:r>
            <a:endParaRPr lang="en-US" dirty="0" smtClean="0"/>
          </a:p>
          <a:p>
            <a:r>
              <a:rPr lang="en-US" dirty="0" smtClean="0"/>
              <a:t>Achieve with the use of Cisco ASA 5500 series devices to create VPN over the internet and allow access to the application</a:t>
            </a:r>
          </a:p>
          <a:p>
            <a:r>
              <a:rPr lang="en-US" dirty="0" smtClean="0"/>
              <a:t>Deploy 3 stage authentication for the application via (1) authentication to the Cisco VPN client, (2) 2FA authentication and (3) authentication to the </a:t>
            </a:r>
            <a:r>
              <a:rPr lang="en-US" dirty="0" err="1" smtClean="0"/>
              <a:t>OpenEMR</a:t>
            </a:r>
            <a:r>
              <a:rPr lang="en-US" dirty="0" smtClean="0"/>
              <a:t>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9433" y="457200"/>
            <a:ext cx="11164319" cy="1044054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Typical Remote Access to the application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09431" y="2033516"/>
            <a:ext cx="5459105" cy="45484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and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access authenticate to network (Cisco VPN + 2FA)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access allow access to the application (Open EMR)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Virtualize the hardware to run the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Load balancing achieved via Cisco device and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72" y="2033516"/>
            <a:ext cx="5609680" cy="45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3045" y="101053"/>
            <a:ext cx="10515600" cy="849522"/>
          </a:xfrm>
        </p:spPr>
        <p:txBody>
          <a:bodyPr/>
          <a:lstStyle/>
          <a:p>
            <a:r>
              <a:rPr lang="en-US" dirty="0" smtClean="0"/>
              <a:t>HARDWARE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2729" y="2306469"/>
            <a:ext cx="10625916" cy="4339990"/>
          </a:xfrm>
        </p:spPr>
        <p:txBody>
          <a:bodyPr/>
          <a:lstStyle/>
          <a:p>
            <a:r>
              <a:rPr lang="en-US" sz="2000" b="1" u="sng" dirty="0" smtClean="0"/>
              <a:t>Hardware and Software requirement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17073"/>
              </p:ext>
            </p:extLst>
          </p:nvPr>
        </p:nvGraphicFramePr>
        <p:xfrm>
          <a:off x="672729" y="2749585"/>
          <a:ext cx="10302925" cy="399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28"/>
                <a:gridCol w="6338046"/>
                <a:gridCol w="1146412"/>
                <a:gridCol w="709683"/>
                <a:gridCol w="967856"/>
              </a:tblGrid>
              <a:tr h="595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472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Cisco ASA 5505 8-port Adaptive</a:t>
                      </a:r>
                      <a:r>
                        <a:rPr lang="en-US" sz="1600" baseline="0" dirty="0" smtClean="0"/>
                        <a:t> Security Appliance Platform </a:t>
                      </a:r>
                      <a:r>
                        <a:rPr lang="en-US" sz="1600" dirty="0" smtClean="0"/>
                        <a:t>with 10 </a:t>
                      </a:r>
                      <a:r>
                        <a:rPr lang="en-US" sz="1600" dirty="0" err="1" smtClean="0"/>
                        <a:t>IPSec</a:t>
                      </a:r>
                      <a:r>
                        <a:rPr lang="en-US" sz="1600" dirty="0" smtClean="0"/>
                        <a:t> VPN Peers inclusive</a:t>
                      </a:r>
                      <a:r>
                        <a:rPr lang="en-US" sz="1600" baseline="0" dirty="0" smtClean="0"/>
                        <a:t> with base 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$750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Windows Server 2012 R2 Standard OEM (4 CPU/4 VM) - Base License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Windows Server 2012 OEM - CAL (5 Users)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$380</a:t>
                      </a:r>
                      <a:endParaRPr lang="en-US" dirty="0"/>
                    </a:p>
                  </a:txBody>
                  <a:tcPr/>
                </a:tc>
              </a:tr>
              <a:tr h="3727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HP ProLiant DL360 G8 Intel® Xeon® E5-2603 v2 (1.8GHz/4-core)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$1020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64GB RAM 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aseline="0" dirty="0" smtClean="0"/>
                        <a:t>4 </a:t>
                      </a:r>
                      <a:r>
                        <a:rPr lang="en-US" sz="1600" baseline="0" dirty="0" smtClean="0"/>
                        <a:t>x 16GB)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$240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300GB SAS HDD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1TB</a:t>
                      </a:r>
                      <a:r>
                        <a:rPr lang="en-US" sz="1600" baseline="0" dirty="0" smtClean="0"/>
                        <a:t> SAS HDD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$780</a:t>
                      </a:r>
                      <a:endParaRPr lang="en-US" dirty="0"/>
                    </a:p>
                  </a:txBody>
                  <a:tcPr/>
                </a:tc>
              </a:tr>
              <a:tr h="298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$5,070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564682" y="729496"/>
            <a:ext cx="9302649" cy="124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Cisco ASA 5505 handles VPN workload and the HP ProLiant DL 360 server handles  database, application and the web servers. </a:t>
            </a:r>
          </a:p>
          <a:p>
            <a:r>
              <a:rPr lang="en-US" sz="2400" dirty="0" smtClean="0"/>
              <a:t>Licenses are required for Windows Server to accommodate the 10 </a:t>
            </a:r>
            <a:r>
              <a:rPr lang="en-US" sz="2400" dirty="0" err="1" smtClean="0"/>
              <a:t>IPSec</a:t>
            </a:r>
            <a:r>
              <a:rPr lang="en-US" sz="2400" dirty="0" smtClean="0"/>
              <a:t> VPN peers license allowing simultaneous access 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6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US" dirty="0" smtClean="0"/>
              <a:t>Phase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HP ProLiant Server</a:t>
            </a:r>
          </a:p>
          <a:p>
            <a:r>
              <a:rPr lang="en-US" dirty="0" smtClean="0"/>
              <a:t>Cisco ASA 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Hard Disk</a:t>
            </a:r>
          </a:p>
          <a:p>
            <a:r>
              <a:rPr lang="en-US" dirty="0" smtClean="0"/>
              <a:t>Evaluation copies of Microsoft software can be used for 180 days</a:t>
            </a:r>
          </a:p>
          <a:p>
            <a:r>
              <a:rPr lang="en-US" dirty="0" smtClean="0"/>
              <a:t>Initial budget cost minimize the Microsoft licenses </a:t>
            </a:r>
          </a:p>
          <a:p>
            <a:r>
              <a:rPr lang="en-US" dirty="0" smtClean="0"/>
              <a:t>($5,070-$1,500=$3.570)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cost of the license will have to procure before 180 days is near for the evaluation Microsoft license expires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3035" y="1405720"/>
            <a:ext cx="4298334" cy="600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First Phase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32820" y="1405719"/>
            <a:ext cx="4298334" cy="600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Second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</TotalTime>
  <Words>444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OPEN EMR </vt:lpstr>
      <vt:lpstr>Requirements</vt:lpstr>
      <vt:lpstr>Customization of “Open EMR”</vt:lpstr>
      <vt:lpstr>Providing Secure Services</vt:lpstr>
      <vt:lpstr>Typical Remote Access to the application</vt:lpstr>
      <vt:lpstr>HARDWARE REQUIREMENT</vt:lpstr>
      <vt:lpstr>Phase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EMR</dc:title>
  <dc:creator>Edward Nsah</dc:creator>
  <cp:lastModifiedBy>Edward Nsah</cp:lastModifiedBy>
  <cp:revision>36</cp:revision>
  <dcterms:created xsi:type="dcterms:W3CDTF">2017-05-13T12:14:53Z</dcterms:created>
  <dcterms:modified xsi:type="dcterms:W3CDTF">2017-05-14T22:50:12Z</dcterms:modified>
</cp:coreProperties>
</file>