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8" r:id="rId7"/>
    <p:sldId id="269" r:id="rId8"/>
    <p:sldId id="262" r:id="rId9"/>
    <p:sldId id="263" r:id="rId10"/>
    <p:sldId id="264" r:id="rId11"/>
    <p:sldId id="265" r:id="rId12"/>
    <p:sldId id="266" r:id="rId13"/>
    <p:sldId id="25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3E1CA-9F3B-40FC-B9E7-2A86DA2E30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686DCF-12B6-4B27-9B02-4E397011B8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81D7F-A405-465E-8F6E-35EB4C33A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1E485-99E6-4520-98D2-87D30ECF6D0C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4D8E2-945C-43E7-AB25-485F7E82E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310CF-3542-4323-95CA-0ED07AE58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104A-205D-4D4E-9EF6-0E09F2CCB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199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67987-EBA0-4761-8B90-5734292CF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F3054B-2B6A-4EC5-B633-CE76279DA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7B4BB-BC3C-4210-A9EB-2C5020CAE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1E485-99E6-4520-98D2-87D30ECF6D0C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38489-7BC6-4B37-99BF-A1A60490D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C3A18-3B96-42F0-999A-BB2EA137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104A-205D-4D4E-9EF6-0E09F2CCB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67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303296-9750-40E7-8C04-AB5113A2A7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2CACDB-8ED6-456F-B0F4-35F97D3C8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3549B-DC98-4956-8ECA-340767E3C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1E485-99E6-4520-98D2-87D30ECF6D0C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E6CEF-15CC-4548-BF6E-B00DF5C83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5325E-C574-47E2-AB94-F78B00AD8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104A-205D-4D4E-9EF6-0E09F2CCB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37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2BC39-B72E-464E-8B60-1D446D884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7A076-CCEF-4243-8FDE-B672838C6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F2386-252C-4FC2-B503-B5635F499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1E485-99E6-4520-98D2-87D30ECF6D0C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6876A-887D-429A-BFA6-E52AD5114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5D80E-5959-453F-9855-D3A9E0923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104A-205D-4D4E-9EF6-0E09F2CCB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46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69804-47AD-437E-B09C-42D88E67C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11012-9916-449B-8869-470EE500A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EB42D-C9F4-4C2B-BCB8-EB747F9C5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1E485-99E6-4520-98D2-87D30ECF6D0C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01F00-9B6F-4759-8281-2A39B2173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A432F-D4E9-4E25-AAB6-9984A73A0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104A-205D-4D4E-9EF6-0E09F2CCB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991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070E7-E1ED-4872-8C65-50FABC810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8D6DF-0140-43DB-9B9D-D3EEE21A3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A1A279-879A-401D-89A9-E832445C9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ECDC85-D735-4B0E-AE5B-0A0D1548A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1E485-99E6-4520-98D2-87D30ECF6D0C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F6F30-B401-41C8-AB1C-E3C38C48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A8AFB5-8958-45A3-AD08-D9C16FCDC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104A-205D-4D4E-9EF6-0E09F2CCB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605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1D7B9-EDED-42E8-9A0A-84A1050E5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82A8F-D97C-4977-90B6-9D9D82B36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358FAE-D85E-4F3E-A2D5-C2B3FFE7E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FAC633-2624-4BCF-B19D-1481820042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162BFE-F0C5-4ED2-B662-791EE7318D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DC9ACB-EAE7-4E01-BA4A-1A59093F8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1E485-99E6-4520-98D2-87D30ECF6D0C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5E6C48-4A63-4878-B294-D5743EFFB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1E00BA-5B69-48FE-B035-C0E726E99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104A-205D-4D4E-9EF6-0E09F2CCB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874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69086-D527-4C29-8C16-155CE78CA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59AEC7-B7B6-48BE-8E53-BE26570CD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1E485-99E6-4520-98D2-87D30ECF6D0C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8E6B72-F5C6-4405-8868-24F9B179D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34F238-EEA0-4856-BACA-B02F5CA46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104A-205D-4D4E-9EF6-0E09F2CCB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9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AA7CDB-4F44-4F69-9CAF-A7F71ECA1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1E485-99E6-4520-98D2-87D30ECF6D0C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2F477F-85FA-4DC8-9B07-1D007FA63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E18163-FAD3-4F03-812D-62F095821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104A-205D-4D4E-9EF6-0E09F2CCB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04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8768D-ED22-43CA-8F9F-0EA85E79E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209A8-AF98-4F46-A41C-D1B2A83E4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0DA8B8-9076-47B0-8D8A-4C3D2A38C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7C5209-5A32-4C05-812F-7B34C5856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1E485-99E6-4520-98D2-87D30ECF6D0C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BEF79-DA1B-4BC5-B2DD-328AF0ED1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331BFF-60BF-4E1A-AEC7-08C86B601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104A-205D-4D4E-9EF6-0E09F2CCB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90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9E601-0D11-4205-BF47-4DF13A2CA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951526-CFDB-4F45-94FE-71272D55A6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7C1150-AF5F-4ADE-A793-5534F8947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BBC58-35FE-4127-A14B-2D376503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1E485-99E6-4520-98D2-87D30ECF6D0C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541D06-866F-4415-AF3A-D0A2492FB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F0474-84F1-4FC3-B907-75286F4CB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104A-205D-4D4E-9EF6-0E09F2CCB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89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39119D-1B38-484F-9672-509EED2F5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D51B7-C6F3-4131-AE81-B3D5663DC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97758-5662-4F0F-B1D1-7FA4B68635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1E485-99E6-4520-98D2-87D30ECF6D0C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5E3BC-3C27-48E2-B6E5-0170F79571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56173-E469-4E3B-A228-07CB2F4E46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2104A-205D-4D4E-9EF6-0E09F2CCB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23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machinelearningcoban.com/tabml_book/ch_data_processing/process_outliers.html" TargetMode="External"/><Relationship Id="rId3" Type="http://schemas.openxmlformats.org/officeDocument/2006/relationships/hyperlink" Target="https://axieinfinity.com/" TargetMode="External"/><Relationship Id="rId7" Type="http://schemas.openxmlformats.org/officeDocument/2006/relationships/hyperlink" Target="https://www.phamduytung.com/blog/2019-05-05-deep-learning-dropout/" TargetMode="External"/><Relationship Id="rId2" Type="http://schemas.openxmlformats.org/officeDocument/2006/relationships/hyperlink" Target="https://towardsdatascience.com/deep-neural-networks-for-regression-problems-81321897ca3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ongodb.com/tools/" TargetMode="External"/><Relationship Id="rId5" Type="http://schemas.openxmlformats.org/officeDocument/2006/relationships/hyperlink" Target="https://www.pytorchlightning.ai/" TargetMode="External"/><Relationship Id="rId4" Type="http://schemas.openxmlformats.org/officeDocument/2006/relationships/hyperlink" Target="https://docs.opensea.io/reference/api-overview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34CF4-21C7-4E48-B520-7A8A6CB567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 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6EEC9C-2735-42FA-B602-F1C7B15A2B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NGUYỄN CHÍ THÀNH – 18127212</a:t>
            </a:r>
          </a:p>
          <a:p>
            <a:r>
              <a:rPr lang="en-US" dirty="0"/>
              <a:t>LÊ QUANG BẢO SƠN - 18127198</a:t>
            </a:r>
          </a:p>
        </p:txBody>
      </p:sp>
    </p:spTree>
    <p:extLst>
      <p:ext uri="{BB962C8B-B14F-4D97-AF65-F5344CB8AC3E}">
        <p14:creationId xmlns:p14="http://schemas.microsoft.com/office/powerpoint/2010/main" val="2974470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A1A692-B9D3-441A-BFF5-09462D9C3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/>
              <a:t>IV. Model</a:t>
            </a:r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B3D16-4AD2-421E-909C-946D88BA6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/>
              <a:t>Result</a:t>
            </a:r>
          </a:p>
          <a:p>
            <a:endParaRPr lang="en-US" sz="2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BB3763-D8D1-4153-9A1D-9B4FFF589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564" y="2532467"/>
            <a:ext cx="10051161" cy="417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550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1A692-B9D3-441A-BFF5-09462D9C3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V. Reflection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073B76-4A39-48C1-B8D4-809EE5825B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381105"/>
            <a:ext cx="10601325" cy="4881584"/>
          </a:xfrm>
        </p:spPr>
      </p:pic>
    </p:spTree>
    <p:extLst>
      <p:ext uri="{BB962C8B-B14F-4D97-AF65-F5344CB8AC3E}">
        <p14:creationId xmlns:p14="http://schemas.microsoft.com/office/powerpoint/2010/main" val="1336849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1A692-B9D3-441A-BFF5-09462D9C3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VI.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B3D16-4AD2-421E-909C-946D88BA6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[1] </a:t>
            </a:r>
            <a:r>
              <a:rPr lang="en-US" b="0" i="0" u="sng" dirty="0">
                <a:solidFill>
                  <a:srgbClr val="296EAA"/>
                </a:solidFill>
                <a:effectLst/>
                <a:latin typeface="Helvetica Neue"/>
                <a:hlinkClick r:id="rId2"/>
              </a:rPr>
              <a:t>https://towardsdatascience.com/deep-neural-networks-for-regression-problems-81321897ca33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 rtl="0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[2] </a:t>
            </a:r>
            <a:r>
              <a:rPr lang="en-US" b="0" i="0" u="sng" dirty="0">
                <a:solidFill>
                  <a:srgbClr val="296EAA"/>
                </a:solidFill>
                <a:effectLst/>
                <a:latin typeface="Helvetica Neue"/>
                <a:hlinkClick r:id="rId3"/>
              </a:rPr>
              <a:t>https://axieinfinity.com/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 rtl="0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[3] </a:t>
            </a:r>
            <a:r>
              <a:rPr lang="en-US" b="0" i="0" u="sng" dirty="0">
                <a:solidFill>
                  <a:srgbClr val="296EAA"/>
                </a:solidFill>
                <a:effectLst/>
                <a:latin typeface="Helvetica Neue"/>
                <a:hlinkClick r:id="rId4"/>
              </a:rPr>
              <a:t>https://docs.opensea.io/reference/api-overview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 rtl="0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[4] </a:t>
            </a:r>
            <a:r>
              <a:rPr lang="en-US" b="0" i="0" u="sng" dirty="0">
                <a:solidFill>
                  <a:srgbClr val="296EAA"/>
                </a:solidFill>
                <a:effectLst/>
                <a:latin typeface="Helvetica Neue"/>
                <a:hlinkClick r:id="rId5"/>
              </a:rPr>
              <a:t>https://www.pytorchlightning.ai/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 rtl="0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[5] </a:t>
            </a:r>
            <a:r>
              <a:rPr lang="en-US" b="0" i="0" u="sng" dirty="0">
                <a:solidFill>
                  <a:srgbClr val="296EAA"/>
                </a:solidFill>
                <a:effectLst/>
                <a:latin typeface="Helvetica Neue"/>
                <a:hlinkClick r:id="rId6"/>
              </a:rPr>
              <a:t>https://docs.mongodb.com/tools/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 rtl="0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[6] </a:t>
            </a:r>
            <a:r>
              <a:rPr lang="en-US" b="0" i="0" u="sng" dirty="0">
                <a:solidFill>
                  <a:srgbClr val="296EAA"/>
                </a:solidFill>
                <a:effectLst/>
                <a:latin typeface="Helvetica Neue"/>
                <a:hlinkClick r:id="rId7"/>
              </a:rPr>
              <a:t>https://www.phamduytung.com/blog/2019-05-05-deep-learning-dropout/</a:t>
            </a:r>
            <a:endParaRPr lang="en-US" b="0" i="0" u="sng" dirty="0">
              <a:solidFill>
                <a:srgbClr val="296EAA"/>
              </a:solidFill>
              <a:effectLst/>
              <a:latin typeface="Helvetica Neue"/>
            </a:endParaRPr>
          </a:p>
          <a:p>
            <a:pPr algn="l" rtl="0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[7] </a:t>
            </a:r>
            <a:r>
              <a:rPr lang="en-US" dirty="0" err="1">
                <a:hlinkClick r:id="rId8"/>
              </a:rPr>
              <a:t>Xử</a:t>
            </a:r>
            <a:r>
              <a:rPr lang="en-US" dirty="0">
                <a:hlinkClick r:id="rId8"/>
              </a:rPr>
              <a:t> </a:t>
            </a:r>
            <a:r>
              <a:rPr lang="en-US" dirty="0" err="1">
                <a:hlinkClick r:id="rId8"/>
              </a:rPr>
              <a:t>lý</a:t>
            </a:r>
            <a:r>
              <a:rPr lang="en-US" dirty="0">
                <a:hlinkClick r:id="rId8"/>
              </a:rPr>
              <a:t> </a:t>
            </a:r>
            <a:r>
              <a:rPr lang="en-US" dirty="0" err="1">
                <a:hlinkClick r:id="rId8"/>
              </a:rPr>
              <a:t>các</a:t>
            </a:r>
            <a:r>
              <a:rPr lang="en-US" dirty="0">
                <a:hlinkClick r:id="rId8"/>
              </a:rPr>
              <a:t> </a:t>
            </a:r>
            <a:r>
              <a:rPr lang="en-US" dirty="0" err="1">
                <a:hlinkClick r:id="rId8"/>
              </a:rPr>
              <a:t>giá</a:t>
            </a:r>
            <a:r>
              <a:rPr lang="en-US" dirty="0">
                <a:hlinkClick r:id="rId8"/>
              </a:rPr>
              <a:t> </a:t>
            </a:r>
            <a:r>
              <a:rPr lang="en-US" dirty="0" err="1">
                <a:hlinkClick r:id="rId8"/>
              </a:rPr>
              <a:t>trị</a:t>
            </a:r>
            <a:r>
              <a:rPr lang="en-US" dirty="0">
                <a:hlinkClick r:id="rId8"/>
              </a:rPr>
              <a:t> </a:t>
            </a:r>
            <a:r>
              <a:rPr lang="en-US" dirty="0" err="1">
                <a:hlinkClick r:id="rId8"/>
              </a:rPr>
              <a:t>ngoại</a:t>
            </a:r>
            <a:r>
              <a:rPr lang="en-US" dirty="0">
                <a:hlinkClick r:id="rId8"/>
              </a:rPr>
              <a:t> </a:t>
            </a:r>
            <a:r>
              <a:rPr lang="en-US" dirty="0" err="1">
                <a:hlinkClick r:id="rId8"/>
              </a:rPr>
              <a:t>lệ</a:t>
            </a:r>
            <a:r>
              <a:rPr lang="en-US" dirty="0">
                <a:hlinkClick r:id="rId8"/>
              </a:rPr>
              <a:t> — Machine Learning </a:t>
            </a:r>
            <a:r>
              <a:rPr lang="en-US" dirty="0" err="1">
                <a:hlinkClick r:id="rId8"/>
              </a:rPr>
              <a:t>cho</a:t>
            </a:r>
            <a:r>
              <a:rPr lang="en-US" dirty="0">
                <a:hlinkClick r:id="rId8"/>
              </a:rPr>
              <a:t> </a:t>
            </a:r>
            <a:r>
              <a:rPr lang="en-US" dirty="0" err="1">
                <a:hlinkClick r:id="rId8"/>
              </a:rPr>
              <a:t>dữ</a:t>
            </a:r>
            <a:r>
              <a:rPr lang="en-US" dirty="0">
                <a:hlinkClick r:id="rId8"/>
              </a:rPr>
              <a:t> </a:t>
            </a:r>
            <a:r>
              <a:rPr lang="en-US" dirty="0" err="1">
                <a:hlinkClick r:id="rId8"/>
              </a:rPr>
              <a:t>liệu</a:t>
            </a:r>
            <a:r>
              <a:rPr lang="en-US" dirty="0">
                <a:hlinkClick r:id="rId8"/>
              </a:rPr>
              <a:t> </a:t>
            </a:r>
            <a:r>
              <a:rPr lang="en-US" dirty="0" err="1">
                <a:hlinkClick r:id="rId8"/>
              </a:rPr>
              <a:t>dạng</a:t>
            </a:r>
            <a:r>
              <a:rPr lang="en-US" dirty="0">
                <a:hlinkClick r:id="rId8"/>
              </a:rPr>
              <a:t> </a:t>
            </a:r>
            <a:r>
              <a:rPr lang="en-US" dirty="0" err="1">
                <a:hlinkClick r:id="rId8"/>
              </a:rPr>
              <a:t>bảng</a:t>
            </a:r>
            <a:r>
              <a:rPr lang="en-US" dirty="0">
                <a:hlinkClick r:id="rId8"/>
              </a:rPr>
              <a:t> (machinelearningcoban.com)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92332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8983B-AB88-440F-A9D3-189F51E0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7120" y="2237172"/>
            <a:ext cx="12043298" cy="2205593"/>
          </a:xfrm>
        </p:spPr>
        <p:txBody>
          <a:bodyPr/>
          <a:lstStyle/>
          <a:p>
            <a:pPr algn="ctr"/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449386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C9656-2D74-47B4-B5E9-62FBC267B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Introduce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D55D5-FEA9-4CF2-8FA8-ED79158D9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Axie</a:t>
            </a:r>
            <a:r>
              <a:rPr lang="en-US" dirty="0"/>
              <a:t> Infinity ? </a:t>
            </a:r>
          </a:p>
          <a:p>
            <a:r>
              <a:rPr lang="en-US" dirty="0" err="1"/>
              <a:t>Opensea</a:t>
            </a:r>
            <a:r>
              <a:rPr lang="en-US" dirty="0"/>
              <a:t> ? </a:t>
            </a:r>
          </a:p>
          <a:p>
            <a:r>
              <a:rPr lang="en-US" dirty="0"/>
              <a:t>NFT 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449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1A692-B9D3-441A-BFF5-09462D9C3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Collect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B3D16-4AD2-421E-909C-946D88BA6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MongoDB</a:t>
            </a:r>
          </a:p>
          <a:p>
            <a:r>
              <a:rPr lang="en-US" dirty="0" err="1"/>
              <a:t>OpenseaAPI</a:t>
            </a:r>
            <a:endParaRPr lang="en-US" dirty="0"/>
          </a:p>
          <a:p>
            <a:r>
              <a:rPr lang="en-US" dirty="0" err="1"/>
              <a:t>Axie</a:t>
            </a:r>
            <a:r>
              <a:rPr lang="en-US" dirty="0"/>
              <a:t> Marketplace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397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1A692-B9D3-441A-BFF5-09462D9C3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Explore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B3D16-4AD2-421E-909C-946D88BA6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Preprocessing data ( duplicates, null).</a:t>
            </a:r>
          </a:p>
          <a:p>
            <a:r>
              <a:rPr lang="en-US" dirty="0"/>
              <a:t>Know info of columns.</a:t>
            </a:r>
          </a:p>
          <a:p>
            <a:r>
              <a:rPr lang="en-US" dirty="0"/>
              <a:t>Analysis data ( popular, top, total, number, trade, buyer, seller….)</a:t>
            </a:r>
          </a:p>
          <a:p>
            <a:r>
              <a:rPr lang="en-US" dirty="0"/>
              <a:t>Overview of data we have.</a:t>
            </a:r>
          </a:p>
        </p:txBody>
      </p:sp>
    </p:spTree>
    <p:extLst>
      <p:ext uri="{BB962C8B-B14F-4D97-AF65-F5344CB8AC3E}">
        <p14:creationId xmlns:p14="http://schemas.microsoft.com/office/powerpoint/2010/main" val="322298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1A692-B9D3-441A-BFF5-09462D9C3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B3D16-4AD2-421E-909C-946D88BA6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Preprocess :</a:t>
            </a:r>
          </a:p>
          <a:p>
            <a:r>
              <a:rPr lang="en-US" dirty="0"/>
              <a:t>+ </a:t>
            </a:r>
            <a:r>
              <a:rPr lang="en-US" dirty="0" err="1"/>
              <a:t>bodyshape</a:t>
            </a:r>
            <a:r>
              <a:rPr lang="en-US" dirty="0"/>
              <a:t> : Name - &gt; int</a:t>
            </a:r>
          </a:p>
          <a:p>
            <a:r>
              <a:rPr lang="en-US" dirty="0"/>
              <a:t>+ class : Name -&gt; int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EB9CA7-9BA9-4944-A876-FD733A530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67497"/>
            <a:ext cx="10873586" cy="5722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6B8075-127D-4F79-9C4A-EB8D524E7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987" y="4421006"/>
            <a:ext cx="10873586" cy="36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169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1A692-B9D3-441A-BFF5-09462D9C3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B3D16-4AD2-421E-909C-946D88BA6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Preprocess :</a:t>
            </a:r>
          </a:p>
          <a:p>
            <a:r>
              <a:rPr lang="en-US" dirty="0"/>
              <a:t>+ Price ETH : gas </a:t>
            </a:r>
            <a:r>
              <a:rPr lang="en-US" dirty="0" err="1"/>
              <a:t>wei</a:t>
            </a:r>
            <a:r>
              <a:rPr lang="en-US" dirty="0"/>
              <a:t> - &gt;  eth</a:t>
            </a:r>
          </a:p>
          <a:p>
            <a:r>
              <a:rPr lang="en-US" dirty="0"/>
              <a:t>+ Card id : Name -&gt; int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844EF0-D676-4EB9-874F-B2AF1A0A8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8887" y="1299209"/>
            <a:ext cx="3529013" cy="44205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B6770D-85C5-4523-AE51-01F8CCAE5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912" y="3509486"/>
            <a:ext cx="425767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090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1A692-B9D3-441A-BFF5-09462D9C3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B3D16-4AD2-421E-909C-946D88BA6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Preprocess :</a:t>
            </a:r>
          </a:p>
          <a:p>
            <a:r>
              <a:rPr lang="en-US" dirty="0"/>
              <a:t>+ Eliminate outlier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A3EB8C-AEEE-4415-B77A-65C234644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2836862"/>
            <a:ext cx="1045845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97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1A692-B9D3-441A-BFF5-09462D9C3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B3D16-4AD2-421E-909C-946D88BA6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 data : </a:t>
            </a:r>
          </a:p>
          <a:p>
            <a:r>
              <a:rPr lang="en-US" dirty="0"/>
              <a:t>+ train : 80%</a:t>
            </a:r>
          </a:p>
          <a:p>
            <a:r>
              <a:rPr lang="en-US" dirty="0"/>
              <a:t>+ validation : 10%</a:t>
            </a:r>
          </a:p>
          <a:p>
            <a:r>
              <a:rPr lang="en-US" dirty="0"/>
              <a:t>+ test : 10%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AEC3E1-758A-42F0-AAEA-BF0E89084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76700"/>
            <a:ext cx="6637373" cy="197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901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1A692-B9D3-441A-BFF5-09462D9C3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B3D16-4AD2-421E-909C-946D88BA6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Architect :</a:t>
            </a:r>
          </a:p>
          <a:p>
            <a:r>
              <a:rPr lang="en-US" dirty="0"/>
              <a:t>+ 4 Layer : 4 linear , 1 output.</a:t>
            </a:r>
          </a:p>
          <a:p>
            <a:r>
              <a:rPr lang="en-US" dirty="0"/>
              <a:t>+ Loss function : </a:t>
            </a:r>
            <a:r>
              <a:rPr lang="en-US" dirty="0" err="1"/>
              <a:t>MSEloss</a:t>
            </a:r>
            <a:r>
              <a:rPr lang="en-US" dirty="0"/>
              <a:t>.</a:t>
            </a:r>
          </a:p>
          <a:p>
            <a:r>
              <a:rPr lang="en-US" dirty="0"/>
              <a:t>+ No activation function.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19656A-F31C-4FDB-ADA2-DC03C86BB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291" y="3863975"/>
            <a:ext cx="470535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105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271</Words>
  <Application>Microsoft Office PowerPoint</Application>
  <PresentationFormat>Widescreen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Helvetica Neue</vt:lpstr>
      <vt:lpstr>Office Theme</vt:lpstr>
      <vt:lpstr>TEAM 10</vt:lpstr>
      <vt:lpstr>I. Introduce </vt:lpstr>
      <vt:lpstr>II. Collect data</vt:lpstr>
      <vt:lpstr>III. Explore data </vt:lpstr>
      <vt:lpstr>IV. Model</vt:lpstr>
      <vt:lpstr>IV. Model</vt:lpstr>
      <vt:lpstr>IV. Model</vt:lpstr>
      <vt:lpstr>IV. Model</vt:lpstr>
      <vt:lpstr>IV. Model</vt:lpstr>
      <vt:lpstr>IV. Model</vt:lpstr>
      <vt:lpstr>V. Reflection</vt:lpstr>
      <vt:lpstr>VI. Reference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10</dc:title>
  <dc:creator>NGUYỄN CHÍ THÀNH</dc:creator>
  <cp:lastModifiedBy>NGUYỄN CHÍ THÀNH</cp:lastModifiedBy>
  <cp:revision>8</cp:revision>
  <dcterms:created xsi:type="dcterms:W3CDTF">2021-09-06T00:19:47Z</dcterms:created>
  <dcterms:modified xsi:type="dcterms:W3CDTF">2021-09-09T22:36:18Z</dcterms:modified>
</cp:coreProperties>
</file>