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7" r:id="rId6"/>
    <p:sldId id="264" r:id="rId7"/>
    <p:sldId id="261" r:id="rId8"/>
    <p:sldId id="260" r:id="rId9"/>
    <p:sldId id="265" r:id="rId10"/>
    <p:sldId id="266" r:id="rId11"/>
    <p:sldId id="267" r:id="rId12"/>
    <p:sldId id="259" r:id="rId13"/>
    <p:sldId id="271" r:id="rId14"/>
    <p:sldId id="269" r:id="rId15"/>
    <p:sldId id="270" r:id="rId16"/>
    <p:sldId id="268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1A08-16D9-47A2-BAA9-F4BEB8453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BD9B-F340-4219-8717-4C19F75C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C4FB-87AA-465C-B7E1-C5FC71D2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CF07-FDDB-42A9-8E4D-833934F8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5435-F6F6-4E22-8351-BAB731F8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028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158-F3E0-43AD-9CB6-317BAC09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68D9C-D7CC-4295-BC04-DB450F283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C5DA-00DA-4126-BB7D-36DF0624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55C8-418E-4D19-B7D1-2B86989E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8C90-7D6D-41F6-BF7E-8851A40D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181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B6EB7-4C28-49A6-A171-42D2802D8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1A576-D8EA-4A16-AE31-DFCE637A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9788-26CB-42BA-9879-7984F7C5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4061-81F6-42FA-A8D8-57401F6C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68D2-0637-4EF0-9423-A127D63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824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276B-5570-43CF-A72F-E1C950A0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3836-4338-406C-AFBE-12D898AF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6056-A7EB-4A80-B918-32CE60C6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D605-7C0E-4744-AB75-992F8384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7768-E635-4A10-805A-7B9CCAE4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879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B131-A91E-4DA2-A5BE-F1181886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CB6E-B953-4BFF-8877-97AAE53C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A9ED-3B8C-4B6E-9325-809D9FFC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C547-A22D-4D2F-9203-3A1C6B17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31FD-510B-4E1C-AE36-898F4BF9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723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4034-0340-4F1B-8FE0-5C5DC9E5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EA4D-E69B-40F6-B993-4735D546A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1277-8DF8-4437-A4E5-06AB2D39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471F-847D-4262-92D5-DFA4F12A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45A4E-7E3B-4DAE-B9DE-1A5C0417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CC33E-D516-4F2D-B859-2CF1B9C8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872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8175-3C0F-429D-9844-F2A0C78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8211-F024-45A0-BC5F-58088138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A5E0-7A8C-45BB-AFA7-6625BEA95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E3D64-76BC-4A65-8A1D-C03F674A2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BDDCB-D155-4ECC-B0BC-6EEABE1C5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8D6CA-4758-4D6E-B2FF-2BE9B8FF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46077-3403-44AF-977C-A323F08D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CFF39-A3FE-40C6-A701-F4F87237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247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0AE0-2F29-459E-BBEA-DA7FE74D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659BC-10A5-4E80-836C-68F1BA16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5A9F-47FA-40C1-96E2-9AA8481A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FC69D-47C0-45FD-AA14-1AB04FC3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273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E25F8-55C0-4F45-A346-8F728F1B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8C6A6-2CC1-4A08-962C-1B16BD69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B71EA-526A-49B3-9629-F83FC7A6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01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72D9-851D-4F34-A65D-6F43BDD8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E851-3383-459D-9E70-4B961441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86E0B-5DE3-489C-9678-42C2F27E0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51F79-CB64-483E-AA5D-A110274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94A9-6AAD-4607-AB94-A5C3B2F8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3DEB-EC8B-4B9D-A60B-27E16BFA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979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CBDA-8836-4CA5-B37D-1CDFB314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5F136-7750-4348-97CA-309BD9D4B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79153-E180-4A82-9CA9-F87D5B55F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81A20-3B95-4ED4-8818-D3E2DEE1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DABA-CF8C-4188-AB68-087E00C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53AE4-70ED-4B01-B9C1-EFE8F4C9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35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4539C-CA71-4A53-94C3-009B2EF6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90374-0EC9-46EA-93BA-AEC909AC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2435-EEFD-42CA-845B-26B0B4308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4544-DB95-43DB-93BA-A433F8EA35D9}" type="datetimeFigureOut">
              <a:rPr lang="es-GT" smtClean="0"/>
              <a:t>24/09/2021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B009-A8CF-436C-A656-16F4A0A75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632E-4C38-4520-9BD1-79081F4D1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B17F-FBAA-4AE0-B80F-E15AA84DBF5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58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38274-F018-4639-A8E8-7A9471E0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7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9559-61FF-4A78-91D6-081A59939CF9}"/>
              </a:ext>
            </a:extLst>
          </p:cNvPr>
          <p:cNvSpPr txBox="1"/>
          <p:nvPr/>
        </p:nvSpPr>
        <p:spPr>
          <a:xfrm>
            <a:off x="1459685" y="1803633"/>
            <a:ext cx="693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6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Dance </a:t>
            </a:r>
            <a:r>
              <a:rPr lang="es-GT" sz="36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Dance</a:t>
            </a:r>
            <a:r>
              <a:rPr lang="es-GT" sz="36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36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Convolution</a:t>
            </a:r>
            <a:r>
              <a:rPr lang="es-GT" sz="36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X</a:t>
            </a:r>
          </a:p>
          <a:p>
            <a:r>
              <a:rPr lang="es-GT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Eduardo Santizo Olivet (21007361)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BD27-6A76-4C59-989A-9E152879172E}"/>
              </a:ext>
            </a:extLst>
          </p:cNvPr>
          <p:cNvSpPr txBox="1"/>
          <p:nvPr/>
        </p:nvSpPr>
        <p:spPr>
          <a:xfrm>
            <a:off x="1459685" y="3826778"/>
            <a:ext cx="45552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Maestría en Data Science</a:t>
            </a:r>
          </a:p>
          <a:p>
            <a:r>
              <a:rPr lang="es-GT" sz="16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Instituto en Investigación de Operaciones (IIO)</a:t>
            </a:r>
          </a:p>
          <a:p>
            <a:r>
              <a:rPr lang="es-GT" sz="16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Universidad Galileo (2021) </a:t>
            </a:r>
          </a:p>
          <a:p>
            <a:endParaRPr lang="es-G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3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18BD4A-AE5F-401E-A1F3-F589920A0383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703579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Resultados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E734B-B092-4112-9FB3-E78B96BA7E1C}"/>
              </a:ext>
            </a:extLst>
          </p:cNvPr>
          <p:cNvSpPr txBox="1"/>
          <p:nvPr/>
        </p:nvSpPr>
        <p:spPr>
          <a:xfrm>
            <a:off x="838201" y="1486426"/>
            <a:ext cx="5156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Inicialmente parece un buen resultado.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Debido a limitantes en la red en términos de su “comprensión rítmica”, el modelo genera pasos, pero los charts son incómodos de bailar y la “dificultad” del output es dudosa..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8FAAF-297D-4FAA-AD42-D8C7B25A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0"/>
            <a:ext cx="5743575" cy="6858000"/>
          </a:xfrm>
          <a:prstGeom prst="rect">
            <a:avLst/>
          </a:prstGeom>
        </p:spPr>
      </p:pic>
      <p:pic>
        <p:nvPicPr>
          <p:cNvPr id="4098" name="Picture 2" descr="Sticker Maker - Hide The Pain Harold">
            <a:extLst>
              <a:ext uri="{FF2B5EF4-FFF2-40B4-BE49-F238E27FC236}">
                <a16:creationId xmlns:a16="http://schemas.microsoft.com/office/drawing/2014/main" id="{A64BDF41-80E5-4677-BD35-8FC28BCA2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212" y="2758404"/>
            <a:ext cx="465531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276FF7-F723-47F1-81DD-ECB2F17D2CDA}"/>
              </a:ext>
            </a:extLst>
          </p:cNvPr>
          <p:cNvSpPr txBox="1">
            <a:spLocks/>
          </p:cNvSpPr>
          <p:nvPr/>
        </p:nvSpPr>
        <p:spPr>
          <a:xfrm>
            <a:off x="4140200" y="5650895"/>
            <a:ext cx="3416300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GT" sz="2400" b="1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El Ratón Vaquero</a:t>
            </a:r>
          </a:p>
          <a:p>
            <a:pPr algn="r"/>
            <a:r>
              <a:rPr lang="es-GT" sz="2000" b="1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CriCri</a:t>
            </a:r>
            <a:endParaRPr lang="es-GT" sz="2400" b="1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8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18BD4A-AE5F-401E-A1F3-F589920A0383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703579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Resultados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E734B-B092-4112-9FB3-E78B96BA7E1C}"/>
              </a:ext>
            </a:extLst>
          </p:cNvPr>
          <p:cNvSpPr txBox="1"/>
          <p:nvPr/>
        </p:nvSpPr>
        <p:spPr>
          <a:xfrm>
            <a:off x="838201" y="1486426"/>
            <a:ext cx="5156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Inicialmente parece un buen resultado.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Debido a limitantes en la red en términos de su “comprensión rítmica”, el modelo genera pasos, pero los charts son incómodos de bailar.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Una canción normal tiende a mantener los pulsos relativamente constantes.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48F79-4666-46A3-8BB5-CD495751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97" y="0"/>
            <a:ext cx="5755403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A8C5B82-10BA-4A71-B355-55BA8BAFA6CB}"/>
              </a:ext>
            </a:extLst>
          </p:cNvPr>
          <p:cNvSpPr txBox="1">
            <a:spLocks/>
          </p:cNvSpPr>
          <p:nvPr/>
        </p:nvSpPr>
        <p:spPr>
          <a:xfrm>
            <a:off x="4140200" y="5650895"/>
            <a:ext cx="3416300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GT" sz="2400" b="1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Say</a:t>
            </a:r>
            <a:r>
              <a:rPr lang="es-GT" sz="2400" b="1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So</a:t>
            </a:r>
          </a:p>
          <a:p>
            <a:pPr algn="r"/>
            <a:r>
              <a:rPr lang="es-GT" sz="1800" b="1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Doja</a:t>
            </a: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Cat</a:t>
            </a:r>
            <a:endParaRPr lang="es-GT" sz="2000" b="1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6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50710-487F-404F-9FC4-8A4C5747E4C5}"/>
              </a:ext>
            </a:extLst>
          </p:cNvPr>
          <p:cNvSpPr/>
          <p:nvPr/>
        </p:nvSpPr>
        <p:spPr>
          <a:xfrm>
            <a:off x="7650760" y="0"/>
            <a:ext cx="454124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9333F5-578F-4554-B5B3-7F6235A32E19}"/>
              </a:ext>
            </a:extLst>
          </p:cNvPr>
          <p:cNvGraphicFramePr>
            <a:graphicFrameLocks noGrp="1"/>
          </p:cNvGraphicFramePr>
          <p:nvPr/>
        </p:nvGraphicFramePr>
        <p:xfrm>
          <a:off x="7798499" y="0"/>
          <a:ext cx="424576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5762">
                  <a:extLst>
                    <a:ext uri="{9D8B030D-6E8A-4147-A177-3AD203B41FA5}">
                      <a16:colId xmlns:a16="http://schemas.microsoft.com/office/drawing/2014/main" val="300008518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93427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543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50151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69619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352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69755"/>
                  </a:ext>
                </a:extLst>
              </a:tr>
            </a:tbl>
          </a:graphicData>
        </a:graphic>
      </p:graphicFrame>
      <p:pic>
        <p:nvPicPr>
          <p:cNvPr id="1026" name="Picture 2" descr="Vivid | Dance Dance Revolution (DDR) Wiki | Fandom">
            <a:extLst>
              <a:ext uri="{FF2B5EF4-FFF2-40B4-BE49-F238E27FC236}">
                <a16:creationId xmlns:a16="http://schemas.microsoft.com/office/drawing/2014/main" id="{235F9FF4-94F4-484A-BB32-F746B81C92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63" y="-215583"/>
            <a:ext cx="3050034" cy="381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vid | Dance Dance Revolution (DDR) Wiki | Fandom">
            <a:extLst>
              <a:ext uri="{FF2B5EF4-FFF2-40B4-BE49-F238E27FC236}">
                <a16:creationId xmlns:a16="http://schemas.microsoft.com/office/drawing/2014/main" id="{E3F09434-5345-458A-9D55-93D55491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63" y="3261040"/>
            <a:ext cx="3050034" cy="38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14B85E1-91DB-4C72-9DB8-343B6299CD7E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648538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Motivación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9E47B-217C-4A21-B44B-65637DC5F96C}"/>
              </a:ext>
            </a:extLst>
          </p:cNvPr>
          <p:cNvSpPr txBox="1"/>
          <p:nvPr/>
        </p:nvSpPr>
        <p:spPr>
          <a:xfrm>
            <a:off x="838201" y="1486426"/>
            <a:ext cx="621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Yo puedo hacerlo mejor! (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Foreshadowing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Actualmente hay técnicas de Machine Learning mucho más avanzadas que en 2012, ¿porque no intentar mejorar el método utilizado?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557C3-9551-497B-A447-B0F40BC36D51}"/>
              </a:ext>
            </a:extLst>
          </p:cNvPr>
          <p:cNvSpPr txBox="1"/>
          <p:nvPr/>
        </p:nvSpPr>
        <p:spPr>
          <a:xfrm>
            <a:off x="802807" y="3695159"/>
            <a:ext cx="61023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La red utiliza una etapa recurrente basada en </a:t>
            </a:r>
            <a:r>
              <a:rPr lang="es-GT" sz="18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LSTMs</a:t>
            </a: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. Inmediatamente viene a la cabeza sustituir estas neuronas por elementos más avanzados como “Transformers” o “Transformers Bidireccionales” (BERT).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Antes en “</a:t>
            </a:r>
            <a:r>
              <a:rPr lang="es-GT" sz="18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image</a:t>
            </a: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18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processing</a:t>
            </a: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”, los análisis también se hacían diferentes modelos que se alimentan entre si. Actualmente esto ya no ocurre, porque no aplicar el mismo principio en esta aplicación.</a:t>
            </a:r>
          </a:p>
        </p:txBody>
      </p:sp>
    </p:spTree>
    <p:extLst>
      <p:ext uri="{BB962C8B-B14F-4D97-AF65-F5344CB8AC3E}">
        <p14:creationId xmlns:p14="http://schemas.microsoft.com/office/powerpoint/2010/main" val="56415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50710-487F-404F-9FC4-8A4C5747E4C5}"/>
              </a:ext>
            </a:extLst>
          </p:cNvPr>
          <p:cNvSpPr/>
          <p:nvPr/>
        </p:nvSpPr>
        <p:spPr>
          <a:xfrm>
            <a:off x="7650760" y="0"/>
            <a:ext cx="454124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9333F5-578F-4554-B5B3-7F6235A32E19}"/>
              </a:ext>
            </a:extLst>
          </p:cNvPr>
          <p:cNvGraphicFramePr>
            <a:graphicFrameLocks noGrp="1"/>
          </p:cNvGraphicFramePr>
          <p:nvPr/>
        </p:nvGraphicFramePr>
        <p:xfrm>
          <a:off x="7798499" y="0"/>
          <a:ext cx="424576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5762">
                  <a:extLst>
                    <a:ext uri="{9D8B030D-6E8A-4147-A177-3AD203B41FA5}">
                      <a16:colId xmlns:a16="http://schemas.microsoft.com/office/drawing/2014/main" val="300008518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93427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543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50151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69619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352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69755"/>
                  </a:ext>
                </a:extLst>
              </a:tr>
            </a:tbl>
          </a:graphicData>
        </a:graphic>
      </p:graphicFrame>
      <p:pic>
        <p:nvPicPr>
          <p:cNvPr id="1026" name="Picture 2" descr="Vivid | Dance Dance Revolution (DDR) Wiki | Fandom">
            <a:extLst>
              <a:ext uri="{FF2B5EF4-FFF2-40B4-BE49-F238E27FC236}">
                <a16:creationId xmlns:a16="http://schemas.microsoft.com/office/drawing/2014/main" id="{235F9FF4-94F4-484A-BB32-F746B81C92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63" y="-939483"/>
            <a:ext cx="3050034" cy="381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vid | Dance Dance Revolution (DDR) Wiki | Fandom">
            <a:extLst>
              <a:ext uri="{FF2B5EF4-FFF2-40B4-BE49-F238E27FC236}">
                <a16:creationId xmlns:a16="http://schemas.microsoft.com/office/drawing/2014/main" id="{E3F09434-5345-458A-9D55-93D55491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63" y="2467939"/>
            <a:ext cx="3050034" cy="38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14B85E1-91DB-4C72-9DB8-343B6299CD7E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648538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Posibles Mejoras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557C3-9551-497B-A447-B0F40BC36D51}"/>
              </a:ext>
            </a:extLst>
          </p:cNvPr>
          <p:cNvSpPr txBox="1"/>
          <p:nvPr/>
        </p:nvSpPr>
        <p:spPr>
          <a:xfrm>
            <a:off x="838201" y="1472634"/>
            <a:ext cx="61023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El </a:t>
            </a:r>
            <a:r>
              <a:rPr lang="es-GT" sz="18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dataset</a:t>
            </a: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original utilizado únicamente consiste de canciones de alto BPM, esto lo hace muy malo para predecir canciones de tempo más bajo.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La red utiliza una etapa recurrente basada en </a:t>
            </a:r>
            <a:r>
              <a:rPr lang="es-GT" sz="18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LSTMs</a:t>
            </a: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. Inmediatamente viene a la cabeza sustituir estas neuronas por elementos más avanzados como “Transformers” o “Transformers Bidireccionales” (BERT).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Antes en “</a:t>
            </a:r>
            <a:r>
              <a:rPr lang="es-GT" sz="18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image</a:t>
            </a: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18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processing</a:t>
            </a: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”, los análisis también se hacían diferentes modelos que se alimentan entre si. Actualmente esto ya no ocurre, porque no aplicar el mismo principio en esta aplicación.</a:t>
            </a:r>
          </a:p>
        </p:txBody>
      </p:sp>
    </p:spTree>
    <p:extLst>
      <p:ext uri="{BB962C8B-B14F-4D97-AF65-F5344CB8AC3E}">
        <p14:creationId xmlns:p14="http://schemas.microsoft.com/office/powerpoint/2010/main" val="413798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18BD4A-AE5F-401E-A1F3-F589920A0383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703579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Nueva Idea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A6E23-56AC-4146-8B29-D3B429CD8509}"/>
              </a:ext>
            </a:extLst>
          </p:cNvPr>
          <p:cNvSpPr txBox="1"/>
          <p:nvPr/>
        </p:nvSpPr>
        <p:spPr>
          <a:xfrm>
            <a:off x="838200" y="1486426"/>
            <a:ext cx="1043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Copiar los principios seguidos por YOLO y combinar los dos modelos. Se alimenta un espectrograma en la entrada, pasa por tres tipos de red (CNN, RNN y MLP) y finalmente se genera un vector con 4 “componentes”.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22FEB-C4E2-4CC9-88AD-B77C11BAF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43"/>
          <a:stretch/>
        </p:blipFill>
        <p:spPr>
          <a:xfrm>
            <a:off x="3860800" y="2871649"/>
            <a:ext cx="4840742" cy="400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562D2C-24E9-4A89-BDA7-1BF07B244D14}"/>
              </a:ext>
            </a:extLst>
          </p:cNvPr>
          <p:cNvSpPr txBox="1"/>
          <p:nvPr/>
        </p:nvSpPr>
        <p:spPr>
          <a:xfrm>
            <a:off x="8916421" y="5796285"/>
            <a:ext cx="306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16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Por favor revisen el CV de Joseph </a:t>
            </a:r>
            <a:r>
              <a:rPr lang="es-GT" sz="16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Redmon</a:t>
            </a:r>
            <a:r>
              <a:rPr lang="es-GT" sz="16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, no solo el título de </a:t>
            </a:r>
            <a:r>
              <a:rPr lang="es-GT" sz="16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paper</a:t>
            </a:r>
            <a:r>
              <a:rPr lang="es-GT" sz="16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es un meme…</a:t>
            </a:r>
          </a:p>
        </p:txBody>
      </p:sp>
    </p:spTree>
    <p:extLst>
      <p:ext uri="{BB962C8B-B14F-4D97-AF65-F5344CB8AC3E}">
        <p14:creationId xmlns:p14="http://schemas.microsoft.com/office/powerpoint/2010/main" val="11143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18BD4A-AE5F-401E-A1F3-F589920A0383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703579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Nueva Idea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F68A9-45F3-49BC-8F0B-37F86EDF49A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28" y="1625297"/>
            <a:ext cx="1710377" cy="3747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AF7D10-B519-497C-ABD6-ADD52405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77" y="2761364"/>
            <a:ext cx="6220174" cy="1912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1D9512-D204-44DA-A900-540651C553B8}"/>
              </a:ext>
            </a:extLst>
          </p:cNvPr>
          <p:cNvSpPr txBox="1"/>
          <p:nvPr/>
        </p:nvSpPr>
        <p:spPr>
          <a:xfrm>
            <a:off x="1126876" y="4809453"/>
            <a:ext cx="6220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16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Input: </a:t>
            </a:r>
            <a:r>
              <a:rPr lang="es-GT" sz="16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Slices</a:t>
            </a:r>
            <a:r>
              <a:rPr lang="es-GT" sz="16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de 15 muestras de un espectrograma generado empleando STFT, con una escala de Mel y a partir de ventanas de 3 largos diferentes.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3CA69-BA93-4180-A68B-C34073385708}"/>
              </a:ext>
            </a:extLst>
          </p:cNvPr>
          <p:cNvSpPr txBox="1"/>
          <p:nvPr/>
        </p:nvSpPr>
        <p:spPr>
          <a:xfrm>
            <a:off x="7968754" y="5386528"/>
            <a:ext cx="3133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16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Output: Probabilidad de paso, BPM y la probabilidad de cada tipo de paso para cada flecha (4 distribuciones de probabilidad). </a:t>
            </a:r>
          </a:p>
        </p:txBody>
      </p:sp>
    </p:spTree>
    <p:extLst>
      <p:ext uri="{BB962C8B-B14F-4D97-AF65-F5344CB8AC3E}">
        <p14:creationId xmlns:p14="http://schemas.microsoft.com/office/powerpoint/2010/main" val="112736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4B85E1-91DB-4C72-9DB8-343B6299CD7E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648538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An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Attempt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was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Made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26B53-15CB-4EC3-8A91-D63507F1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88" y="0"/>
            <a:ext cx="4514412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DDB52D-278F-4223-B8A6-04AA9968B7EA}"/>
              </a:ext>
            </a:extLst>
          </p:cNvPr>
          <p:cNvSpPr txBox="1"/>
          <p:nvPr/>
        </p:nvSpPr>
        <p:spPr>
          <a:xfrm>
            <a:off x="838201" y="1486426"/>
            <a:ext cx="621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Se procesó el archivo de canción “.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sm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” (visto a la derecha) y se convirtió en un diccionario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1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4B85E1-91DB-4C72-9DB8-343B6299CD7E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648538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An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Attempt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was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Made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26B53-15CB-4EC3-8A91-D63507F1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88" y="0"/>
            <a:ext cx="4514412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DDB52D-278F-4223-B8A6-04AA9968B7EA}"/>
              </a:ext>
            </a:extLst>
          </p:cNvPr>
          <p:cNvSpPr txBox="1"/>
          <p:nvPr/>
        </p:nvSpPr>
        <p:spPr>
          <a:xfrm>
            <a:off x="838201" y="1486426"/>
            <a:ext cx="621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Se procesó el archivo de canción “.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sm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” (visto a la derecha) y se convirtió en un diccionario.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Los compases fueron procesados y convertidos en arrays de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numpy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Tomando en cuenta cambios en BPM,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offsets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y “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stops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” durante la canción, se generó una traducción de notación musical a “tiempo absoluto” (se colocaron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timestamps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a cada beat).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CE6B78-CA24-4C32-BCF3-B9BAFAE1F749}"/>
              </a:ext>
            </a:extLst>
          </p:cNvPr>
          <p:cNvSpPr/>
          <p:nvPr/>
        </p:nvSpPr>
        <p:spPr>
          <a:xfrm>
            <a:off x="7525188" y="3429000"/>
            <a:ext cx="1339412" cy="342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81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4B85E1-91DB-4C72-9DB8-343B6299CD7E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648538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An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Attempt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was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Made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B52D-278F-4223-B8A6-04AA9968B7EA}"/>
              </a:ext>
            </a:extLst>
          </p:cNvPr>
          <p:cNvSpPr txBox="1"/>
          <p:nvPr/>
        </p:nvSpPr>
        <p:spPr>
          <a:xfrm>
            <a:off x="838201" y="1486426"/>
            <a:ext cx="6214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Se ensambló una función de costo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custom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para el vector “extraño” de salida.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Se obtuvieron las imágenes del audio para todos audios utilizando la librería “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librosa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Y se ensambló el modelo.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A7EFB-E335-4E76-9367-E5D15E94F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08" y="3586339"/>
            <a:ext cx="9237583" cy="2839861"/>
          </a:xfrm>
          <a:prstGeom prst="rect">
            <a:avLst/>
          </a:prstGeom>
        </p:spPr>
      </p:pic>
      <p:pic>
        <p:nvPicPr>
          <p:cNvPr id="9" name="Picture 4" descr="Finger Dance Lite : Amazon.es: Apps y Juegos">
            <a:extLst>
              <a:ext uri="{FF2B5EF4-FFF2-40B4-BE49-F238E27FC236}">
                <a16:creationId xmlns:a16="http://schemas.microsoft.com/office/drawing/2014/main" id="{30378D77-7B88-4940-90DB-2D19D5DC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11051" y="431800"/>
            <a:ext cx="2442748" cy="24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4B85E1-91DB-4C72-9DB8-343B6299CD7E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648538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Coming</a:t>
            </a:r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Soon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B52D-278F-4223-B8A6-04AA9968B7EA}"/>
              </a:ext>
            </a:extLst>
          </p:cNvPr>
          <p:cNvSpPr txBox="1"/>
          <p:nvPr/>
        </p:nvSpPr>
        <p:spPr>
          <a:xfrm>
            <a:off x="838201" y="1486426"/>
            <a:ext cx="60609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Es necesario ensamblar todas las partes juntas e iniciar el entrenamiento del modelo.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Utilizar muchas más canciones para el entrenamiento. El autor original utilizó apenas 200 (expandidas), pero no son suficientes.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Etapa de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post-procesado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para convertir las canciones a archivos “bailables”.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Utilizar el BPM de la salida para mejorar las salidas y hacerlas más coherentes musicalmente.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Estilizar la salida en términos del “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Heat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Meter”.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51C59-F940-42BB-8F76-002B8797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236" y="0"/>
            <a:ext cx="6060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EAC71-EB5F-42CE-A592-A8DD1E3F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21903"/>
            <a:ext cx="9067800" cy="1908175"/>
          </a:xfrm>
        </p:spPr>
        <p:txBody>
          <a:bodyPr>
            <a:normAutofit fontScale="90000"/>
          </a:bodyPr>
          <a:lstStyle/>
          <a:p>
            <a:r>
              <a:rPr lang="es-GT" sz="72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AQUÍ ESTARÍA MI PROYECTO TERMINADO Y FUNCIONAL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6BA873-21E6-40E2-B2D2-53D1EAB22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4" t="11710"/>
          <a:stretch/>
        </p:blipFill>
        <p:spPr>
          <a:xfrm>
            <a:off x="7658100" y="2101391"/>
            <a:ext cx="4533900" cy="47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664B4-53EE-406E-8E90-0419AB246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182" y="1346200"/>
            <a:ext cx="7300398" cy="5511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23C5FBE-AC67-40A0-AA16-CA5F77E1B545}"/>
              </a:ext>
            </a:extLst>
          </p:cNvPr>
          <p:cNvSpPr txBox="1">
            <a:spLocks/>
          </p:cNvSpPr>
          <p:nvPr/>
        </p:nvSpPr>
        <p:spPr>
          <a:xfrm>
            <a:off x="2603500" y="736600"/>
            <a:ext cx="9067800" cy="190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72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SI ME HUBIERA SALIDO</a:t>
            </a:r>
          </a:p>
        </p:txBody>
      </p:sp>
    </p:spTree>
    <p:extLst>
      <p:ext uri="{BB962C8B-B14F-4D97-AF65-F5344CB8AC3E}">
        <p14:creationId xmlns:p14="http://schemas.microsoft.com/office/powerpoint/2010/main" val="162889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3C5FBE-AC67-40A0-AA16-CA5F77E1B545}"/>
              </a:ext>
            </a:extLst>
          </p:cNvPr>
          <p:cNvSpPr txBox="1">
            <a:spLocks/>
          </p:cNvSpPr>
          <p:nvPr/>
        </p:nvSpPr>
        <p:spPr>
          <a:xfrm>
            <a:off x="1562100" y="2474912"/>
            <a:ext cx="9067800" cy="190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72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PERO LO INTENTARÉ EXPLICAR</a:t>
            </a:r>
          </a:p>
        </p:txBody>
      </p:sp>
      <p:pic>
        <p:nvPicPr>
          <p:cNvPr id="6" name="Picture 4" descr="Finger Dance Lite : Amazon.es: Apps y Juegos">
            <a:extLst>
              <a:ext uri="{FF2B5EF4-FFF2-40B4-BE49-F238E27FC236}">
                <a16:creationId xmlns:a16="http://schemas.microsoft.com/office/drawing/2014/main" id="{A4FB7042-68CF-4143-85F4-D36FB342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08526" y="3976614"/>
            <a:ext cx="2442748" cy="24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50710-487F-404F-9FC4-8A4C5747E4C5}"/>
              </a:ext>
            </a:extLst>
          </p:cNvPr>
          <p:cNvSpPr/>
          <p:nvPr/>
        </p:nvSpPr>
        <p:spPr>
          <a:xfrm>
            <a:off x="7650760" y="0"/>
            <a:ext cx="454124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9333F5-578F-4554-B5B3-7F6235A32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01249"/>
              </p:ext>
            </p:extLst>
          </p:nvPr>
        </p:nvGraphicFramePr>
        <p:xfrm>
          <a:off x="7798499" y="0"/>
          <a:ext cx="424576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5762">
                  <a:extLst>
                    <a:ext uri="{9D8B030D-6E8A-4147-A177-3AD203B41FA5}">
                      <a16:colId xmlns:a16="http://schemas.microsoft.com/office/drawing/2014/main" val="300008518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93427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543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50151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69619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352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697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D9EAC71-EB5F-42CE-A592-A8DD1E3F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63300"/>
            <a:ext cx="6485389" cy="809334"/>
          </a:xfrm>
        </p:spPr>
        <p:txBody>
          <a:bodyPr/>
          <a:lstStyle/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Motivación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Vivid | Dance Dance Revolution (DDR) Wiki | Fandom">
            <a:extLst>
              <a:ext uri="{FF2B5EF4-FFF2-40B4-BE49-F238E27FC236}">
                <a16:creationId xmlns:a16="http://schemas.microsoft.com/office/drawing/2014/main" id="{235F9FF4-94F4-484A-BB32-F746B81C92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63" y="-215583"/>
            <a:ext cx="3050034" cy="381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vid | Dance Dance Revolution (DDR) Wiki | Fandom">
            <a:extLst>
              <a:ext uri="{FF2B5EF4-FFF2-40B4-BE49-F238E27FC236}">
                <a16:creationId xmlns:a16="http://schemas.microsoft.com/office/drawing/2014/main" id="{E3F09434-5345-458A-9D55-93D55491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63" y="3261040"/>
            <a:ext cx="3050034" cy="38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716E3E-6295-42D0-9CEB-2A8C32888B64}"/>
              </a:ext>
            </a:extLst>
          </p:cNvPr>
          <p:cNvSpPr txBox="1"/>
          <p:nvPr/>
        </p:nvSpPr>
        <p:spPr>
          <a:xfrm>
            <a:off x="838201" y="1486426"/>
            <a:ext cx="621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Quería bailar una canción de “Charlie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Puth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” en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Stepmania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5. La busqué en internet, pero todos están más entretenidos bailando electrónicas intensas.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El tipo de canciones que la gente baila es muy específica a sus gustos. No siempre están las que a uno le gustan.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Intenté abrir el editor de notas y…</a:t>
            </a:r>
          </a:p>
        </p:txBody>
      </p:sp>
    </p:spTree>
    <p:extLst>
      <p:ext uri="{BB962C8B-B14F-4D97-AF65-F5344CB8AC3E}">
        <p14:creationId xmlns:p14="http://schemas.microsoft.com/office/powerpoint/2010/main" val="18665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373A31-E72E-4650-A7FC-2FDDD6B48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1" r="20487"/>
          <a:stretch/>
        </p:blipFill>
        <p:spPr>
          <a:xfrm>
            <a:off x="1016000" y="0"/>
            <a:ext cx="39497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EB3D50C-62A6-4B60-88EF-3E978A07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0" y="1717400"/>
            <a:ext cx="3441699" cy="809334"/>
          </a:xfrm>
        </p:spPr>
        <p:txBody>
          <a:bodyPr/>
          <a:lstStyle/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Arrow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Vortex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57DB8-5290-486C-95A1-C44BEEFD7ED0}"/>
              </a:ext>
            </a:extLst>
          </p:cNvPr>
          <p:cNvSpPr txBox="1"/>
          <p:nvPr/>
        </p:nvSpPr>
        <p:spPr>
          <a:xfrm>
            <a:off x="5981700" y="2526734"/>
            <a:ext cx="548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… </a:t>
            </a:r>
            <a:r>
              <a:rPr lang="es-GT" sz="18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definitivamente mucho respeto a las personas que escriben estas canciones. Es mucho más complicado de lo que parece.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2629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4D8A16-F8B5-44F1-984C-6DE7F698E654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703579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Machine Learning al Rescate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3D405-5785-47CC-B7E3-066F6C49D406}"/>
              </a:ext>
            </a:extLst>
          </p:cNvPr>
          <p:cNvSpPr txBox="1"/>
          <p:nvPr/>
        </p:nvSpPr>
        <p:spPr>
          <a:xfrm>
            <a:off x="838201" y="1486426"/>
            <a:ext cx="621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Machine learning está hecho para este tipo de cosas. ¿Habrá algún trabajo similar? Si</a:t>
            </a:r>
          </a:p>
          <a:p>
            <a:pPr algn="just"/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Existen muchas soluciones propuestas en el internet (dirigirse a la comunidad de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Stepmania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en Reddit para más información). Uno de los modelos más famosos, es el muy creativamente nombrado: </a:t>
            </a:r>
          </a:p>
          <a:p>
            <a:pPr algn="just"/>
            <a:endParaRPr lang="es-GT" sz="20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Dance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Dance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GT" sz="2000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Convolution</a:t>
            </a: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por Chris Donahue (2012)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2C41EE-EE0E-4003-B4CC-42505F4D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98" y="2650191"/>
            <a:ext cx="4300902" cy="42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076" name="Picture 4" descr="Finger Dance Lite : Amazon.es: Apps y Juegos">
            <a:extLst>
              <a:ext uri="{FF2B5EF4-FFF2-40B4-BE49-F238E27FC236}">
                <a16:creationId xmlns:a16="http://schemas.microsoft.com/office/drawing/2014/main" id="{F251352C-CF83-4307-A3E9-BCBEA10E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80" y="3951214"/>
            <a:ext cx="2442748" cy="24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618BD4A-AE5F-401E-A1F3-F589920A0383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703579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Idea General del </a:t>
            </a:r>
            <a:r>
              <a:rPr lang="es-GT" sz="4000" b="1" u="sng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Paper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A6E23-56AC-4146-8B29-D3B429CD8509}"/>
              </a:ext>
            </a:extLst>
          </p:cNvPr>
          <p:cNvSpPr txBox="1"/>
          <p:nvPr/>
        </p:nvSpPr>
        <p:spPr>
          <a:xfrm>
            <a:off x="838200" y="1486426"/>
            <a:ext cx="810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Dos modelos conectados de forma secuencial y que se entrenan de forma conjunta.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0940F1-CC0E-466A-8296-DD01C5E6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87" y="2524415"/>
            <a:ext cx="2609417" cy="313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9AA78-5684-47DF-A9FB-53C96B044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087" y="2524416"/>
            <a:ext cx="2835391" cy="3139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18B3CF-897D-45C5-BAC4-6816E0EFFD6C}"/>
              </a:ext>
            </a:extLst>
          </p:cNvPr>
          <p:cNvSpPr txBox="1"/>
          <p:nvPr/>
        </p:nvSpPr>
        <p:spPr>
          <a:xfrm>
            <a:off x="1825738" y="5664201"/>
            <a:ext cx="2912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14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Modelo A: Predice si en un momento específico de la canción debería de haber un paso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A8670-1E15-4F30-8D76-D42D86BDA696}"/>
              </a:ext>
            </a:extLst>
          </p:cNvPr>
          <p:cNvSpPr txBox="1"/>
          <p:nvPr/>
        </p:nvSpPr>
        <p:spPr>
          <a:xfrm>
            <a:off x="5153625" y="5664201"/>
            <a:ext cx="2912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14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Modelo B: Dado que se detectó que debería de haber un paso, que paso se debería de colocar.</a:t>
            </a:r>
          </a:p>
        </p:txBody>
      </p:sp>
    </p:spTree>
    <p:extLst>
      <p:ext uri="{BB962C8B-B14F-4D97-AF65-F5344CB8AC3E}">
        <p14:creationId xmlns:p14="http://schemas.microsoft.com/office/powerpoint/2010/main" val="255178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7F2A6-4F34-4CD1-80ED-93A465B70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18BD4A-AE5F-401E-A1F3-F589920A0383}"/>
              </a:ext>
            </a:extLst>
          </p:cNvPr>
          <p:cNvSpPr txBox="1">
            <a:spLocks/>
          </p:cNvSpPr>
          <p:nvPr/>
        </p:nvSpPr>
        <p:spPr>
          <a:xfrm>
            <a:off x="838201" y="663300"/>
            <a:ext cx="7035799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b="1" u="sng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Resultados</a:t>
            </a:r>
            <a:endParaRPr lang="es-GT" b="1" u="sng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10705-3AB4-422C-A735-049DD0A0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153" y="0"/>
            <a:ext cx="5748847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FE734B-B092-4112-9FB3-E78B96BA7E1C}"/>
              </a:ext>
            </a:extLst>
          </p:cNvPr>
          <p:cNvSpPr txBox="1"/>
          <p:nvPr/>
        </p:nvSpPr>
        <p:spPr>
          <a:xfrm>
            <a:off x="838201" y="1486426"/>
            <a:ext cx="5156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Inicialmente parece un buen resultado. Desde la perspectiva de alguien que juega DDR, puedo decir que las secuencias son “bailables”.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203A2F1-7697-4BC3-B207-D33E3828B908}"/>
              </a:ext>
            </a:extLst>
          </p:cNvPr>
          <p:cNvSpPr txBox="1">
            <a:spLocks/>
          </p:cNvSpPr>
          <p:nvPr/>
        </p:nvSpPr>
        <p:spPr>
          <a:xfrm>
            <a:off x="4140200" y="5650895"/>
            <a:ext cx="3416300" cy="80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GT" sz="2400" b="1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Empty</a:t>
            </a:r>
            <a:r>
              <a:rPr lang="es-GT" sz="2400" b="1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 Cups</a:t>
            </a:r>
          </a:p>
          <a:p>
            <a:pPr algn="r"/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Charlie </a:t>
            </a:r>
            <a:r>
              <a:rPr lang="es-GT" sz="1800" b="1" dirty="0" err="1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Puth</a:t>
            </a:r>
            <a:endParaRPr lang="es-GT" sz="2000" b="1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6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900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Light</vt:lpstr>
      <vt:lpstr>Calibri</vt:lpstr>
      <vt:lpstr>Calibri Light</vt:lpstr>
      <vt:lpstr>Impact</vt:lpstr>
      <vt:lpstr>Office Theme</vt:lpstr>
      <vt:lpstr>PowerPoint Presentation</vt:lpstr>
      <vt:lpstr>AQUÍ ESTARÍA MI PROYECTO TERMINADO Y FUNCIONAL</vt:lpstr>
      <vt:lpstr>PowerPoint Presentation</vt:lpstr>
      <vt:lpstr>PowerPoint Presentation</vt:lpstr>
      <vt:lpstr>Motivación</vt:lpstr>
      <vt:lpstr>Arrow Vortex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Santizo</dc:creator>
  <cp:lastModifiedBy>Eduardo Santizo</cp:lastModifiedBy>
  <cp:revision>14</cp:revision>
  <dcterms:created xsi:type="dcterms:W3CDTF">2021-09-25T00:48:02Z</dcterms:created>
  <dcterms:modified xsi:type="dcterms:W3CDTF">2021-09-25T03:21:01Z</dcterms:modified>
</cp:coreProperties>
</file>