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5" r:id="rId5"/>
    <p:sldId id="264" r:id="rId6"/>
    <p:sldId id="26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186263096623981E-2"/>
          <c:y val="0"/>
          <c:w val="0.96798603026775321"/>
          <c:h val="0.94625889594152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0BD1D7-95BB-4E48-B8E3-588EC9E1BC93}" type="CATEGORYNAME">
                      <a:rPr lang="en-US" sz="2800" b="1" smtClean="0"/>
                      <a:pPr>
                        <a:defRPr/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025073818897635"/>
                      <c:h val="6.358699154863219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82-4C71-923B-49B7892FA265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1DFE35-67ED-4653-B638-F1CE783E2CC4}" type="CATEGORYNAME">
                      <a:rPr lang="en-US" smtClean="0"/>
                      <a:pPr algn="ctr" rtl="0">
                        <a:defRPr lang="en-US" sz="2800" b="1" i="0" u="none" strike="noStrike" kern="1200" baseline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82-4C71-923B-49B7892FA265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F52EDE-7953-440A-89E6-20501AA14257}" type="CATEGORYNAME">
                      <a:rPr lang="en-US" smtClean="0"/>
                      <a:pPr algn="ctr" rtl="0">
                        <a:defRPr lang="en-US" sz="2800" b="1" i="0" u="none" strike="noStrike" kern="1200" baseline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82-4C71-923B-49B7892FA265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28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F399BC-BE4D-4FB2-95EE-5485B83E8511}" type="CATEGORYNAME">
                      <a:rPr lang="en-US" smtClean="0"/>
                      <a:pPr algn="ctr" rtl="0">
                        <a:defRPr lang="en-US" sz="2800" b="1" i="0" u="none" strike="noStrike" kern="1200" baseline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28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782-4C71-923B-49B7892FA26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Excel</c:v>
                </c:pt>
                <c:pt idx="1">
                  <c:v>SQL</c:v>
                </c:pt>
                <c:pt idx="2">
                  <c:v>Power BI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2-4C71-923B-49B7892F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21595008"/>
        <c:axId val="1586032128"/>
      </c:barChart>
      <c:catAx>
        <c:axId val="152159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86032128"/>
        <c:crosses val="autoZero"/>
        <c:auto val="1"/>
        <c:lblAlgn val="ctr"/>
        <c:lblOffset val="100"/>
        <c:noMultiLvlLbl val="0"/>
      </c:catAx>
      <c:valAx>
        <c:axId val="158603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159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D26C-F0E4-4EB5-8C76-CF6F0994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D8B1-83CD-4200-8C56-E2C222B3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8D85-4DAB-4ADE-9758-FCA7EA7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E68-574E-4BB5-A7C2-F0868CC7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C3EF-23BF-461F-941F-4FEFF44D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8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DB2-5FD8-4B18-A134-F8AD7BDC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C183-7812-49FB-9F96-AB116E21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4571-9F50-4A6C-87B1-8D4EB07E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D74D-75F6-4902-9DAD-F53CE901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2440-E441-4220-BB64-C74BA40F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83600-2FF4-4461-9942-FCC4FDA77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81C3-26C0-44D4-B993-466FF4F4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7B6E-D300-4C60-85D9-D50D660F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5887-715E-4719-B2BB-D5C4C236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659B-040C-42F3-8A12-323CF6C5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91A5-D587-4958-B5D4-F02B957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AF52-4571-4658-8A00-E2B3BF4B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6E15-51A0-408D-8C3D-73D0C7BA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9851-12A0-44AF-96E3-EFB7C8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FC9E-18EA-46B2-B698-868DC589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3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6D99-6FA2-45BE-BA38-826F7B1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1AAF-2428-44FE-8679-7CFCC5D0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B0E9-159C-482F-896C-02614689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79A2-22B8-4B91-A912-02D0527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266B-2A7D-4F54-8E98-A40EBB2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E84-BCF7-4FD7-9323-11A0E52D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0394-8044-4C02-A4BB-8520A21E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93870-1963-457D-8EF9-FCEE3021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81B1-2415-4356-9B4E-A124FE05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1C15-67C5-459F-9145-063963FD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7517-668C-4983-9D9A-6019E11C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FAFE-886A-4E9C-9A4C-305D5DA9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81E6-0281-40AC-BB85-ABBD8097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696F6-8568-4D08-9BB1-B3DC1E77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94587-3F1A-4F40-9E8C-BF70277A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983E-8E8C-4025-91D2-3EAADAE7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E473D-92E1-4301-A86C-1E61788D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39304-BB6B-4A05-B97A-5D397DCA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DA138-B18D-4DDA-A077-A14D35C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D95-7BD2-42B9-8724-96AB64D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EBE9B-674E-41AD-94C7-C388DD12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35C85-65EF-42A5-B4E7-5FE51775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57966-4B16-4086-90A5-EA6E3EF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9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626A7-4DCB-45D3-8B5E-7B6FB63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C9511-882F-4ABE-8AE8-3B277F7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77CB-B6F0-430E-A98B-A010B66E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4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211F-FD6D-40B7-9A8E-EE8541AD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8E2C-BA82-4E7E-9731-733C1C7E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54E64-7846-4033-8C56-FB1BD055F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2AB2-2F19-46E1-9018-5379BAFE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BC43-B4C8-407E-BD76-3F5B90A5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CE5D5-E847-4DF6-B411-AFC86C5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25E3-AC7A-44FF-9EB3-4D7EF340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DD01C-D801-4783-9888-7105FBA14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0845-4759-4073-9E8B-BDB8D346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ADC75-BE77-42AF-B0D9-0F76E28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86EB-869E-45C2-A121-23F1F22A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DE453-1AFF-4B1C-A33F-D75C3DF2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F2A03-D1C8-4BFD-9CA4-F6700D8D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3365-FFF8-4BF9-BC7E-ED92668D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3CC1-F4FC-4620-B337-BC46685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2651-2D8C-4F08-A1FC-A452F588AEC4}" type="datetimeFigureOut">
              <a:rPr lang="en-IN" smtClean="0"/>
              <a:t>2023-08-31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81B8-3700-43ED-8933-79E0D453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978D-AA21-49C4-90A5-2C62B1649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B79A-417B-47B9-BE25-ECB788CA1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C92B80-9270-13E9-38C9-F8EE1809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" y="50629"/>
            <a:ext cx="12143448" cy="5756762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26640"/>
            <a:ext cx="2857500" cy="58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F575F-AFF8-513E-B608-EAD6099EC930}"/>
              </a:ext>
            </a:extLst>
          </p:cNvPr>
          <p:cNvSpPr txBox="1"/>
          <p:nvPr/>
        </p:nvSpPr>
        <p:spPr>
          <a:xfrm>
            <a:off x="-184483" y="0"/>
            <a:ext cx="12376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rgbClr val="00B0F0"/>
                </a:solidFill>
                <a:effectLst/>
                <a:latin typeface="Söhne"/>
              </a:rPr>
              <a:t>Data Analytics: </a:t>
            </a:r>
          </a:p>
          <a:p>
            <a:pPr algn="ctr"/>
            <a:r>
              <a:rPr lang="en-US" sz="4000" b="0" i="0" dirty="0">
                <a:solidFill>
                  <a:srgbClr val="00B0F0"/>
                </a:solidFill>
                <a:effectLst/>
                <a:latin typeface="Söhne"/>
              </a:rPr>
              <a:t>Unveiling Insights for Informed Decisions</a:t>
            </a:r>
            <a:endParaRPr lang="en-IN" sz="4000" b="1" i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C6285-15A4-441E-8CD8-C4FD131C7E10}"/>
              </a:ext>
            </a:extLst>
          </p:cNvPr>
          <p:cNvSpPr txBox="1"/>
          <p:nvPr/>
        </p:nvSpPr>
        <p:spPr>
          <a:xfrm>
            <a:off x="6737685" y="6083164"/>
            <a:ext cx="5284270" cy="461665"/>
          </a:xfrm>
          <a:prstGeom prst="rect">
            <a:avLst/>
          </a:prstGeom>
          <a:solidFill>
            <a:srgbClr val="00376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Presented by :- Sachin Sahebrao Rajput</a:t>
            </a:r>
          </a:p>
        </p:txBody>
      </p:sp>
    </p:spTree>
    <p:extLst>
      <p:ext uri="{BB962C8B-B14F-4D97-AF65-F5344CB8AC3E}">
        <p14:creationId xmlns:p14="http://schemas.microsoft.com/office/powerpoint/2010/main" val="15229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668421" y="1403095"/>
            <a:ext cx="8152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Analyse and provide insights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32559-A3EA-D1CC-9DA1-070F8BCCF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17" y="1566132"/>
            <a:ext cx="5895988" cy="30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Tools Trend in Job Description.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C36126-CFB1-863D-D052-5FEDEB9E0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41937"/>
              </p:ext>
            </p:extLst>
          </p:nvPr>
        </p:nvGraphicFramePr>
        <p:xfrm>
          <a:off x="2032000" y="927480"/>
          <a:ext cx="8727440" cy="444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56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Topics.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8" y="1004719"/>
            <a:ext cx="8868792" cy="665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is Data Analytics?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Why Data Analytics?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types Data Analytics?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steps involved in Data Analytics?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Tools can be used for Data Analytics?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Which other skills can help you?</a:t>
            </a:r>
          </a:p>
          <a:p>
            <a:pPr marL="0" lvl="1">
              <a:lnSpc>
                <a:spcPct val="200000"/>
              </a:lnSpc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>
              <a:lnSpc>
                <a:spcPct val="200000"/>
              </a:lnSpc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0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is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7C01A-69B6-C5F9-6E03-8E2BBE14CF54}"/>
              </a:ext>
            </a:extLst>
          </p:cNvPr>
          <p:cNvSpPr txBox="1"/>
          <p:nvPr/>
        </p:nvSpPr>
        <p:spPr>
          <a:xfrm>
            <a:off x="433137" y="1004719"/>
            <a:ext cx="10722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:- </a:t>
            </a:r>
            <a:r>
              <a:rPr lang="en-IN" sz="2400" dirty="0"/>
              <a:t>Collection Of values/Facts/Numbers that convey information.</a:t>
            </a:r>
          </a:p>
          <a:p>
            <a:endParaRPr lang="en-IN" sz="2400" b="1" dirty="0"/>
          </a:p>
          <a:p>
            <a:r>
              <a:rPr lang="en-IN" sz="2400" b="1" dirty="0"/>
              <a:t>Analytics :- </a:t>
            </a:r>
            <a:r>
              <a:rPr lang="en-US" sz="2400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Analytics is the scientific process of discovering and communicating the meaningful patterns </a:t>
            </a:r>
            <a:endParaRPr lang="en-IN" sz="2400" dirty="0"/>
          </a:p>
          <a:p>
            <a:endParaRPr lang="en-IN" sz="2400" b="1" dirty="0"/>
          </a:p>
          <a:p>
            <a:r>
              <a:rPr lang="en-IN" sz="2400" b="1" dirty="0"/>
              <a:t>Data Analytics </a:t>
            </a:r>
            <a:r>
              <a:rPr lang="en-IN" sz="2400" dirty="0"/>
              <a:t>means </a:t>
            </a:r>
            <a:r>
              <a:rPr lang="en-US" sz="2400" dirty="0"/>
              <a:t>using data, techniques and tools that identify patterns and trends, which in turn generate actionable insights that support informed decision-making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Data Analytics </a:t>
            </a:r>
            <a:r>
              <a:rPr lang="en-IN" sz="2400" dirty="0"/>
              <a:t>is not a tool or technology, rather it is way of thinking and acting on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Why Data Analytics?</a:t>
            </a:r>
            <a:r>
              <a:rPr lang="en-IN" sz="32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8" y="1004719"/>
            <a:ext cx="8868792" cy="554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Gather hidden insights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Generate reports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Perform market analysis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Improve business requirements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Cut costs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Attract customers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1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types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BCFDB-7AC3-EC6A-3509-022C300BEAA4}"/>
              </a:ext>
            </a:extLst>
          </p:cNvPr>
          <p:cNvSpPr txBox="1"/>
          <p:nvPr/>
        </p:nvSpPr>
        <p:spPr>
          <a:xfrm>
            <a:off x="275207" y="1004719"/>
            <a:ext cx="11111479" cy="425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Descriptive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answers What has happened? 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E.g. Netflix movie recommendation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Predictive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answers What could happen? 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E.g.</a:t>
            </a:r>
            <a:r>
              <a:rPr lang="en-US" sz="2000" b="0" i="0" dirty="0">
                <a:solidFill>
                  <a:srgbClr val="3A343A"/>
                </a:solidFill>
                <a:effectLst/>
                <a:latin typeface="Europa"/>
              </a:rPr>
              <a:t> Manufacturing industry to predict future requirements and optimize warehouse stocking accordingly.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Prescriptive :- 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should be done?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E.g. Fraud detection in banks</a:t>
            </a:r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4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are the steps involved in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51E0D-8416-D788-9886-08260E13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84" y="883466"/>
            <a:ext cx="6585510" cy="49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What Tools can be used for Data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AD2A7-9FC7-7ABC-1EB5-F4358FEE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9" y="758222"/>
            <a:ext cx="9223081" cy="5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9916" y="1004719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735E4-04AA-A443-E32D-4751798CA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34" y="961333"/>
            <a:ext cx="5923058" cy="4585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490888" y="1311157"/>
            <a:ext cx="8152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Sort/Filter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VLOOKUP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Aggregation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Basic cleaning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EA9289FB-5C19-49D6-9157-CDF1C30983D7}"/>
              </a:ext>
            </a:extLst>
          </p:cNvPr>
          <p:cNvSpPr txBox="1"/>
          <p:nvPr/>
        </p:nvSpPr>
        <p:spPr>
          <a:xfrm>
            <a:off x="908312" y="989320"/>
            <a:ext cx="2727364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SAP Training Template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  <a:p>
            <a:pPr marL="0" lvl="1"/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www.zktutorials.com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C4CA9-6DA4-47D7-9165-75CDFAEE3931}"/>
              </a:ext>
            </a:extLst>
          </p:cNvPr>
          <p:cNvSpPr/>
          <p:nvPr/>
        </p:nvSpPr>
        <p:spPr>
          <a:xfrm>
            <a:off x="275208" y="144572"/>
            <a:ext cx="11434439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rPr>
              <a:t>With what tools you can start?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48DEE-1BA7-AFDF-0CB2-CD142D59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5836265"/>
            <a:ext cx="2857500" cy="58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F41A-BA21-4AE6-CFC4-AFD2863AB5C0}"/>
              </a:ext>
            </a:extLst>
          </p:cNvPr>
          <p:cNvSpPr txBox="1"/>
          <p:nvPr/>
        </p:nvSpPr>
        <p:spPr>
          <a:xfrm>
            <a:off x="668421" y="1403095"/>
            <a:ext cx="8152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MySQL/SQL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Primary key &amp;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Select/From/Where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Order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Relationship between tables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04D09-DDC2-93C5-DA52-C1BDE4BBA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437946"/>
            <a:ext cx="4611776" cy="30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420</Words>
  <Application>Microsoft Office PowerPoint</Application>
  <PresentationFormat>Widescreen</PresentationFormat>
  <Paragraphs>394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</vt:lpstr>
      <vt:lpstr>Europa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@ RAJPUT</cp:lastModifiedBy>
  <cp:revision>20</cp:revision>
  <dcterms:created xsi:type="dcterms:W3CDTF">2019-09-23T04:47:21Z</dcterms:created>
  <dcterms:modified xsi:type="dcterms:W3CDTF">2023-08-31T18:52:20Z</dcterms:modified>
</cp:coreProperties>
</file>