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9" r:id="rId3"/>
    <p:sldId id="269" r:id="rId4"/>
    <p:sldId id="270" r:id="rId5"/>
    <p:sldId id="260" r:id="rId6"/>
    <p:sldId id="261" r:id="rId7"/>
    <p:sldId id="262" r:id="rId8"/>
    <p:sldId id="263" r:id="rId9"/>
    <p:sldId id="264" r:id="rId10"/>
    <p:sldId id="265" r:id="rId11"/>
    <p:sldId id="266" r:id="rId12"/>
    <p:sldId id="267" r:id="rId13"/>
    <p:sldId id="268" r:id="rId14"/>
    <p:sldId id="25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6" d="100"/>
          <a:sy n="86" d="100"/>
        </p:scale>
        <p:origin x="-69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ee pathak" userId="57df94b5ac2dcb76" providerId="LiveId" clId="{87F555FD-1F63-4173-A20D-B4CDEF5AB1C2}"/>
    <pc:docChg chg="custSel modSld">
      <pc:chgData name="adiee pathak" userId="57df94b5ac2dcb76" providerId="LiveId" clId="{87F555FD-1F63-4173-A20D-B4CDEF5AB1C2}" dt="2024-12-12T17:32:16.383" v="35" actId="1076"/>
      <pc:docMkLst>
        <pc:docMk/>
      </pc:docMkLst>
      <pc:sldChg chg="modSp mod">
        <pc:chgData name="adiee pathak" userId="57df94b5ac2dcb76" providerId="LiveId" clId="{87F555FD-1F63-4173-A20D-B4CDEF5AB1C2}" dt="2024-12-12T16:55:19.523" v="34" actId="20577"/>
        <pc:sldMkLst>
          <pc:docMk/>
          <pc:sldMk cId="3188554397" sldId="256"/>
        </pc:sldMkLst>
        <pc:spChg chg="mod">
          <ac:chgData name="adiee pathak" userId="57df94b5ac2dcb76" providerId="LiveId" clId="{87F555FD-1F63-4173-A20D-B4CDEF5AB1C2}" dt="2024-12-12T16:55:19.523" v="34" actId="20577"/>
          <ac:spMkLst>
            <pc:docMk/>
            <pc:sldMk cId="3188554397" sldId="256"/>
            <ac:spMk id="3" creationId="{3687361E-D11C-AF17-90CC-527CC6D29962}"/>
          </ac:spMkLst>
        </pc:spChg>
      </pc:sldChg>
      <pc:sldChg chg="modSp mod">
        <pc:chgData name="adiee pathak" userId="57df94b5ac2dcb76" providerId="LiveId" clId="{87F555FD-1F63-4173-A20D-B4CDEF5AB1C2}" dt="2024-12-12T17:32:16.383" v="35" actId="1076"/>
        <pc:sldMkLst>
          <pc:docMk/>
          <pc:sldMk cId="1116121567" sldId="261"/>
        </pc:sldMkLst>
        <pc:spChg chg="mod">
          <ac:chgData name="adiee pathak" userId="57df94b5ac2dcb76" providerId="LiveId" clId="{87F555FD-1F63-4173-A20D-B4CDEF5AB1C2}" dt="2024-12-12T17:32:16.383" v="35" actId="1076"/>
          <ac:spMkLst>
            <pc:docMk/>
            <pc:sldMk cId="1116121567" sldId="261"/>
            <ac:spMk id="3" creationId="{52FB7247-2EF6-1DFA-B306-B1543C48F44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3FD214-761C-4F15-836E-FA00C0F0ED95}"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6EC6-ABCC-40CE-926D-5CD3C27BE4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348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FD214-761C-4F15-836E-FA00C0F0ED95}"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6EC6-ABCC-40CE-926D-5CD3C27BE4BD}" type="slidenum">
              <a:rPr lang="en-US" smtClean="0"/>
              <a:t>‹#›</a:t>
            </a:fld>
            <a:endParaRPr lang="en-US"/>
          </a:p>
        </p:txBody>
      </p:sp>
    </p:spTree>
    <p:extLst>
      <p:ext uri="{BB962C8B-B14F-4D97-AF65-F5344CB8AC3E}">
        <p14:creationId xmlns:p14="http://schemas.microsoft.com/office/powerpoint/2010/main" val="1697588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FD214-761C-4F15-836E-FA00C0F0ED95}"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6EC6-ABCC-40CE-926D-5CD3C27BE4BD}" type="slidenum">
              <a:rPr lang="en-US" smtClean="0"/>
              <a:t>‹#›</a:t>
            </a:fld>
            <a:endParaRPr lang="en-US"/>
          </a:p>
        </p:txBody>
      </p:sp>
    </p:spTree>
    <p:extLst>
      <p:ext uri="{BB962C8B-B14F-4D97-AF65-F5344CB8AC3E}">
        <p14:creationId xmlns:p14="http://schemas.microsoft.com/office/powerpoint/2010/main" val="4192974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FD214-761C-4F15-836E-FA00C0F0ED95}"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6EC6-ABCC-40CE-926D-5CD3C27BE4BD}" type="slidenum">
              <a:rPr lang="en-US" smtClean="0"/>
              <a:t>‹#›</a:t>
            </a:fld>
            <a:endParaRPr lang="en-US"/>
          </a:p>
        </p:txBody>
      </p:sp>
    </p:spTree>
    <p:extLst>
      <p:ext uri="{BB962C8B-B14F-4D97-AF65-F5344CB8AC3E}">
        <p14:creationId xmlns:p14="http://schemas.microsoft.com/office/powerpoint/2010/main" val="1315754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3FD214-761C-4F15-836E-FA00C0F0ED95}"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6EC6-ABCC-40CE-926D-5CD3C27BE4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36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3FD214-761C-4F15-836E-FA00C0F0ED95}"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26EC6-ABCC-40CE-926D-5CD3C27BE4BD}" type="slidenum">
              <a:rPr lang="en-US" smtClean="0"/>
              <a:t>‹#›</a:t>
            </a:fld>
            <a:endParaRPr lang="en-US"/>
          </a:p>
        </p:txBody>
      </p:sp>
    </p:spTree>
    <p:extLst>
      <p:ext uri="{BB962C8B-B14F-4D97-AF65-F5344CB8AC3E}">
        <p14:creationId xmlns:p14="http://schemas.microsoft.com/office/powerpoint/2010/main" val="1530795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3FD214-761C-4F15-836E-FA00C0F0ED95}" type="datetimeFigureOut">
              <a:rPr lang="en-US" smtClean="0"/>
              <a:t>12/13/2024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E26EC6-ABCC-40CE-926D-5CD3C27BE4BD}" type="slidenum">
              <a:rPr lang="en-US" smtClean="0"/>
              <a:t>‹#›</a:t>
            </a:fld>
            <a:endParaRPr lang="en-US"/>
          </a:p>
        </p:txBody>
      </p:sp>
    </p:spTree>
    <p:extLst>
      <p:ext uri="{BB962C8B-B14F-4D97-AF65-F5344CB8AC3E}">
        <p14:creationId xmlns:p14="http://schemas.microsoft.com/office/powerpoint/2010/main" val="1417779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3FD214-761C-4F15-836E-FA00C0F0ED95}" type="datetimeFigureOut">
              <a:rPr lang="en-US" smtClean="0"/>
              <a:t>12/13/2024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E26EC6-ABCC-40CE-926D-5CD3C27BE4BD}" type="slidenum">
              <a:rPr lang="en-US" smtClean="0"/>
              <a:t>‹#›</a:t>
            </a:fld>
            <a:endParaRPr lang="en-US"/>
          </a:p>
        </p:txBody>
      </p:sp>
    </p:spTree>
    <p:extLst>
      <p:ext uri="{BB962C8B-B14F-4D97-AF65-F5344CB8AC3E}">
        <p14:creationId xmlns:p14="http://schemas.microsoft.com/office/powerpoint/2010/main" val="650348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A3FD214-761C-4F15-836E-FA00C0F0ED95}" type="datetimeFigureOut">
              <a:rPr lang="en-US" smtClean="0"/>
              <a:t>12/13/2024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2E26EC6-ABCC-40CE-926D-5CD3C27BE4BD}" type="slidenum">
              <a:rPr lang="en-US" smtClean="0"/>
              <a:t>‹#›</a:t>
            </a:fld>
            <a:endParaRPr lang="en-US"/>
          </a:p>
        </p:txBody>
      </p:sp>
    </p:spTree>
    <p:extLst>
      <p:ext uri="{BB962C8B-B14F-4D97-AF65-F5344CB8AC3E}">
        <p14:creationId xmlns:p14="http://schemas.microsoft.com/office/powerpoint/2010/main" val="157178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A3FD214-761C-4F15-836E-FA00C0F0ED95}" type="datetimeFigureOut">
              <a:rPr lang="en-US" smtClean="0"/>
              <a:t>12/13/2024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2E26EC6-ABCC-40CE-926D-5CD3C27BE4BD}" type="slidenum">
              <a:rPr lang="en-US" smtClean="0"/>
              <a:t>‹#›</a:t>
            </a:fld>
            <a:endParaRPr lang="en-US"/>
          </a:p>
        </p:txBody>
      </p:sp>
    </p:spTree>
    <p:extLst>
      <p:ext uri="{BB962C8B-B14F-4D97-AF65-F5344CB8AC3E}">
        <p14:creationId xmlns:p14="http://schemas.microsoft.com/office/powerpoint/2010/main" val="427945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3FD214-761C-4F15-836E-FA00C0F0ED95}"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26EC6-ABCC-40CE-926D-5CD3C27BE4BD}" type="slidenum">
              <a:rPr lang="en-US" smtClean="0"/>
              <a:t>‹#›</a:t>
            </a:fld>
            <a:endParaRPr lang="en-US"/>
          </a:p>
        </p:txBody>
      </p:sp>
    </p:spTree>
    <p:extLst>
      <p:ext uri="{BB962C8B-B14F-4D97-AF65-F5344CB8AC3E}">
        <p14:creationId xmlns:p14="http://schemas.microsoft.com/office/powerpoint/2010/main" val="557909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A3FD214-761C-4F15-836E-FA00C0F0ED95}" type="datetimeFigureOut">
              <a:rPr lang="en-US" smtClean="0"/>
              <a:t>12/13/2024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2E26EC6-ABCC-40CE-926D-5CD3C27BE4B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055698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colab.research.google.com/drive/1ans5pDYxCbGKiMWEkGXxefpGS23WipIY?usp=sharing"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3314ED-2D1D-C465-E643-927B64C734F6}"/>
              </a:ext>
            </a:extLst>
          </p:cNvPr>
          <p:cNvSpPr>
            <a:spLocks noGrp="1"/>
          </p:cNvSpPr>
          <p:nvPr>
            <p:ph type="ctrTitle"/>
          </p:nvPr>
        </p:nvSpPr>
        <p:spPr/>
        <p:txBody>
          <a:bodyPr>
            <a:normAutofit/>
          </a:bodyPr>
          <a:lstStyle/>
          <a:p>
            <a:pPr algn="ctr">
              <a:lnSpc>
                <a:spcPct val="107000"/>
              </a:lnSpc>
              <a:spcAft>
                <a:spcPts val="800"/>
              </a:spcAft>
            </a:pPr>
            <a:r>
              <a:rPr lang="en-US" sz="3200" dirty="0"/>
              <a:t>Title: </a:t>
            </a:r>
            <a:r>
              <a:rPr lang="en-US" sz="3200" b="1" dirty="0"/>
              <a:t>"</a:t>
            </a:r>
            <a:r>
              <a:rPr lang="en-IN" sz="3200" kern="100" dirty="0">
                <a:effectLst/>
                <a:latin typeface="Times New Roman" panose="02020603050405020304" pitchFamily="18" charset="0"/>
                <a:ea typeface="Aptos" panose="020B0004020202020204" pitchFamily="34" charset="0"/>
                <a:cs typeface="Times New Roman" panose="02020603050405020304" pitchFamily="18" charset="0"/>
              </a:rPr>
              <a:t> The Impact of Video Assistant Referee (VAR) </a:t>
            </a:r>
            <a:r>
              <a:rPr lang="en-US" sz="3200" kern="100" dirty="0">
                <a:effectLst/>
                <a:latin typeface="Aptos" panose="020B0004020202020204" pitchFamily="34" charset="0"/>
                <a:ea typeface="Aptos" panose="020B0004020202020204" pitchFamily="34" charset="0"/>
                <a:cs typeface="Times New Roman" panose="02020603050405020304" pitchFamily="18" charset="0"/>
              </a:rPr>
              <a:t/>
            </a:r>
            <a:br>
              <a:rPr lang="en-US" sz="3200" kern="100" dirty="0">
                <a:effectLst/>
                <a:latin typeface="Aptos" panose="020B0004020202020204" pitchFamily="34" charset="0"/>
                <a:ea typeface="Aptos" panose="020B0004020202020204" pitchFamily="34" charset="0"/>
                <a:cs typeface="Times New Roman" panose="02020603050405020304" pitchFamily="18" charset="0"/>
              </a:rPr>
            </a:br>
            <a:r>
              <a:rPr lang="en-IN" sz="3200" dirty="0">
                <a:effectLst/>
                <a:latin typeface="Times New Roman" panose="02020603050405020304" pitchFamily="18" charset="0"/>
                <a:ea typeface="Aptos" panose="020B0004020202020204" pitchFamily="34" charset="0"/>
              </a:rPr>
              <a:t>Decisions On Teams Performance in Modern Football </a:t>
            </a:r>
            <a:r>
              <a:rPr lang="en-US" sz="3200" b="1" dirty="0"/>
              <a:t>"</a:t>
            </a:r>
            <a:endParaRPr lang="en-US" sz="3200" dirty="0"/>
          </a:p>
        </p:txBody>
      </p:sp>
      <p:sp>
        <p:nvSpPr>
          <p:cNvPr id="3" name="Subtitle 2">
            <a:extLst>
              <a:ext uri="{FF2B5EF4-FFF2-40B4-BE49-F238E27FC236}">
                <a16:creationId xmlns:a16="http://schemas.microsoft.com/office/drawing/2014/main" xmlns="" id="{3687361E-D11C-AF17-90CC-527CC6D29962}"/>
              </a:ext>
            </a:extLst>
          </p:cNvPr>
          <p:cNvSpPr>
            <a:spLocks noGrp="1"/>
          </p:cNvSpPr>
          <p:nvPr>
            <p:ph type="subTitle" idx="1"/>
          </p:nvPr>
        </p:nvSpPr>
        <p:spPr/>
        <p:txBody>
          <a:bodyPr/>
          <a:lstStyle/>
          <a:p>
            <a:r>
              <a:rPr lang="en-IN" sz="1800" dirty="0">
                <a:effectLst/>
                <a:latin typeface="Times New Roman" panose="02020603050405020304" pitchFamily="18" charset="0"/>
                <a:ea typeface="Aptos" panose="020B0004020202020204" pitchFamily="34" charset="0"/>
              </a:rPr>
              <a:t>Aditya Santosh Pathak</a:t>
            </a:r>
          </a:p>
          <a:p>
            <a:r>
              <a:rPr lang="en-IN" sz="1800" dirty="0">
                <a:latin typeface="Times New Roman" panose="02020603050405020304" pitchFamily="18" charset="0"/>
              </a:rPr>
              <a:t>Post-graduate student</a:t>
            </a:r>
            <a:endParaRPr lang="en-US" dirty="0"/>
          </a:p>
        </p:txBody>
      </p:sp>
    </p:spTree>
    <p:extLst>
      <p:ext uri="{BB962C8B-B14F-4D97-AF65-F5344CB8AC3E}">
        <p14:creationId xmlns:p14="http://schemas.microsoft.com/office/powerpoint/2010/main" val="31885543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2F9DBD2-7EDB-83C0-47E7-AA8B8CDF20E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xmlns="" id="{FFFC264E-1EA2-4C12-FA3A-52318EC3BBCA}"/>
              </a:ext>
            </a:extLst>
          </p:cNvPr>
          <p:cNvSpPr txBox="1"/>
          <p:nvPr/>
        </p:nvSpPr>
        <p:spPr>
          <a:xfrm>
            <a:off x="538066" y="524948"/>
            <a:ext cx="11094098" cy="461665"/>
          </a:xfrm>
          <a:prstGeom prst="rect">
            <a:avLst/>
          </a:prstGeom>
          <a:noFill/>
        </p:spPr>
        <p:txBody>
          <a:bodyPr wrap="square" rtlCol="0">
            <a:spAutoFit/>
          </a:bodyPr>
          <a:lstStyle/>
          <a:p>
            <a:r>
              <a:rPr lang="en-US" sz="2400" b="1" dirty="0"/>
              <a:t>Key Findings (</a:t>
            </a:r>
            <a:r>
              <a:rPr lang="en-US" b="1" dirty="0"/>
              <a:t>Home vs. Away Analysis)</a:t>
            </a:r>
          </a:p>
        </p:txBody>
      </p:sp>
      <p:sp>
        <p:nvSpPr>
          <p:cNvPr id="3" name="TextBox 2">
            <a:extLst>
              <a:ext uri="{FF2B5EF4-FFF2-40B4-BE49-F238E27FC236}">
                <a16:creationId xmlns:a16="http://schemas.microsoft.com/office/drawing/2014/main" xmlns="" id="{101551C9-8573-4BF3-ACF4-71A7DCAF69E0}"/>
              </a:ext>
            </a:extLst>
          </p:cNvPr>
          <p:cNvSpPr txBox="1"/>
          <p:nvPr/>
        </p:nvSpPr>
        <p:spPr>
          <a:xfrm>
            <a:off x="435429" y="1110342"/>
            <a:ext cx="11653934" cy="3416320"/>
          </a:xfrm>
          <a:prstGeom prst="rect">
            <a:avLst/>
          </a:prstGeom>
          <a:noFill/>
        </p:spPr>
        <p:txBody>
          <a:bodyPr wrap="square" rtlCol="0">
            <a:spAutoFit/>
          </a:bodyPr>
          <a:lstStyle/>
          <a:p>
            <a:r>
              <a:rPr lang="en-US" b="1" dirty="0"/>
              <a:t>Aim:</a:t>
            </a:r>
            <a:r>
              <a:rPr lang="en-US" dirty="0"/>
              <a:t> To </a:t>
            </a:r>
            <a:r>
              <a:rPr lang="en-US" dirty="0" err="1"/>
              <a:t>analyse</a:t>
            </a:r>
            <a:r>
              <a:rPr lang="en-US" dirty="0"/>
              <a:t> the bias effect of VAR decisions on home and away teams.</a:t>
            </a:r>
          </a:p>
          <a:p>
            <a:r>
              <a:rPr lang="en-US" b="1" dirty="0"/>
              <a:t>Key Assumptions:</a:t>
            </a:r>
          </a:p>
          <a:p>
            <a:r>
              <a:rPr lang="en-US" dirty="0"/>
              <a:t>Crowd effects (goals for, disallowed goals for) may be advantageous to home teams.</a:t>
            </a:r>
          </a:p>
          <a:p>
            <a:r>
              <a:rPr lang="en-US" dirty="0"/>
              <a:t>So away teams may be disadvantaged (goals against leading to goals against, disallowed goals against).</a:t>
            </a:r>
          </a:p>
          <a:p>
            <a:r>
              <a:rPr lang="en-US" b="1" dirty="0"/>
              <a:t>Impact Scores:</a:t>
            </a:r>
          </a:p>
          <a:p>
            <a:r>
              <a:rPr lang="en-US" dirty="0"/>
              <a:t>Home Impact Score = Goals for – Disallowed goals for</a:t>
            </a:r>
          </a:p>
          <a:p>
            <a:r>
              <a:rPr lang="en-US" dirty="0"/>
              <a:t>Away Impact Score = Goals for with goals against – Goals against with goals for</a:t>
            </a:r>
          </a:p>
          <a:p>
            <a:r>
              <a:rPr lang="en-US" b="1" dirty="0"/>
              <a:t>Hypothesis Testing:</a:t>
            </a:r>
          </a:p>
          <a:p>
            <a:r>
              <a:rPr lang="en-US" dirty="0"/>
              <a:t>Results of the paired t-test indicated p-value = 0.7923, suggesting no difference between the impact scores comparing home to away.</a:t>
            </a:r>
          </a:p>
          <a:p>
            <a:r>
              <a:rPr lang="en-US" b="1" dirty="0"/>
              <a:t>Conclusion:</a:t>
            </a:r>
          </a:p>
          <a:p>
            <a:r>
              <a:rPr lang="en-US" dirty="0"/>
              <a:t>VAR calls are not a significant advantage or disadvantage to home teams.</a:t>
            </a:r>
          </a:p>
        </p:txBody>
      </p:sp>
    </p:spTree>
    <p:extLst>
      <p:ext uri="{BB962C8B-B14F-4D97-AF65-F5344CB8AC3E}">
        <p14:creationId xmlns:p14="http://schemas.microsoft.com/office/powerpoint/2010/main" val="10770705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37AEEB0-AFC8-E00E-FB78-4CD4FB7C7BD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xmlns="" id="{5ABC6696-025D-8925-44DC-7652DF1E05B9}"/>
              </a:ext>
            </a:extLst>
          </p:cNvPr>
          <p:cNvSpPr txBox="1"/>
          <p:nvPr/>
        </p:nvSpPr>
        <p:spPr>
          <a:xfrm>
            <a:off x="538066" y="524948"/>
            <a:ext cx="11094098" cy="461665"/>
          </a:xfrm>
          <a:prstGeom prst="rect">
            <a:avLst/>
          </a:prstGeom>
          <a:noFill/>
        </p:spPr>
        <p:txBody>
          <a:bodyPr wrap="square" rtlCol="0">
            <a:spAutoFit/>
          </a:bodyPr>
          <a:lstStyle/>
          <a:p>
            <a:r>
              <a:rPr lang="en-US" sz="2400" dirty="0"/>
              <a:t>Conclusion</a:t>
            </a:r>
            <a:endParaRPr lang="en-US" b="1" dirty="0"/>
          </a:p>
        </p:txBody>
      </p:sp>
      <p:sp>
        <p:nvSpPr>
          <p:cNvPr id="3" name="TextBox 2">
            <a:extLst>
              <a:ext uri="{FF2B5EF4-FFF2-40B4-BE49-F238E27FC236}">
                <a16:creationId xmlns:a16="http://schemas.microsoft.com/office/drawing/2014/main" xmlns="" id="{432FB44B-6956-A832-DF10-0CA39F3609CE}"/>
              </a:ext>
            </a:extLst>
          </p:cNvPr>
          <p:cNvSpPr txBox="1"/>
          <p:nvPr/>
        </p:nvSpPr>
        <p:spPr>
          <a:xfrm>
            <a:off x="435429" y="1110342"/>
            <a:ext cx="11653934" cy="3416320"/>
          </a:xfrm>
          <a:prstGeom prst="rect">
            <a:avLst/>
          </a:prstGeom>
          <a:noFill/>
        </p:spPr>
        <p:txBody>
          <a:bodyPr wrap="square" rtlCol="0">
            <a:spAutoFit/>
          </a:bodyPr>
          <a:lstStyle/>
          <a:p>
            <a:r>
              <a:rPr lang="en-US" b="1" dirty="0"/>
              <a:t>Overall Impact:</a:t>
            </a:r>
          </a:p>
          <a:p>
            <a:r>
              <a:rPr lang="en-US" dirty="0"/>
              <a:t>Manchester United and Brighton have benefitted from VAR marginally on average, while there have been a couple of goal/case incidents negatively impacting Aston Villa and Sheffield United, so the fairness of it all is hard to judge.</a:t>
            </a:r>
          </a:p>
          <a:p>
            <a:r>
              <a:rPr lang="en-US" b="1" dirty="0"/>
              <a:t>VAR Consistency:</a:t>
            </a:r>
          </a:p>
          <a:p>
            <a:r>
              <a:rPr lang="en-US" dirty="0"/>
              <a:t>No major bias between home and away teams detected (p &gt; 0.05), indicating consistent and neutral application of VAR.</a:t>
            </a:r>
          </a:p>
          <a:p>
            <a:r>
              <a:rPr lang="en-US" b="1" dirty="0"/>
              <a:t>Impact on Game Flow:</a:t>
            </a:r>
          </a:p>
          <a:p>
            <a:r>
              <a:rPr lang="en-US" dirty="0"/>
              <a:t>VAR interventions are not limited to just on-field refereeing, but also involve team strategies and game flow and we've seen goals disallowed, penalties overturned and plenty more potential goals turned into high-pressure situations.</a:t>
            </a:r>
          </a:p>
          <a:p>
            <a:r>
              <a:rPr lang="en-US" b="1" dirty="0"/>
              <a:t>Perception of Bias:</a:t>
            </a:r>
          </a:p>
          <a:p>
            <a:r>
              <a:rPr lang="en-US" dirty="0"/>
              <a:t>The data do not bear out claims of bias, and this is also true of SEC bias, which means that such claims are based on perception rather than evidence.</a:t>
            </a:r>
          </a:p>
          <a:p>
            <a:r>
              <a:rPr lang="en-US" dirty="0"/>
              <a:t>.</a:t>
            </a:r>
          </a:p>
        </p:txBody>
      </p:sp>
    </p:spTree>
    <p:extLst>
      <p:ext uri="{BB962C8B-B14F-4D97-AF65-F5344CB8AC3E}">
        <p14:creationId xmlns:p14="http://schemas.microsoft.com/office/powerpoint/2010/main" val="22764132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373CE07-5DD1-5D7B-F13E-F98CBD92CB6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xmlns="" id="{BD85C912-22AC-7098-8EFF-95838C367F1D}"/>
              </a:ext>
            </a:extLst>
          </p:cNvPr>
          <p:cNvSpPr txBox="1"/>
          <p:nvPr/>
        </p:nvSpPr>
        <p:spPr>
          <a:xfrm>
            <a:off x="538066" y="524948"/>
            <a:ext cx="11094098" cy="461665"/>
          </a:xfrm>
          <a:prstGeom prst="rect">
            <a:avLst/>
          </a:prstGeom>
          <a:noFill/>
        </p:spPr>
        <p:txBody>
          <a:bodyPr wrap="square" rtlCol="0">
            <a:spAutoFit/>
          </a:bodyPr>
          <a:lstStyle/>
          <a:p>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Takeaway Final: VAR Is Accessible?</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xmlns="" id="{EE9E87D2-CE70-58C4-C719-F7BF7CB799E3}"/>
              </a:ext>
            </a:extLst>
          </p:cNvPr>
          <p:cNvSpPr txBox="1"/>
          <p:nvPr/>
        </p:nvSpPr>
        <p:spPr>
          <a:xfrm>
            <a:off x="435429" y="1110342"/>
            <a:ext cx="11653934" cy="2056332"/>
          </a:xfrm>
          <a:prstGeom prst="rect">
            <a:avLst/>
          </a:prstGeom>
          <a:noFill/>
        </p:spPr>
        <p:txBody>
          <a:bodyPr wrap="square" rtlCol="0">
            <a:spAutoFit/>
          </a:bodyPr>
          <a:lstStyle/>
          <a:p>
            <a:pPr>
              <a:lnSpc>
                <a:spcPct val="107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Takeaway Final: VAR Is Accessible?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Yes, but with limitations. VAR helps increase decision correctness, particularly for decisions that need to overturn erroneous on-field calls. But it is not equally beneficial for all teams and frequent usage may break the rhythm of play. Referees of the future need to be better trained and have more clearly defined frameworks for how VAR is used, with more intention behind its use — if such measures will increase levels of consistency and reduce apprehension towards it from clubs and supporters.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04330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0A8647-6E9C-33F8-C2C7-71CD2DA9AF1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xmlns="" id="{6EA1617C-B154-353D-D74F-7B68CBEE265E}"/>
              </a:ext>
            </a:extLst>
          </p:cNvPr>
          <p:cNvSpPr txBox="1"/>
          <p:nvPr/>
        </p:nvSpPr>
        <p:spPr>
          <a:xfrm>
            <a:off x="538066" y="524948"/>
            <a:ext cx="11094098" cy="461665"/>
          </a:xfrm>
          <a:prstGeom prst="rect">
            <a:avLst/>
          </a:prstGeom>
          <a:noFill/>
        </p:spPr>
        <p:txBody>
          <a:bodyPr wrap="square" rtlCol="0">
            <a:spAutoFit/>
          </a:bodyPr>
          <a:lstStyle/>
          <a:p>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references</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xmlns="" id="{2B235C84-2283-B783-0D2A-B05BFE846243}"/>
              </a:ext>
            </a:extLst>
          </p:cNvPr>
          <p:cNvSpPr txBox="1"/>
          <p:nvPr/>
        </p:nvSpPr>
        <p:spPr>
          <a:xfrm>
            <a:off x="435429" y="1110342"/>
            <a:ext cx="11653934" cy="2547749"/>
          </a:xfrm>
          <a:prstGeom prst="rect">
            <a:avLst/>
          </a:prstGeom>
          <a:noFill/>
        </p:spPr>
        <p:txBody>
          <a:bodyPr wrap="square" rtlCol="0">
            <a:spAutoFit/>
          </a:bodyPr>
          <a:lstStyle/>
          <a:p>
            <a:pPr algn="just">
              <a:lnSpc>
                <a:spcPct val="107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1.Link to the collab file where I performed analysis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Pathak, A. (2024). </a:t>
            </a:r>
            <a:r>
              <a:rPr lang="en-IN" sz="1800" i="1" kern="100" dirty="0">
                <a:effectLst/>
                <a:latin typeface="Times New Roman" panose="02020603050405020304" pitchFamily="18" charset="0"/>
                <a:ea typeface="Aptos" panose="020B0004020202020204" pitchFamily="34" charset="0"/>
                <a:cs typeface="Times New Roman" panose="02020603050405020304" pitchFamily="18" charset="0"/>
              </a:rPr>
              <a:t>Analysis Code for VAR Impact Study</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Google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Colab</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Available at: </a:t>
            </a:r>
            <a:r>
              <a:rPr lang="en-IN" sz="18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2"/>
              </a:rPr>
              <a:t>https://colab.research.google.com/drive/1ans5pDYxCbGKiMWEkGXxefpGS23WipIY?usp=sharing</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algn="just">
              <a:lnSpc>
                <a:spcPct val="107000"/>
              </a:lnSpc>
              <a:spcAft>
                <a:spcPts val="800"/>
              </a:spcAft>
            </a:pPr>
            <a:endParaRPr lang="en-IN" kern="100" dirty="0">
              <a:latin typeface="Times New Roman" panose="02020603050405020304" pitchFamily="18" charset="0"/>
              <a:ea typeface="Aptos" panose="020B0004020202020204" pitchFamily="34" charset="0"/>
              <a:cs typeface="Times New Roman" panose="02020603050405020304" pitchFamily="18" charset="0"/>
            </a:endParaRPr>
          </a:p>
          <a:p>
            <a:pPr algn="just">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analysis utilized a dataset from Kaggle compiled by S. Joshi [1].</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dirty="0">
                <a:effectLst/>
                <a:latin typeface="Aptos" panose="020B0004020202020204" pitchFamily="34" charset="0"/>
                <a:ea typeface="Aptos" panose="020B0004020202020204" pitchFamily="34" charset="0"/>
                <a:cs typeface="Times New Roman" panose="02020603050405020304" pitchFamily="18" charset="0"/>
              </a:rPr>
              <a:t>[1] S. Joshi, "FIFA Video Assistant Referees (VAR)" Kaggle, 2023. [Online]. Available: </a:t>
            </a:r>
            <a:endParaRPr lang="en-IN" kern="100" dirty="0">
              <a:latin typeface="Times New Roman" panose="02020603050405020304" pitchFamily="18" charset="0"/>
              <a:ea typeface="Aptos" panose="020B0004020202020204" pitchFamily="34" charset="0"/>
              <a:cs typeface="Times New Roman" panose="02020603050405020304" pitchFamily="18" charset="0"/>
            </a:endParaRPr>
          </a:p>
          <a:p>
            <a:pPr algn="just">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https://www.kaggle.com/datasets/sauravjoshi23/fifa-video-assistant-referees-var</a:t>
            </a:r>
          </a:p>
        </p:txBody>
      </p:sp>
    </p:spTree>
    <p:extLst>
      <p:ext uri="{BB962C8B-B14F-4D97-AF65-F5344CB8AC3E}">
        <p14:creationId xmlns:p14="http://schemas.microsoft.com/office/powerpoint/2010/main" val="42023358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438096-6C1A-6F3B-8596-A665B0532CF1}"/>
              </a:ext>
            </a:extLst>
          </p:cNvPr>
          <p:cNvSpPr>
            <a:spLocks noGrp="1"/>
          </p:cNvSpPr>
          <p:nvPr>
            <p:ph type="title"/>
          </p:nvPr>
        </p:nvSpPr>
        <p:spPr>
          <a:xfrm>
            <a:off x="1097280" y="286604"/>
            <a:ext cx="9866189" cy="217249"/>
          </a:xfrm>
        </p:spPr>
        <p:txBody>
          <a:bodyPr>
            <a:normAutofit fontScale="90000"/>
          </a:bodyPr>
          <a:lstStyle/>
          <a:p>
            <a:r>
              <a:rPr lang="en-US" dirty="0"/>
              <a:t/>
            </a:r>
            <a:br>
              <a:rPr lang="en-US" dirty="0"/>
            </a:br>
            <a:endParaRPr lang="en-US" dirty="0"/>
          </a:p>
        </p:txBody>
      </p:sp>
      <p:sp>
        <p:nvSpPr>
          <p:cNvPr id="11" name="Content Placeholder 10">
            <a:extLst>
              <a:ext uri="{FF2B5EF4-FFF2-40B4-BE49-F238E27FC236}">
                <a16:creationId xmlns:a16="http://schemas.microsoft.com/office/drawing/2014/main" xmlns="" id="{68F667EA-D44D-A17F-BC24-FC67376EDFA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623445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8E0FDC3-64E2-EFFA-71A5-574A38F14B0D}"/>
              </a:ext>
            </a:extLst>
          </p:cNvPr>
          <p:cNvSpPr txBox="1"/>
          <p:nvPr/>
        </p:nvSpPr>
        <p:spPr>
          <a:xfrm>
            <a:off x="410546" y="513184"/>
            <a:ext cx="11094098" cy="461665"/>
          </a:xfrm>
          <a:prstGeom prst="rect">
            <a:avLst/>
          </a:prstGeom>
          <a:noFill/>
        </p:spPr>
        <p:txBody>
          <a:bodyPr wrap="square" rtlCol="0">
            <a:spAutoFit/>
          </a:bodyPr>
          <a:lstStyle/>
          <a:p>
            <a:r>
              <a:rPr lang="en-US" sz="2400" b="1" dirty="0"/>
              <a:t>Introduction</a:t>
            </a:r>
          </a:p>
        </p:txBody>
      </p:sp>
      <p:sp>
        <p:nvSpPr>
          <p:cNvPr id="3" name="TextBox 2">
            <a:extLst>
              <a:ext uri="{FF2B5EF4-FFF2-40B4-BE49-F238E27FC236}">
                <a16:creationId xmlns:a16="http://schemas.microsoft.com/office/drawing/2014/main" xmlns="" id="{23B38B51-F396-703F-6036-48744E2DF24E}"/>
              </a:ext>
            </a:extLst>
          </p:cNvPr>
          <p:cNvSpPr txBox="1"/>
          <p:nvPr/>
        </p:nvSpPr>
        <p:spPr>
          <a:xfrm>
            <a:off x="410546" y="974849"/>
            <a:ext cx="11276044" cy="5289140"/>
          </a:xfrm>
          <a:prstGeom prst="rect">
            <a:avLst/>
          </a:prstGeom>
          <a:noFill/>
        </p:spPr>
        <p:txBody>
          <a:bodyPr wrap="square" rtlCol="0">
            <a:spAutoFit/>
          </a:bodyPr>
          <a:lstStyle/>
          <a:p>
            <a:r>
              <a:rPr lang="en-US" b="1" dirty="0"/>
              <a:t>Context</a:t>
            </a:r>
          </a:p>
          <a:p>
            <a:r>
              <a:rPr lang="en-US" dirty="0"/>
              <a:t>VAR system in football was introduced to improve accuracy in the decision making of the game, reducing human errors and creating a fair play.</a:t>
            </a:r>
          </a:p>
          <a:p>
            <a:r>
              <a:rPr lang="en-US" dirty="0"/>
              <a:t>VAR is a technological intervention that tackles vital moments in a soccer match: goals, penalties, red cards and cases of mistaken identity.</a:t>
            </a:r>
          </a:p>
          <a:p>
            <a:endParaRPr lang="en-US" dirty="0"/>
          </a:p>
          <a:p>
            <a:r>
              <a:rPr lang="en-US" b="1" dirty="0"/>
              <a:t>Purpose</a:t>
            </a:r>
          </a:p>
          <a:p>
            <a:r>
              <a:rPr lang="en-US" dirty="0"/>
              <a:t>It studies the impact that VAR has on the result of matches as well as the effect that it has on maintaining consistent decisions from match to match.</a:t>
            </a:r>
          </a:p>
          <a:p>
            <a:r>
              <a:rPr lang="en-US" dirty="0"/>
              <a:t>It is about how VAR affects fairness, decision-making practices, and bias.</a:t>
            </a:r>
          </a:p>
          <a:p>
            <a:endParaRPr lang="en-US" dirty="0"/>
          </a:p>
          <a:p>
            <a:pPr algn="just">
              <a:lnSpc>
                <a:spcPct val="107000"/>
              </a:lnSpc>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Changes in Match Variables: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Aft>
                <a:spcPts val="800"/>
              </a:spcAft>
            </a:pPr>
            <a:r>
              <a:rPr lang="en-IN" sz="1800" u="sng" kern="100" dirty="0">
                <a:effectLst/>
                <a:latin typeface="Aptos" panose="020B0004020202020204" pitchFamily="34" charset="0"/>
                <a:ea typeface="Aptos" panose="020B0004020202020204" pitchFamily="34" charset="0"/>
                <a:cs typeface="Times New Roman" panose="02020603050405020304" pitchFamily="18" charset="0"/>
              </a:rPr>
              <a:t>Match Duration: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Aft>
                <a:spcPts val="800"/>
              </a:spcAft>
            </a:pPr>
            <a:r>
              <a:rPr lang="en-IN" sz="1800" u="sng" kern="100" dirty="0">
                <a:effectLst/>
                <a:latin typeface="Aptos" panose="020B0004020202020204" pitchFamily="34" charset="0"/>
                <a:ea typeface="Aptos" panose="020B0004020202020204" pitchFamily="34" charset="0"/>
                <a:cs typeface="Times New Roman" panose="02020603050405020304" pitchFamily="18" charset="0"/>
              </a:rPr>
              <a:t>Decisions on Offside taken by VAR: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Aft>
                <a:spcPts val="800"/>
              </a:spcAft>
            </a:pPr>
            <a:r>
              <a:rPr lang="en-IN" sz="1800" u="sng" kern="100" dirty="0">
                <a:effectLst/>
                <a:latin typeface="Aptos" panose="020B0004020202020204" pitchFamily="34" charset="0"/>
                <a:ea typeface="Aptos" panose="020B0004020202020204" pitchFamily="34" charset="0"/>
                <a:cs typeface="Times New Roman" panose="02020603050405020304" pitchFamily="18" charset="0"/>
              </a:rPr>
              <a:t>Impact of Disallowed Goals: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25262436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8E0FDC3-64E2-EFFA-71A5-574A38F14B0D}"/>
              </a:ext>
            </a:extLst>
          </p:cNvPr>
          <p:cNvSpPr txBox="1"/>
          <p:nvPr/>
        </p:nvSpPr>
        <p:spPr>
          <a:xfrm>
            <a:off x="410546" y="513184"/>
            <a:ext cx="11094098" cy="461665"/>
          </a:xfrm>
          <a:prstGeom prst="rect">
            <a:avLst/>
          </a:prstGeom>
          <a:noFill/>
        </p:spPr>
        <p:txBody>
          <a:bodyPr wrap="square" rtlCol="0">
            <a:spAutoFit/>
          </a:bodyPr>
          <a:lstStyle/>
          <a:p>
            <a:r>
              <a:rPr lang="en-US" sz="2400" b="1" dirty="0"/>
              <a:t>why is this research </a:t>
            </a:r>
            <a:r>
              <a:rPr lang="en-US" sz="2400" b="1" dirty="0" smtClean="0"/>
              <a:t>necessary?</a:t>
            </a:r>
            <a:endParaRPr lang="en-US" sz="2400" b="1" dirty="0"/>
          </a:p>
        </p:txBody>
      </p:sp>
      <p:sp>
        <p:nvSpPr>
          <p:cNvPr id="3" name="TextBox 2">
            <a:extLst>
              <a:ext uri="{FF2B5EF4-FFF2-40B4-BE49-F238E27FC236}">
                <a16:creationId xmlns:a16="http://schemas.microsoft.com/office/drawing/2014/main" xmlns="" id="{23B38B51-F396-703F-6036-48744E2DF24E}"/>
              </a:ext>
            </a:extLst>
          </p:cNvPr>
          <p:cNvSpPr txBox="1"/>
          <p:nvPr/>
        </p:nvSpPr>
        <p:spPr>
          <a:xfrm>
            <a:off x="410546" y="974849"/>
            <a:ext cx="11276044" cy="3416320"/>
          </a:xfrm>
          <a:prstGeom prst="rect">
            <a:avLst/>
          </a:prstGeom>
          <a:noFill/>
        </p:spPr>
        <p:txBody>
          <a:bodyPr wrap="square" rtlCol="0">
            <a:spAutoFit/>
          </a:bodyPr>
          <a:lstStyle/>
          <a:p>
            <a:r>
              <a:rPr lang="en-US" b="1" dirty="0"/>
              <a:t>1. Assessing VAR’s Effectiveness in Fair and Unbiased Decision-Making</a:t>
            </a:r>
            <a:endParaRPr lang="en-US" dirty="0"/>
          </a:p>
          <a:p>
            <a:r>
              <a:rPr lang="en-US" dirty="0"/>
              <a:t>VAR was introduced to minimize human error and ensure refereeing decisions are accurate and fair.</a:t>
            </a:r>
          </a:p>
          <a:p>
            <a:r>
              <a:rPr lang="en-US" dirty="0"/>
              <a:t>This research evaluates whether VAR reduces biases and errors, particularly in critical moments like penalties, goals, or red cards.</a:t>
            </a:r>
          </a:p>
          <a:p>
            <a:r>
              <a:rPr lang="en-US" dirty="0"/>
              <a:t>The findings can help refine VAR’s implementation and improve fairness in football matches.</a:t>
            </a:r>
          </a:p>
          <a:p>
            <a:r>
              <a:rPr lang="en-US" b="1" dirty="0"/>
              <a:t>2. Addressing Controversies Surrounding VAR’s Impact</a:t>
            </a:r>
            <a:endParaRPr lang="en-US" dirty="0"/>
          </a:p>
          <a:p>
            <a:r>
              <a:rPr lang="en-US" dirty="0"/>
              <a:t>VAR decisions have sparked debates due to perceived inconsistencies or favoritism.</a:t>
            </a:r>
          </a:p>
          <a:p>
            <a:r>
              <a:rPr lang="en-US" dirty="0"/>
              <a:t>High-profile cases of overturned penalties or disallowed goals have raised questions about VAR's neutrality.</a:t>
            </a:r>
          </a:p>
          <a:p>
            <a:r>
              <a:rPr lang="en-US" dirty="0"/>
              <a:t>This research provides data-driven clarity to separate perception from reality, helping improve VAR's credibility and acceptance.</a:t>
            </a:r>
          </a:p>
          <a:p>
            <a:endParaRPr lang="en-US" dirty="0"/>
          </a:p>
          <a:p>
            <a:endParaRPr lang="en-US" dirty="0"/>
          </a:p>
        </p:txBody>
      </p:sp>
    </p:spTree>
    <p:extLst>
      <p:ext uri="{BB962C8B-B14F-4D97-AF65-F5344CB8AC3E}">
        <p14:creationId xmlns:p14="http://schemas.microsoft.com/office/powerpoint/2010/main" val="18439988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8E0FDC3-64E2-EFFA-71A5-574A38F14B0D}"/>
              </a:ext>
            </a:extLst>
          </p:cNvPr>
          <p:cNvSpPr txBox="1"/>
          <p:nvPr/>
        </p:nvSpPr>
        <p:spPr>
          <a:xfrm>
            <a:off x="410546" y="513184"/>
            <a:ext cx="11094098" cy="461665"/>
          </a:xfrm>
          <a:prstGeom prst="rect">
            <a:avLst/>
          </a:prstGeom>
          <a:noFill/>
        </p:spPr>
        <p:txBody>
          <a:bodyPr wrap="square" rtlCol="0">
            <a:spAutoFit/>
          </a:bodyPr>
          <a:lstStyle/>
          <a:p>
            <a:r>
              <a:rPr lang="en-US" sz="2400" b="1" dirty="0" smtClean="0"/>
              <a:t>Literature review</a:t>
            </a:r>
            <a:endParaRPr lang="en-US" sz="2400" b="1" dirty="0"/>
          </a:p>
        </p:txBody>
      </p:sp>
      <p:sp>
        <p:nvSpPr>
          <p:cNvPr id="3" name="TextBox 2">
            <a:extLst>
              <a:ext uri="{FF2B5EF4-FFF2-40B4-BE49-F238E27FC236}">
                <a16:creationId xmlns:a16="http://schemas.microsoft.com/office/drawing/2014/main" xmlns="" id="{23B38B51-F396-703F-6036-48744E2DF24E}"/>
              </a:ext>
            </a:extLst>
          </p:cNvPr>
          <p:cNvSpPr txBox="1"/>
          <p:nvPr/>
        </p:nvSpPr>
        <p:spPr>
          <a:xfrm>
            <a:off x="410546" y="974849"/>
            <a:ext cx="11276044" cy="2862322"/>
          </a:xfrm>
          <a:prstGeom prst="rect">
            <a:avLst/>
          </a:prstGeom>
          <a:noFill/>
        </p:spPr>
        <p:txBody>
          <a:bodyPr wrap="square" rtlCol="0">
            <a:spAutoFit/>
          </a:bodyPr>
          <a:lstStyle/>
          <a:p>
            <a:r>
              <a:rPr lang="en-US" dirty="0"/>
              <a:t>Several studies highlight VAR's potential to enhance refereeing accuracy. For instance, a study by </a:t>
            </a:r>
            <a:r>
              <a:rPr lang="en-US" b="1" dirty="0"/>
              <a:t>Spitz et al. (2020)</a:t>
            </a:r>
            <a:r>
              <a:rPr lang="en-US" dirty="0"/>
              <a:t> found that VAR significantly reduces clear errors, especially in high-stakes matches, thus contributing to fairer outcomes. Another analysis by </a:t>
            </a:r>
            <a:r>
              <a:rPr lang="en-US" b="1" dirty="0" err="1"/>
              <a:t>Bao</a:t>
            </a:r>
            <a:r>
              <a:rPr lang="en-US" b="1" dirty="0"/>
              <a:t> and Han (2023)</a:t>
            </a:r>
            <a:r>
              <a:rPr lang="en-US" dirty="0"/>
              <a:t> observed that the introduction of VAR led to a measurable reduction in incorrect penalty decisions in the English Premier League (EPL). However, the extent to which VAR improves fairness varies, as biases can still occur based on subjective interpretations of </a:t>
            </a:r>
            <a:r>
              <a:rPr lang="en-US" dirty="0" err="1"/>
              <a:t>incidentsversies</a:t>
            </a:r>
            <a:r>
              <a:rPr lang="en-US" dirty="0"/>
              <a:t> Surrounding </a:t>
            </a:r>
            <a:r>
              <a:rPr lang="en-US" dirty="0" smtClean="0"/>
              <a:t>VAR</a:t>
            </a:r>
            <a:r>
              <a:rPr lang="en-US" dirty="0"/>
              <a:t>.</a:t>
            </a:r>
            <a:br>
              <a:rPr lang="en-US" dirty="0"/>
            </a:br>
            <a:r>
              <a:rPr lang="en-US" dirty="0"/>
              <a:t>Despite its intended purpose, VAR has faced criticism for its inconsistent application and potential to disrupt the game's flow. Research by </a:t>
            </a:r>
            <a:r>
              <a:rPr lang="en-US" b="1" dirty="0" err="1"/>
              <a:t>Munir</a:t>
            </a:r>
            <a:r>
              <a:rPr lang="en-US" b="1" dirty="0"/>
              <a:t> and </a:t>
            </a:r>
            <a:r>
              <a:rPr lang="en-US" b="1" dirty="0" err="1"/>
              <a:t>Yıldız</a:t>
            </a:r>
            <a:r>
              <a:rPr lang="en-US" b="1" dirty="0"/>
              <a:t> (2022)</a:t>
            </a:r>
            <a:r>
              <a:rPr lang="en-US" dirty="0"/>
              <a:t> emphasized that subjective decisions, such as handballs or fouls, often lead to controversies due to differing interpretations by referees. This inconsistency has fueled debates about whether VAR truly reduces bias or merely introduces new sources of uncertainty.</a:t>
            </a:r>
            <a:endParaRPr lang="en-US" dirty="0"/>
          </a:p>
        </p:txBody>
      </p:sp>
    </p:spTree>
    <p:extLst>
      <p:ext uri="{BB962C8B-B14F-4D97-AF65-F5344CB8AC3E}">
        <p14:creationId xmlns:p14="http://schemas.microsoft.com/office/powerpoint/2010/main" val="847230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7C6C0B-18A5-DE74-AEB6-8E6C9DB2D8E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xmlns="" id="{B016929B-6AD6-164C-DD7D-15D91683B473}"/>
              </a:ext>
            </a:extLst>
          </p:cNvPr>
          <p:cNvSpPr txBox="1"/>
          <p:nvPr/>
        </p:nvSpPr>
        <p:spPr>
          <a:xfrm>
            <a:off x="548951" y="496956"/>
            <a:ext cx="11094098" cy="461665"/>
          </a:xfrm>
          <a:prstGeom prst="rect">
            <a:avLst/>
          </a:prstGeom>
          <a:noFill/>
        </p:spPr>
        <p:txBody>
          <a:bodyPr wrap="square" rtlCol="0">
            <a:spAutoFit/>
          </a:bodyPr>
          <a:lstStyle/>
          <a:p>
            <a:r>
              <a:rPr lang="en-US" sz="2400" b="1" dirty="0"/>
              <a:t>Research Methodology</a:t>
            </a:r>
          </a:p>
        </p:txBody>
      </p:sp>
      <p:sp>
        <p:nvSpPr>
          <p:cNvPr id="3" name="TextBox 2">
            <a:extLst>
              <a:ext uri="{FF2B5EF4-FFF2-40B4-BE49-F238E27FC236}">
                <a16:creationId xmlns:a16="http://schemas.microsoft.com/office/drawing/2014/main" xmlns="" id="{12CC08C5-564A-5CCC-815B-EEA7B2E0D2E8}"/>
              </a:ext>
            </a:extLst>
          </p:cNvPr>
          <p:cNvSpPr txBox="1"/>
          <p:nvPr/>
        </p:nvSpPr>
        <p:spPr>
          <a:xfrm>
            <a:off x="538066" y="1184987"/>
            <a:ext cx="11653934" cy="4247317"/>
          </a:xfrm>
          <a:prstGeom prst="rect">
            <a:avLst/>
          </a:prstGeom>
          <a:noFill/>
        </p:spPr>
        <p:txBody>
          <a:bodyPr wrap="square" rtlCol="0">
            <a:spAutoFit/>
          </a:bodyPr>
          <a:lstStyle/>
          <a:p>
            <a:r>
              <a:rPr lang="en-US" b="1" dirty="0"/>
              <a:t>Dataset Details</a:t>
            </a:r>
          </a:p>
          <a:p>
            <a:r>
              <a:rPr lang="en-US" dirty="0"/>
              <a:t>Sample: Data for all 20 Premier League teams.</a:t>
            </a:r>
          </a:p>
          <a:p>
            <a:r>
              <a:rPr lang="en-US" b="1" dirty="0"/>
              <a:t>Key Variables Analyzed:</a:t>
            </a:r>
          </a:p>
          <a:p>
            <a:r>
              <a:rPr lang="en-US" dirty="0"/>
              <a:t>Overturns: Decisions overturned by VAR.</a:t>
            </a:r>
          </a:p>
          <a:p>
            <a:r>
              <a:rPr lang="en-US" dirty="0"/>
              <a:t>Goals: Impact of VAR on goals: cast, not given, for and against.</a:t>
            </a:r>
          </a:p>
          <a:p>
            <a:r>
              <a:rPr lang="en-US" dirty="0"/>
              <a:t>Judgment Calls: Subjective referee verdicts, e.g., handballs, fouls.</a:t>
            </a:r>
          </a:p>
          <a:p>
            <a:r>
              <a:rPr lang="en-US" dirty="0"/>
              <a:t>Net Scores: Overall impact with metrics like net goal and subjective scores.</a:t>
            </a:r>
          </a:p>
          <a:p>
            <a:r>
              <a:rPr lang="en-US" b="1" dirty="0"/>
              <a:t>Analytical Approach</a:t>
            </a:r>
          </a:p>
          <a:p>
            <a:r>
              <a:rPr lang="en-US" dirty="0"/>
              <a:t>1.Descriptive Analysis:</a:t>
            </a:r>
          </a:p>
          <a:p>
            <a:r>
              <a:rPr lang="en-US" dirty="0"/>
              <a:t>Analyze opinions and trends on VAR by club.</a:t>
            </a:r>
          </a:p>
          <a:p>
            <a:r>
              <a:rPr lang="en-US" dirty="0"/>
              <a:t>2.Impact Analysis:</a:t>
            </a:r>
          </a:p>
          <a:p>
            <a:r>
              <a:rPr lang="en-US" dirty="0"/>
              <a:t>Investigate how various kinds of choices (factual versus personal) affect game results.</a:t>
            </a:r>
          </a:p>
          <a:p>
            <a:r>
              <a:rPr lang="en-US" dirty="0"/>
              <a:t>3.Home vs. Away Comparisons:</a:t>
            </a:r>
          </a:p>
          <a:p>
            <a:r>
              <a:rPr lang="en-US" dirty="0"/>
              <a:t>Determine the impact of VAR on home and away sides.</a:t>
            </a:r>
          </a:p>
          <a:p>
            <a:endParaRPr lang="en-US" dirty="0"/>
          </a:p>
        </p:txBody>
      </p:sp>
    </p:spTree>
    <p:extLst>
      <p:ext uri="{BB962C8B-B14F-4D97-AF65-F5344CB8AC3E}">
        <p14:creationId xmlns:p14="http://schemas.microsoft.com/office/powerpoint/2010/main" val="3148446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348BE5C-CE60-28DF-BF0D-1CFB5A85972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xmlns="" id="{760FBB81-222C-C605-7F33-904FFB9557F2}"/>
              </a:ext>
            </a:extLst>
          </p:cNvPr>
          <p:cNvSpPr txBox="1"/>
          <p:nvPr/>
        </p:nvSpPr>
        <p:spPr>
          <a:xfrm>
            <a:off x="548951" y="496956"/>
            <a:ext cx="11094098" cy="461665"/>
          </a:xfrm>
          <a:prstGeom prst="rect">
            <a:avLst/>
          </a:prstGeom>
          <a:noFill/>
        </p:spPr>
        <p:txBody>
          <a:bodyPr wrap="square" rtlCol="0">
            <a:spAutoFit/>
          </a:bodyPr>
          <a:lstStyle/>
          <a:p>
            <a:r>
              <a:rPr lang="en-US" sz="2400" b="1" dirty="0"/>
              <a:t>Key Findings (Descriptive Analysis)</a:t>
            </a:r>
          </a:p>
        </p:txBody>
      </p:sp>
      <p:sp>
        <p:nvSpPr>
          <p:cNvPr id="3" name="TextBox 2">
            <a:extLst>
              <a:ext uri="{FF2B5EF4-FFF2-40B4-BE49-F238E27FC236}">
                <a16:creationId xmlns:a16="http://schemas.microsoft.com/office/drawing/2014/main" xmlns="" id="{52FB7247-2EF6-1DFA-B306-B1543C48F440}"/>
              </a:ext>
            </a:extLst>
          </p:cNvPr>
          <p:cNvSpPr txBox="1"/>
          <p:nvPr/>
        </p:nvSpPr>
        <p:spPr>
          <a:xfrm>
            <a:off x="548951" y="1194318"/>
            <a:ext cx="11653934" cy="3970318"/>
          </a:xfrm>
          <a:prstGeom prst="rect">
            <a:avLst/>
          </a:prstGeom>
          <a:noFill/>
        </p:spPr>
        <p:txBody>
          <a:bodyPr wrap="square" rtlCol="0">
            <a:spAutoFit/>
          </a:bodyPr>
          <a:lstStyle/>
          <a:p>
            <a:r>
              <a:rPr lang="en-US" b="1" dirty="0"/>
              <a:t>Net Goal Scores</a:t>
            </a:r>
            <a:endParaRPr lang="en-US" dirty="0"/>
          </a:p>
          <a:p>
            <a:pPr>
              <a:buFont typeface="Arial" panose="020B0604020202020204" pitchFamily="34" charset="0"/>
              <a:buChar char="•"/>
            </a:pPr>
            <a:r>
              <a:rPr lang="en-US" b="1" dirty="0"/>
              <a:t>Teams Benefiting from VAR</a:t>
            </a:r>
            <a:r>
              <a:rPr lang="en-US" dirty="0"/>
              <a:t>:</a:t>
            </a:r>
            <a:br>
              <a:rPr lang="en-US" dirty="0"/>
            </a:br>
            <a:r>
              <a:rPr lang="en-US" dirty="0"/>
              <a:t>Example: Brighton (Positive impact on goal scores).</a:t>
            </a:r>
          </a:p>
          <a:p>
            <a:pPr>
              <a:buFont typeface="Arial" panose="020B0604020202020204" pitchFamily="34" charset="0"/>
              <a:buChar char="•"/>
            </a:pPr>
            <a:r>
              <a:rPr lang="en-US" b="1" dirty="0"/>
              <a:t>Teams Disadvantaged by VAR</a:t>
            </a:r>
            <a:r>
              <a:rPr lang="en-US" dirty="0"/>
              <a:t>:</a:t>
            </a:r>
            <a:br>
              <a:rPr lang="en-US" dirty="0"/>
            </a:br>
            <a:r>
              <a:rPr lang="en-US" dirty="0"/>
              <a:t>Example: Wolves (Negative impact on goal scores).</a:t>
            </a:r>
          </a:p>
          <a:p>
            <a:r>
              <a:rPr lang="en-US" b="1" dirty="0"/>
              <a:t>Visual Aid</a:t>
            </a:r>
            <a:r>
              <a:rPr lang="en-US" dirty="0"/>
              <a:t>:</a:t>
            </a:r>
          </a:p>
          <a:p>
            <a:pPr>
              <a:buFont typeface="Arial" panose="020B0604020202020204" pitchFamily="34" charset="0"/>
              <a:buChar char="•"/>
            </a:pPr>
            <a:r>
              <a:rPr lang="en-US" b="1" dirty="0"/>
              <a:t>Bar Chart</a:t>
            </a:r>
            <a:r>
              <a:rPr lang="en-US" dirty="0"/>
              <a:t>: Comparing net goal scores for teams benefiting vs. disadvantaged by VAR.</a:t>
            </a:r>
          </a:p>
          <a:p>
            <a:r>
              <a:rPr lang="en-US" b="1" dirty="0"/>
              <a:t>Average Overturns</a:t>
            </a:r>
            <a:endParaRPr lang="en-US" dirty="0"/>
          </a:p>
          <a:p>
            <a:pPr>
              <a:buFont typeface="Arial" panose="020B0604020202020204" pitchFamily="34" charset="0"/>
              <a:buChar char="•"/>
            </a:pPr>
            <a:r>
              <a:rPr lang="en-US" b="1" dirty="0"/>
              <a:t>Mean</a:t>
            </a:r>
            <a:r>
              <a:rPr lang="en-US" dirty="0"/>
              <a:t>: Average number of goal overturns across teams.</a:t>
            </a:r>
          </a:p>
          <a:p>
            <a:pPr>
              <a:buFont typeface="Arial" panose="020B0604020202020204" pitchFamily="34" charset="0"/>
              <a:buChar char="•"/>
            </a:pPr>
            <a:r>
              <a:rPr lang="en-US" b="1" dirty="0"/>
              <a:t>Median</a:t>
            </a:r>
            <a:r>
              <a:rPr lang="en-US" dirty="0"/>
              <a:t>: Central value of goal overturns, minimizing outliers.</a:t>
            </a:r>
          </a:p>
          <a:p>
            <a:r>
              <a:rPr lang="en-US" b="1" dirty="0"/>
              <a:t>Conclusions</a:t>
            </a:r>
            <a:endParaRPr lang="en-US" dirty="0"/>
          </a:p>
          <a:p>
            <a:pPr>
              <a:buFont typeface="Arial" panose="020B0604020202020204" pitchFamily="34" charset="0"/>
              <a:buChar char="•"/>
            </a:pPr>
            <a:r>
              <a:rPr lang="en-US" dirty="0"/>
              <a:t>VAR's impact is uneven across teams.</a:t>
            </a:r>
          </a:p>
          <a:p>
            <a:pPr>
              <a:buFont typeface="Arial" panose="020B0604020202020204" pitchFamily="34" charset="0"/>
              <a:buChar char="•"/>
            </a:pPr>
            <a:r>
              <a:rPr lang="en-US" dirty="0"/>
              <a:t>Raises questions of fairness in its application.</a:t>
            </a:r>
          </a:p>
          <a:p>
            <a:endParaRPr lang="en-US" dirty="0"/>
          </a:p>
        </p:txBody>
      </p:sp>
    </p:spTree>
    <p:extLst>
      <p:ext uri="{BB962C8B-B14F-4D97-AF65-F5344CB8AC3E}">
        <p14:creationId xmlns:p14="http://schemas.microsoft.com/office/powerpoint/2010/main" val="1116121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8">
            <a:extLst>
              <a:ext uri="{FF2B5EF4-FFF2-40B4-BE49-F238E27FC236}">
                <a16:creationId xmlns:a16="http://schemas.microsoft.com/office/drawing/2014/main" xmlns="" id="{636C08D6-C4D5-18C9-8C54-4B4E31F4BD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384" y="895739"/>
            <a:ext cx="9843796" cy="4973249"/>
          </a:xfrm>
          <a:prstGeom prst="rect">
            <a:avLst/>
          </a:prstGeom>
        </p:spPr>
      </p:pic>
    </p:spTree>
    <p:extLst>
      <p:ext uri="{BB962C8B-B14F-4D97-AF65-F5344CB8AC3E}">
        <p14:creationId xmlns:p14="http://schemas.microsoft.com/office/powerpoint/2010/main" val="34720380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C8C8A39-9737-5057-A57C-D3F20ECE18D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xmlns="" id="{84263571-C780-D7E4-BFD0-1DA30342BD65}"/>
              </a:ext>
            </a:extLst>
          </p:cNvPr>
          <p:cNvSpPr txBox="1"/>
          <p:nvPr/>
        </p:nvSpPr>
        <p:spPr>
          <a:xfrm>
            <a:off x="538066" y="524948"/>
            <a:ext cx="11094098" cy="461665"/>
          </a:xfrm>
          <a:prstGeom prst="rect">
            <a:avLst/>
          </a:prstGeom>
          <a:noFill/>
        </p:spPr>
        <p:txBody>
          <a:bodyPr wrap="square" rtlCol="0">
            <a:spAutoFit/>
          </a:bodyPr>
          <a:lstStyle/>
          <a:p>
            <a:r>
              <a:rPr lang="en-US" sz="2400" b="1" dirty="0"/>
              <a:t>Key Findings (</a:t>
            </a:r>
            <a:r>
              <a:rPr lang="en-IN" sz="1800" b="1" dirty="0">
                <a:effectLst/>
                <a:latin typeface="Aptos" panose="020B0004020202020204" pitchFamily="34" charset="0"/>
                <a:ea typeface="Aptos" panose="020B0004020202020204" pitchFamily="34" charset="0"/>
                <a:cs typeface="Times New Roman" panose="02020603050405020304" pitchFamily="18" charset="0"/>
              </a:rPr>
              <a:t>VAR Decision: Impact Analysis of VAR</a:t>
            </a:r>
            <a:r>
              <a:rPr lang="en-IN" sz="1800" dirty="0">
                <a:effectLst/>
                <a:latin typeface="Aptos" panose="020B0004020202020204" pitchFamily="34" charset="0"/>
                <a:ea typeface="Aptos" panose="020B0004020202020204" pitchFamily="34" charset="0"/>
                <a:cs typeface="Times New Roman" panose="02020603050405020304" pitchFamily="18" charset="0"/>
              </a:rPr>
              <a:t> </a:t>
            </a:r>
            <a:r>
              <a:rPr lang="en-US" sz="2400" b="1" dirty="0"/>
              <a:t>)</a:t>
            </a:r>
          </a:p>
        </p:txBody>
      </p:sp>
      <p:sp>
        <p:nvSpPr>
          <p:cNvPr id="3" name="TextBox 2">
            <a:extLst>
              <a:ext uri="{FF2B5EF4-FFF2-40B4-BE49-F238E27FC236}">
                <a16:creationId xmlns:a16="http://schemas.microsoft.com/office/drawing/2014/main" xmlns="" id="{F1B54FF5-70E9-540A-773B-0D7929730E9A}"/>
              </a:ext>
            </a:extLst>
          </p:cNvPr>
          <p:cNvSpPr txBox="1"/>
          <p:nvPr/>
        </p:nvSpPr>
        <p:spPr>
          <a:xfrm>
            <a:off x="435429" y="1110342"/>
            <a:ext cx="11653934" cy="5632311"/>
          </a:xfrm>
          <a:prstGeom prst="rect">
            <a:avLst/>
          </a:prstGeom>
          <a:noFill/>
        </p:spPr>
        <p:txBody>
          <a:bodyPr wrap="square" rtlCol="0">
            <a:spAutoFit/>
          </a:bodyPr>
          <a:lstStyle/>
          <a:p>
            <a:r>
              <a:rPr lang="en-US" b="1" dirty="0"/>
              <a:t>Impact of VAR Decisions</a:t>
            </a:r>
          </a:p>
          <a:p>
            <a:r>
              <a:rPr lang="en-US" dirty="0"/>
              <a:t>‘Objective’ Versus ‘Subjective’ Decisions</a:t>
            </a:r>
          </a:p>
          <a:p>
            <a:r>
              <a:rPr lang="en-US" b="1" dirty="0"/>
              <a:t>Overturns:</a:t>
            </a:r>
          </a:p>
          <a:p>
            <a:r>
              <a:rPr lang="en-US" dirty="0"/>
              <a:t>Objective decisions</a:t>
            </a:r>
          </a:p>
          <a:p>
            <a:r>
              <a:rPr lang="en-US" dirty="0"/>
              <a:t>The VAR decisions that most directly impact the outcome of matches by changing goal rulings.</a:t>
            </a:r>
          </a:p>
          <a:p>
            <a:r>
              <a:rPr lang="en-US" dirty="0"/>
              <a:t>Subjective Decisions:</a:t>
            </a:r>
          </a:p>
          <a:p>
            <a:r>
              <a:rPr lang="en-US" dirty="0"/>
              <a:t>Seem to be shared more evenly across teams, also less dramatic impact on outcomes</a:t>
            </a:r>
          </a:p>
          <a:p>
            <a:r>
              <a:rPr lang="en-US" dirty="0"/>
              <a:t>Cancelled Goals</a:t>
            </a:r>
          </a:p>
          <a:p>
            <a:r>
              <a:rPr lang="en-US" b="1" dirty="0"/>
              <a:t>Psychological Influence:</a:t>
            </a:r>
          </a:p>
          <a:p>
            <a:r>
              <a:rPr lang="en-US" dirty="0"/>
              <a:t>Cancelling goals impacts team morale and performance with both immediate mental and strategic implications.</a:t>
            </a:r>
          </a:p>
          <a:p>
            <a:r>
              <a:rPr lang="en-US" dirty="0"/>
              <a:t>Strategic Influence:</a:t>
            </a:r>
          </a:p>
          <a:p>
            <a:r>
              <a:rPr lang="en-US" dirty="0"/>
              <a:t>A goal cancellation may change start strategy as teams can come out more aggressive or alter their plan.</a:t>
            </a:r>
          </a:p>
          <a:p>
            <a:r>
              <a:rPr lang="en-US" b="1" dirty="0"/>
              <a:t>Conclusion</a:t>
            </a:r>
          </a:p>
          <a:p>
            <a:r>
              <a:rPr lang="en-US" dirty="0"/>
              <a:t>•Overturns have the greatest effect on match outcome and often change the flow of a match.</a:t>
            </a:r>
          </a:p>
          <a:p>
            <a:r>
              <a:rPr lang="en-US" dirty="0"/>
              <a:t>• Subjective decisions appear to have a more balanced impact, indicating VAR’s moderating role in referees’ biases.</a:t>
            </a:r>
          </a:p>
          <a:p>
            <a:r>
              <a:rPr lang="en-US" dirty="0"/>
              <a:t>•Disallowed goals have an effect on teams both mentally and tactically, making the cost of VAR much greater than simply the result on the scoreboard.</a:t>
            </a:r>
          </a:p>
          <a:p>
            <a:r>
              <a:rPr lang="en-US" dirty="0"/>
              <a:t>•The longer VAR is part of the top-level game the more psychological and tactical consequences it will produce, highlighting the need for a uniform and fair application to achieve competitive fairness.</a:t>
            </a:r>
          </a:p>
          <a:p>
            <a:endParaRPr lang="en-US" dirty="0"/>
          </a:p>
        </p:txBody>
      </p:sp>
    </p:spTree>
    <p:extLst>
      <p:ext uri="{BB962C8B-B14F-4D97-AF65-F5344CB8AC3E}">
        <p14:creationId xmlns:p14="http://schemas.microsoft.com/office/powerpoint/2010/main" val="19136949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E78B617-5680-CBFF-B5ED-F34F046B8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624" y="1735494"/>
            <a:ext cx="9769151" cy="3881535"/>
          </a:xfrm>
          <a:prstGeom prst="rect">
            <a:avLst/>
          </a:prstGeom>
        </p:spPr>
      </p:pic>
    </p:spTree>
    <p:extLst>
      <p:ext uri="{BB962C8B-B14F-4D97-AF65-F5344CB8AC3E}">
        <p14:creationId xmlns:p14="http://schemas.microsoft.com/office/powerpoint/2010/main" val="35954533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153</TotalTime>
  <Words>1149</Words>
  <Application>Microsoft Office PowerPoint</Application>
  <PresentationFormat>Custom</PresentationFormat>
  <Paragraphs>105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Retrospect</vt:lpstr>
      <vt:lpstr>Title: " The Impact of Video Assistant Referee (VAR)  Decisions On Teams Performance in Modern Football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The Impact of Video Assistant Referee (VAR)  Decisions On Teams Performance in Modern Football "</dc:title>
  <dc:creator>adiee pathak</dc:creator>
  <cp:lastModifiedBy>admin</cp:lastModifiedBy>
  <cp:revision>2</cp:revision>
  <dcterms:created xsi:type="dcterms:W3CDTF">2024-12-12T15:42:59Z</dcterms:created>
  <dcterms:modified xsi:type="dcterms:W3CDTF">2024-12-13T07:13:34Z</dcterms:modified>
</cp:coreProperties>
</file>