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5"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2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5186-31DB-4CB5-A48C-0AFB26AFA081}"/>
              </a:ext>
            </a:extLst>
          </p:cNvPr>
          <p:cNvSpPr>
            <a:spLocks noGrp="1"/>
          </p:cNvSpPr>
          <p:nvPr>
            <p:ph type="ctrTitle"/>
          </p:nvPr>
        </p:nvSpPr>
        <p:spPr>
          <a:xfrm>
            <a:off x="1751012" y="438412"/>
            <a:ext cx="8689976" cy="1665962"/>
          </a:xfrm>
        </p:spPr>
        <p:txBody>
          <a:bodyPr/>
          <a:lstStyle/>
          <a:p>
            <a:r>
              <a:rPr lang="en-US" dirty="0"/>
              <a:t>M-RENT MANAGEMENT SYSTEM</a:t>
            </a:r>
          </a:p>
        </p:txBody>
      </p:sp>
      <p:sp>
        <p:nvSpPr>
          <p:cNvPr id="3" name="Subtitle 2">
            <a:extLst>
              <a:ext uri="{FF2B5EF4-FFF2-40B4-BE49-F238E27FC236}">
                <a16:creationId xmlns:a16="http://schemas.microsoft.com/office/drawing/2014/main" id="{5C4ED905-08E0-4CF7-BE7D-0779AAE8A613}"/>
              </a:ext>
            </a:extLst>
          </p:cNvPr>
          <p:cNvSpPr>
            <a:spLocks noGrp="1"/>
          </p:cNvSpPr>
          <p:nvPr>
            <p:ph type="subTitle" idx="1"/>
          </p:nvPr>
        </p:nvSpPr>
        <p:spPr>
          <a:xfrm>
            <a:off x="1751012" y="2229634"/>
            <a:ext cx="8689976" cy="3383766"/>
          </a:xfrm>
        </p:spPr>
        <p:txBody>
          <a:bodyPr>
            <a:normAutofit fontScale="92500" lnSpcReduction="20000"/>
          </a:bodyPr>
          <a:lstStyle/>
          <a:p>
            <a:pPr>
              <a:lnSpc>
                <a:spcPct val="107000"/>
              </a:lnSpc>
              <a:spcBef>
                <a:spcPts val="0"/>
              </a:spcBef>
              <a:spcAft>
                <a:spcPts val="800"/>
              </a:spcAft>
            </a:pPr>
            <a:r>
              <a:rPr lang="en-US" sz="2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NAME: MURAYA MARY WANGARI</a:t>
            </a:r>
          </a:p>
          <a:p>
            <a:pPr>
              <a:lnSpc>
                <a:spcPct val="107000"/>
              </a:lnSpc>
              <a:spcBef>
                <a:spcPts val="0"/>
              </a:spcBef>
              <a:spcAft>
                <a:spcPts val="800"/>
              </a:spcAft>
            </a:pPr>
            <a:r>
              <a:rPr lang="en-US" sz="2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REG.NO: 16/01200</a:t>
            </a:r>
          </a:p>
          <a:p>
            <a:pPr>
              <a:lnSpc>
                <a:spcPct val="107000"/>
              </a:lnSpc>
              <a:spcBef>
                <a:spcPts val="0"/>
              </a:spcBef>
              <a:spcAft>
                <a:spcPts val="800"/>
              </a:spcAft>
            </a:pPr>
            <a:r>
              <a:rPr lang="en-US" sz="2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NAME OF SUPERVISOR: MR.FRED OMONDI</a:t>
            </a:r>
          </a:p>
          <a:p>
            <a:pPr>
              <a:lnSpc>
                <a:spcPct val="107000"/>
              </a:lnSpc>
              <a:spcBef>
                <a:spcPts val="0"/>
              </a:spcBef>
              <a:spcAft>
                <a:spcPts val="800"/>
              </a:spcAft>
            </a:pPr>
            <a:r>
              <a:rPr lang="en-US" sz="2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FACULTY: FOCIM</a:t>
            </a:r>
          </a:p>
          <a:p>
            <a:pPr>
              <a:lnSpc>
                <a:spcPct val="107000"/>
              </a:lnSpc>
              <a:spcBef>
                <a:spcPts val="0"/>
              </a:spcBef>
              <a:spcAft>
                <a:spcPts val="800"/>
              </a:spcAft>
            </a:pPr>
            <a:r>
              <a:rPr lang="en-US" sz="2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COURSE: BACHELORS IN BUSSINESS INFORMATION TECHNOLOGY</a:t>
            </a:r>
          </a:p>
          <a:p>
            <a:pPr>
              <a:lnSpc>
                <a:spcPct val="107000"/>
              </a:lnSpc>
              <a:spcBef>
                <a:spcPts val="0"/>
              </a:spcBef>
              <a:spcAft>
                <a:spcPts val="800"/>
              </a:spcAft>
            </a:pPr>
            <a:r>
              <a:rPr lang="en-US" sz="2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UNIT:FINAL YEAR PROJECT</a:t>
            </a:r>
          </a:p>
          <a:p>
            <a:pPr>
              <a:lnSpc>
                <a:spcPct val="107000"/>
              </a:lnSpc>
              <a:spcBef>
                <a:spcPts val="0"/>
              </a:spcBef>
              <a:spcAft>
                <a:spcPts val="800"/>
              </a:spcAft>
            </a:pPr>
            <a:r>
              <a:rPr lang="en-US" sz="2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UNIT CODE: KCA 398</a:t>
            </a:r>
          </a:p>
          <a:p>
            <a:endParaRPr lang="en-US" dirty="0">
              <a:solidFill>
                <a:schemeClr val="tx1"/>
              </a:solidFill>
            </a:endParaRPr>
          </a:p>
        </p:txBody>
      </p:sp>
    </p:spTree>
    <p:extLst>
      <p:ext uri="{BB962C8B-B14F-4D97-AF65-F5344CB8AC3E}">
        <p14:creationId xmlns:p14="http://schemas.microsoft.com/office/powerpoint/2010/main" val="328765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0F5E-D74C-431A-9A6C-ACA993C57B02}"/>
              </a:ext>
            </a:extLst>
          </p:cNvPr>
          <p:cNvSpPr>
            <a:spLocks noGrp="1"/>
          </p:cNvSpPr>
          <p:nvPr>
            <p:ph type="title"/>
          </p:nvPr>
        </p:nvSpPr>
        <p:spPr>
          <a:xfrm>
            <a:off x="913775" y="203201"/>
            <a:ext cx="10364451" cy="1231899"/>
          </a:xfrm>
        </p:spPr>
        <p:txBody>
          <a:bodyPr>
            <a:normAutofit fontScale="90000"/>
          </a:bodyPr>
          <a:lstStyle/>
          <a:p>
            <a:r>
              <a:rPr lang="en-US" b="1" dirty="0"/>
              <a:t>Case study of the existing RENTAL management system </a:t>
            </a:r>
            <a:br>
              <a:rPr lang="en-US" b="1" dirty="0"/>
            </a:br>
            <a:endParaRPr lang="en-US" dirty="0"/>
          </a:p>
        </p:txBody>
      </p:sp>
      <p:sp>
        <p:nvSpPr>
          <p:cNvPr id="3" name="Content Placeholder 2">
            <a:extLst>
              <a:ext uri="{FF2B5EF4-FFF2-40B4-BE49-F238E27FC236}">
                <a16:creationId xmlns:a16="http://schemas.microsoft.com/office/drawing/2014/main" id="{C7177CFA-8343-47C9-B6FA-4243BE5DC786}"/>
              </a:ext>
            </a:extLst>
          </p:cNvPr>
          <p:cNvSpPr>
            <a:spLocks noGrp="1"/>
          </p:cNvSpPr>
          <p:nvPr>
            <p:ph sz="quarter" idx="13"/>
          </p:nvPr>
        </p:nvSpPr>
        <p:spPr>
          <a:xfrm>
            <a:off x="913774" y="996463"/>
            <a:ext cx="10363826" cy="5240214"/>
          </a:xfrm>
        </p:spPr>
        <p:txBody>
          <a:bodyPr>
            <a:normAutofit fontScale="85000" lnSpcReduction="20000"/>
          </a:bodyPr>
          <a:lstStyle/>
          <a:p>
            <a:pPr marL="0" indent="0">
              <a:buNone/>
            </a:pPr>
            <a:r>
              <a:rPr lang="en-US" b="1" cap="none" dirty="0"/>
              <a:t>E-</a:t>
            </a:r>
            <a:r>
              <a:rPr lang="en-US" b="1" cap="none" dirty="0" err="1"/>
              <a:t>kodi</a:t>
            </a:r>
            <a:r>
              <a:rPr lang="en-US" b="1" cap="none" dirty="0"/>
              <a:t> management system </a:t>
            </a:r>
          </a:p>
          <a:p>
            <a:r>
              <a:rPr lang="en-US" cap="none" dirty="0"/>
              <a:t>E- </a:t>
            </a:r>
            <a:r>
              <a:rPr lang="en-US" cap="none" dirty="0" err="1"/>
              <a:t>kodi</a:t>
            </a:r>
            <a:r>
              <a:rPr lang="en-US" cap="none" dirty="0"/>
              <a:t> is a </a:t>
            </a:r>
            <a:r>
              <a:rPr lang="en-US" cap="none" dirty="0" err="1"/>
              <a:t>kenyan</a:t>
            </a:r>
            <a:r>
              <a:rPr lang="en-US" cap="none" dirty="0"/>
              <a:t> startup located in jubilee building, </a:t>
            </a:r>
            <a:r>
              <a:rPr lang="en-US" cap="none" dirty="0" err="1"/>
              <a:t>nairobi</a:t>
            </a:r>
            <a:r>
              <a:rPr lang="en-US" cap="none" dirty="0"/>
              <a:t> readying for full launch, planning to shake up the real estate market with its property listing and management platform. E-</a:t>
            </a:r>
            <a:r>
              <a:rPr lang="en-US" cap="none" dirty="0" err="1"/>
              <a:t>kodi</a:t>
            </a:r>
            <a:r>
              <a:rPr lang="en-US" cap="none" dirty="0"/>
              <a:t> provide a property listings site for rentals and sales, the startup goes a step further by providing a full suite of management services to streamline the rental process. it gives agents a listing site to get tenants, and a management dashboard to manage the tenancy.</a:t>
            </a:r>
          </a:p>
          <a:p>
            <a:r>
              <a:rPr lang="en-US" cap="none" dirty="0"/>
              <a:t> The system is not user friendly as the design of the user interface is the key element(cornel 2015). This has necessitated the  management to incur excess cost in training the new user. Also, searching for tenant information is a challenge as the system they are using cannot provide that option. The system can’t generate receipt which forced the management to use manual system.</a:t>
            </a:r>
          </a:p>
          <a:p>
            <a:pPr marL="0" indent="0">
              <a:buNone/>
            </a:pPr>
            <a:r>
              <a:rPr lang="en-US" b="1" cap="none" dirty="0" err="1"/>
              <a:t>kodisher</a:t>
            </a:r>
            <a:r>
              <a:rPr lang="en-US" b="1" cap="none" dirty="0"/>
              <a:t> property management system</a:t>
            </a:r>
          </a:p>
          <a:p>
            <a:r>
              <a:rPr lang="en-US" cap="none" dirty="0"/>
              <a:t>It is an online solution for property managers and landlords of every size to manage financials, tenants and maintenance.</a:t>
            </a:r>
            <a:r>
              <a:rPr lang="en-US" b="1" cap="none" dirty="0"/>
              <a:t> </a:t>
            </a:r>
            <a:r>
              <a:rPr lang="en-US" cap="none" dirty="0"/>
              <a:t>it is easy to use, affordable and integrated with mobile money payment methods. </a:t>
            </a:r>
            <a:r>
              <a:rPr lang="en-US" cap="none" dirty="0" err="1"/>
              <a:t>kodisher</a:t>
            </a:r>
            <a:r>
              <a:rPr lang="en-US" cap="none" dirty="0"/>
              <a:t> links your rent collection, equity bank account or your </a:t>
            </a:r>
            <a:r>
              <a:rPr lang="en-US" cap="none" dirty="0" err="1"/>
              <a:t>safaricom</a:t>
            </a:r>
            <a:r>
              <a:rPr lang="en-US" cap="none" dirty="0"/>
              <a:t> </a:t>
            </a:r>
            <a:r>
              <a:rPr lang="en-US" cap="none" dirty="0" err="1"/>
              <a:t>mpesa</a:t>
            </a:r>
            <a:r>
              <a:rPr lang="en-US" cap="none" dirty="0"/>
              <a:t> </a:t>
            </a:r>
            <a:r>
              <a:rPr lang="en-US" cap="none" dirty="0" err="1"/>
              <a:t>paybill</a:t>
            </a:r>
            <a:r>
              <a:rPr lang="en-US" cap="none" dirty="0"/>
              <a:t> number to automate tenant payment reconciliation. </a:t>
            </a:r>
            <a:r>
              <a:rPr lang="en-US" cap="none" dirty="0" err="1"/>
              <a:t>kodisher</a:t>
            </a:r>
            <a:r>
              <a:rPr lang="en-US" cap="none" dirty="0"/>
              <a:t> property management system helps property managers organize financials, payment and receipts and reduce cost in managing tenants and landlords. </a:t>
            </a:r>
          </a:p>
          <a:p>
            <a:r>
              <a:rPr lang="en-US" cap="none" dirty="0"/>
              <a:t>The system is not friendly to people who are not computer </a:t>
            </a:r>
            <a:r>
              <a:rPr lang="en-US" cap="none" dirty="0" err="1"/>
              <a:t>litrate</a:t>
            </a:r>
            <a:r>
              <a:rPr lang="en-US" cap="none" dirty="0"/>
              <a:t>. There is also a lot of manipulation and forgeries by those in authority. </a:t>
            </a:r>
          </a:p>
          <a:p>
            <a:endParaRPr lang="en-US" cap="none" dirty="0"/>
          </a:p>
          <a:p>
            <a:endParaRPr lang="en-US" cap="none" dirty="0"/>
          </a:p>
          <a:p>
            <a:endParaRPr lang="en-US" dirty="0"/>
          </a:p>
        </p:txBody>
      </p:sp>
    </p:spTree>
    <p:extLst>
      <p:ext uri="{BB962C8B-B14F-4D97-AF65-F5344CB8AC3E}">
        <p14:creationId xmlns:p14="http://schemas.microsoft.com/office/powerpoint/2010/main" val="160800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F85C-B769-4879-AB8D-6B412AB56E17}"/>
              </a:ext>
            </a:extLst>
          </p:cNvPr>
          <p:cNvSpPr>
            <a:spLocks noGrp="1"/>
          </p:cNvSpPr>
          <p:nvPr>
            <p:ph type="title"/>
          </p:nvPr>
        </p:nvSpPr>
        <p:spPr>
          <a:xfrm>
            <a:off x="913775" y="618518"/>
            <a:ext cx="10364451" cy="577236"/>
          </a:xfrm>
        </p:spPr>
        <p:txBody>
          <a:bodyPr>
            <a:normAutofit fontScale="90000"/>
          </a:bodyPr>
          <a:lstStyle/>
          <a:p>
            <a:r>
              <a:rPr lang="en-US" b="1" dirty="0"/>
              <a:t>BENEFITS OF RENTAL MANAGEMENT SYSTEM</a:t>
            </a:r>
            <a:br>
              <a:rPr lang="en-US" b="1" dirty="0"/>
            </a:br>
            <a:endParaRPr lang="en-US" dirty="0"/>
          </a:p>
        </p:txBody>
      </p:sp>
      <p:sp>
        <p:nvSpPr>
          <p:cNvPr id="3" name="Content Placeholder 2">
            <a:extLst>
              <a:ext uri="{FF2B5EF4-FFF2-40B4-BE49-F238E27FC236}">
                <a16:creationId xmlns:a16="http://schemas.microsoft.com/office/drawing/2014/main" id="{E44F2118-1A88-4AEE-A8E6-474C93AA8932}"/>
              </a:ext>
            </a:extLst>
          </p:cNvPr>
          <p:cNvSpPr>
            <a:spLocks noGrp="1"/>
          </p:cNvSpPr>
          <p:nvPr>
            <p:ph sz="quarter" idx="13"/>
          </p:nvPr>
        </p:nvSpPr>
        <p:spPr>
          <a:xfrm>
            <a:off x="913774" y="914400"/>
            <a:ext cx="10363826" cy="4876799"/>
          </a:xfrm>
        </p:spPr>
        <p:txBody>
          <a:bodyPr>
            <a:normAutofit fontScale="92500"/>
          </a:bodyPr>
          <a:lstStyle/>
          <a:p>
            <a:r>
              <a:rPr lang="en-US" cap="none" dirty="0"/>
              <a:t>The system greatly simplifies the record of the rent management system by offering outline services. </a:t>
            </a:r>
          </a:p>
          <a:p>
            <a:r>
              <a:rPr lang="en-US" cap="none" dirty="0"/>
              <a:t>As a source of information recordkeeping can be seen as a strategic resource for m-rent management system. </a:t>
            </a:r>
            <a:r>
              <a:rPr lang="en-US" cap="none" dirty="0" err="1"/>
              <a:t>kasim</a:t>
            </a:r>
            <a:r>
              <a:rPr lang="en-US" cap="none" dirty="0"/>
              <a:t> (2011:171) affirms that information can be viewed from the resource based view of the firm in accordance with strategic management theory. Basically, this perspective suggests that resources are vital for organizational success. </a:t>
            </a:r>
          </a:p>
          <a:p>
            <a:r>
              <a:rPr lang="en-US" cap="none" dirty="0"/>
              <a:t>The implication for rent management systems is that information in the form of business records need to be properly managed in order to survive in their fiercely competitive business environment. This means that good record management can be used by the properties as a strategic resource to improve business performance.</a:t>
            </a:r>
          </a:p>
          <a:p>
            <a:r>
              <a:rPr lang="en-US" cap="none" dirty="0"/>
              <a:t>Under the rent restriction tribunal act chapter 296 of the laws of </a:t>
            </a:r>
            <a:r>
              <a:rPr lang="en-US" cap="none" dirty="0" err="1"/>
              <a:t>kenya</a:t>
            </a:r>
            <a:r>
              <a:rPr lang="en-US" cap="none" dirty="0"/>
              <a:t>, the tenants may be classified as service tenants since they are all civil servants and the landlord being the government. The meager earnings of these tenants compound this problem hence provision of essential services is left unchecked.</a:t>
            </a:r>
          </a:p>
          <a:p>
            <a:endParaRPr lang="en-US" dirty="0"/>
          </a:p>
        </p:txBody>
      </p:sp>
    </p:spTree>
    <p:extLst>
      <p:ext uri="{BB962C8B-B14F-4D97-AF65-F5344CB8AC3E}">
        <p14:creationId xmlns:p14="http://schemas.microsoft.com/office/powerpoint/2010/main" val="194707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52CE-EA8E-47B5-85A8-2A82E11CECCE}"/>
              </a:ext>
            </a:extLst>
          </p:cNvPr>
          <p:cNvSpPr>
            <a:spLocks noGrp="1"/>
          </p:cNvSpPr>
          <p:nvPr>
            <p:ph type="title"/>
          </p:nvPr>
        </p:nvSpPr>
        <p:spPr>
          <a:xfrm>
            <a:off x="913775" y="257908"/>
            <a:ext cx="10364451" cy="363415"/>
          </a:xfrm>
        </p:spPr>
        <p:txBody>
          <a:bodyPr>
            <a:normAutofit fontScale="90000"/>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F88995C7-AD0B-434F-988D-95B1FA4CF3E7}"/>
              </a:ext>
            </a:extLst>
          </p:cNvPr>
          <p:cNvSpPr>
            <a:spLocks noGrp="1"/>
          </p:cNvSpPr>
          <p:nvPr>
            <p:ph sz="quarter" idx="13"/>
          </p:nvPr>
        </p:nvSpPr>
        <p:spPr>
          <a:xfrm>
            <a:off x="913774" y="457200"/>
            <a:ext cx="10363826" cy="5334000"/>
          </a:xfrm>
        </p:spPr>
        <p:txBody>
          <a:bodyPr>
            <a:normAutofit fontScale="92500" lnSpcReduction="20000"/>
          </a:bodyPr>
          <a:lstStyle/>
          <a:p>
            <a:pPr marL="0" indent="0">
              <a:buNone/>
            </a:pPr>
            <a:r>
              <a:rPr lang="en-US" b="1" dirty="0"/>
              <a:t>RESEARCH METHODOLOGY</a:t>
            </a:r>
          </a:p>
          <a:p>
            <a:r>
              <a:rPr lang="en-US" b="1" cap="none" dirty="0"/>
              <a:t>questionnaires</a:t>
            </a:r>
            <a:endParaRPr lang="en-US" b="1" i="1" cap="none" dirty="0"/>
          </a:p>
          <a:p>
            <a:pPr marL="0" indent="0">
              <a:buNone/>
            </a:pPr>
            <a:r>
              <a:rPr lang="en-US" cap="none" dirty="0"/>
              <a:t>This will be achieved by using a document that contains a number of questions to selected people so as to collect information about the system.</a:t>
            </a:r>
          </a:p>
          <a:p>
            <a:r>
              <a:rPr lang="en-US" b="1" cap="none" dirty="0"/>
              <a:t>Interviewing</a:t>
            </a:r>
          </a:p>
          <a:p>
            <a:pPr marL="0" indent="0">
              <a:buNone/>
            </a:pPr>
            <a:r>
              <a:rPr lang="en-US" cap="none" dirty="0"/>
              <a:t>The aim of the interview is to obtain information from the landlord and the tenants where each of them has to be asked questions face to face. it will ensure capturing of their facial expression that they will use in explaining the challenges they face in the using the manual. the answers given will help me in developing the system.</a:t>
            </a:r>
          </a:p>
          <a:p>
            <a:r>
              <a:rPr lang="en-US" b="1" cap="none" dirty="0"/>
              <a:t>observation</a:t>
            </a:r>
            <a:endParaRPr lang="en-US" b="1" i="1" cap="none" dirty="0"/>
          </a:p>
          <a:p>
            <a:pPr marL="0" indent="0">
              <a:buNone/>
            </a:pPr>
            <a:r>
              <a:rPr lang="en-US" cap="none" dirty="0"/>
              <a:t>Done to bring out the requirement from the practical point of view. most of the problems were observed during the research.</a:t>
            </a:r>
          </a:p>
          <a:p>
            <a:r>
              <a:rPr lang="en-US" b="1" cap="none" dirty="0"/>
              <a:t>document review</a:t>
            </a:r>
            <a:endParaRPr lang="en-US" b="1" i="1" cap="none" dirty="0"/>
          </a:p>
          <a:p>
            <a:pPr marL="0" indent="0">
              <a:buNone/>
            </a:pPr>
            <a:r>
              <a:rPr lang="en-US" cap="none" dirty="0"/>
              <a:t>This includes reviewing the existing system documentation to understand how the system works</a:t>
            </a:r>
            <a:r>
              <a:rPr lang="en-US" dirty="0"/>
              <a:t>.</a:t>
            </a:r>
          </a:p>
          <a:p>
            <a:endParaRPr lang="en-US" dirty="0"/>
          </a:p>
        </p:txBody>
      </p:sp>
    </p:spTree>
    <p:extLst>
      <p:ext uri="{BB962C8B-B14F-4D97-AF65-F5344CB8AC3E}">
        <p14:creationId xmlns:p14="http://schemas.microsoft.com/office/powerpoint/2010/main" val="39097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F1DF-F28D-4D68-81E8-4C2B8810F318}"/>
              </a:ext>
            </a:extLst>
          </p:cNvPr>
          <p:cNvSpPr>
            <a:spLocks noGrp="1"/>
          </p:cNvSpPr>
          <p:nvPr>
            <p:ph type="title"/>
          </p:nvPr>
        </p:nvSpPr>
        <p:spPr>
          <a:xfrm>
            <a:off x="819989" y="586153"/>
            <a:ext cx="10364451" cy="328246"/>
          </a:xfrm>
        </p:spPr>
        <p:txBody>
          <a:bodyPr>
            <a:noAutofit/>
          </a:bodyPr>
          <a:lstStyle/>
          <a:p>
            <a:pPr algn="l"/>
            <a:r>
              <a:rPr lang="en-US" sz="2800" b="1" dirty="0"/>
              <a:t>DEVELOPMENT METHODOLOGY</a:t>
            </a:r>
            <a:br>
              <a:rPr lang="en-US" sz="2800" b="1" dirty="0"/>
            </a:br>
            <a:endParaRPr lang="en-US" sz="2800" dirty="0"/>
          </a:p>
        </p:txBody>
      </p:sp>
      <p:sp>
        <p:nvSpPr>
          <p:cNvPr id="3" name="Content Placeholder 2">
            <a:extLst>
              <a:ext uri="{FF2B5EF4-FFF2-40B4-BE49-F238E27FC236}">
                <a16:creationId xmlns:a16="http://schemas.microsoft.com/office/drawing/2014/main" id="{F541DF50-CF51-4C59-946C-C86B26588F03}"/>
              </a:ext>
            </a:extLst>
          </p:cNvPr>
          <p:cNvSpPr>
            <a:spLocks noGrp="1"/>
          </p:cNvSpPr>
          <p:nvPr>
            <p:ph sz="quarter" idx="13"/>
          </p:nvPr>
        </p:nvSpPr>
        <p:spPr>
          <a:xfrm>
            <a:off x="913774" y="820616"/>
            <a:ext cx="10363826" cy="4970584"/>
          </a:xfrm>
        </p:spPr>
        <p:txBody>
          <a:bodyPr>
            <a:normAutofit lnSpcReduction="10000"/>
          </a:bodyPr>
          <a:lstStyle/>
          <a:p>
            <a:pPr marL="0" indent="0">
              <a:buNone/>
            </a:pPr>
            <a:r>
              <a:rPr lang="en-US" b="1" dirty="0"/>
              <a:t>Spiral Lifecycle Model</a:t>
            </a:r>
            <a:endParaRPr lang="en-US" b="1" i="1" dirty="0"/>
          </a:p>
          <a:p>
            <a:r>
              <a:rPr lang="en-US" cap="none" dirty="0"/>
              <a:t>The spiral model also known as the spiral lifecycle model, is a system development lifecycle model used in information technology. It combines the features of the prototyping model and the waterfall model. uses incremental development, with the aim of managing risk. In the spiral model, developers define and implement features in order of decreasing priority. An initial version of the system is developed, and then repetitively modified based on input received from customer evaluations. The development of each version of the system is carefully designed using the steps involved in the waterfall model. With each iteration around the spiral (beginning at the center and working outward), progressively more complete versions of the system are built.  </a:t>
            </a:r>
          </a:p>
          <a:p>
            <a:r>
              <a:rPr lang="en-US" cap="none" dirty="0"/>
              <a:t>The spiral model relies heavily on prototyping. when using prototyping, the developer builds a simplified version of the proposed system and presents it to the customer for consideration as part of the development process. The customer in turn provides feedback to the developer, who goes back to refine the system requirements to incorporate the additional information.</a:t>
            </a:r>
          </a:p>
          <a:p>
            <a:endParaRPr lang="en-US" sz="2800" dirty="0"/>
          </a:p>
        </p:txBody>
      </p:sp>
    </p:spTree>
    <p:extLst>
      <p:ext uri="{BB962C8B-B14F-4D97-AF65-F5344CB8AC3E}">
        <p14:creationId xmlns:p14="http://schemas.microsoft.com/office/powerpoint/2010/main" val="24602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F912-955F-4FD4-8F86-615DCBCF26CF}"/>
              </a:ext>
            </a:extLst>
          </p:cNvPr>
          <p:cNvSpPr>
            <a:spLocks noGrp="1"/>
          </p:cNvSpPr>
          <p:nvPr>
            <p:ph type="title"/>
          </p:nvPr>
        </p:nvSpPr>
        <p:spPr>
          <a:xfrm>
            <a:off x="913775" y="618518"/>
            <a:ext cx="10364451" cy="565513"/>
          </a:xfrm>
        </p:spPr>
        <p:txBody>
          <a:bodyPr>
            <a:normAutofit/>
          </a:bodyPr>
          <a:lstStyle/>
          <a:p>
            <a:pPr algn="l"/>
            <a:r>
              <a:rPr lang="en-US" sz="2800" dirty="0"/>
              <a:t>STEPS IN SPIRAL</a:t>
            </a:r>
          </a:p>
        </p:txBody>
      </p:sp>
      <p:sp>
        <p:nvSpPr>
          <p:cNvPr id="3" name="Content Placeholder 2">
            <a:extLst>
              <a:ext uri="{FF2B5EF4-FFF2-40B4-BE49-F238E27FC236}">
                <a16:creationId xmlns:a16="http://schemas.microsoft.com/office/drawing/2014/main" id="{52EFBCA3-02BB-4581-9E5A-4E8FDC6259C9}"/>
              </a:ext>
            </a:extLst>
          </p:cNvPr>
          <p:cNvSpPr>
            <a:spLocks noGrp="1"/>
          </p:cNvSpPr>
          <p:nvPr>
            <p:ph sz="quarter" idx="13"/>
          </p:nvPr>
        </p:nvSpPr>
        <p:spPr>
          <a:xfrm>
            <a:off x="913774" y="1277816"/>
            <a:ext cx="10363826" cy="4513384"/>
          </a:xfrm>
        </p:spPr>
        <p:txBody>
          <a:bodyPr>
            <a:normAutofit fontScale="92500" lnSpcReduction="20000"/>
          </a:bodyPr>
          <a:lstStyle/>
          <a:p>
            <a:r>
              <a:rPr lang="en-US" b="1" cap="none" dirty="0"/>
              <a:t>project objectives</a:t>
            </a:r>
            <a:endParaRPr lang="en-US" b="1" i="1" cap="none" dirty="0"/>
          </a:p>
          <a:p>
            <a:pPr marL="0" indent="0">
              <a:buNone/>
            </a:pPr>
            <a:r>
              <a:rPr lang="en-US" cap="none" dirty="0"/>
              <a:t>Similar to the system conception phase of the waterfall model. objectives are determined, possible obstacles are identified and alternative approaches are weighed.  </a:t>
            </a:r>
          </a:p>
          <a:p>
            <a:r>
              <a:rPr lang="en-US" b="1" cap="none" dirty="0"/>
              <a:t>Risk assessment</a:t>
            </a:r>
            <a:endParaRPr lang="en-US" b="1" i="1" cap="none" dirty="0"/>
          </a:p>
          <a:p>
            <a:pPr marL="0" indent="0">
              <a:buNone/>
            </a:pPr>
            <a:r>
              <a:rPr lang="en-US" cap="none" dirty="0"/>
              <a:t>Possible alternatives are examined by the developer, and associated risks/problems are identified. resolutions of the risks are evaluated and weighed in the consideration of project continuation. sometimes prototyping is used to clarify needs. </a:t>
            </a:r>
          </a:p>
          <a:p>
            <a:r>
              <a:rPr lang="en-US" b="1" cap="none" dirty="0"/>
              <a:t>  Engineering &amp; production</a:t>
            </a:r>
            <a:endParaRPr lang="en-US" b="1" i="1" cap="none" dirty="0"/>
          </a:p>
          <a:p>
            <a:pPr marL="0" indent="0">
              <a:buNone/>
            </a:pPr>
            <a:r>
              <a:rPr lang="en-US" cap="none" dirty="0"/>
              <a:t> Detailed requirements are determined and the software piece</a:t>
            </a:r>
            <a:r>
              <a:rPr lang="en-US" b="1" cap="none" dirty="0"/>
              <a:t> </a:t>
            </a:r>
            <a:r>
              <a:rPr lang="en-US" cap="none" dirty="0"/>
              <a:t>is developed.  </a:t>
            </a:r>
          </a:p>
          <a:p>
            <a:r>
              <a:rPr lang="en-US" b="1" cap="none" dirty="0"/>
              <a:t>  Planning and management</a:t>
            </a:r>
            <a:endParaRPr lang="en-US" b="1" i="1" cap="none" dirty="0"/>
          </a:p>
          <a:p>
            <a:pPr marL="0" indent="0">
              <a:buNone/>
            </a:pPr>
            <a:r>
              <a:rPr lang="en-US" cap="none" dirty="0"/>
              <a:t>The customer is given an opportunity to analyze the result of the version created in the engineering step and to offer feedback to the developer. </a:t>
            </a:r>
          </a:p>
          <a:p>
            <a:endParaRPr lang="en-US" dirty="0"/>
          </a:p>
        </p:txBody>
      </p:sp>
    </p:spTree>
    <p:extLst>
      <p:ext uri="{BB962C8B-B14F-4D97-AF65-F5344CB8AC3E}">
        <p14:creationId xmlns:p14="http://schemas.microsoft.com/office/powerpoint/2010/main" val="281427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85BF-3901-4F40-BFF1-37EA1D01CA2C}"/>
              </a:ext>
            </a:extLst>
          </p:cNvPr>
          <p:cNvSpPr>
            <a:spLocks noGrp="1"/>
          </p:cNvSpPr>
          <p:nvPr>
            <p:ph type="title"/>
          </p:nvPr>
        </p:nvSpPr>
        <p:spPr>
          <a:xfrm>
            <a:off x="913775" y="618518"/>
            <a:ext cx="10364451" cy="565514"/>
          </a:xfrm>
        </p:spPr>
        <p:txBody>
          <a:bodyPr>
            <a:normAutofit fontScale="90000"/>
          </a:bodyPr>
          <a:lstStyle/>
          <a:p>
            <a:r>
              <a:rPr lang="en-US" dirty="0"/>
              <a:t>SPIRAL MODEL</a:t>
            </a:r>
          </a:p>
        </p:txBody>
      </p:sp>
      <p:pic>
        <p:nvPicPr>
          <p:cNvPr id="4" name="Content Placeholder 3" descr="G:\spirsl.png">
            <a:extLst>
              <a:ext uri="{FF2B5EF4-FFF2-40B4-BE49-F238E27FC236}">
                <a16:creationId xmlns:a16="http://schemas.microsoft.com/office/drawing/2014/main" id="{FD262F3E-FDC5-4C27-9C9B-A96E5FE1E559}"/>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78523" y="1312985"/>
            <a:ext cx="9015046" cy="4478215"/>
          </a:xfrm>
          <a:prstGeom prst="rect">
            <a:avLst/>
          </a:prstGeom>
          <a:noFill/>
          <a:ln>
            <a:noFill/>
          </a:ln>
        </p:spPr>
      </p:pic>
    </p:spTree>
    <p:extLst>
      <p:ext uri="{BB962C8B-B14F-4D97-AF65-F5344CB8AC3E}">
        <p14:creationId xmlns:p14="http://schemas.microsoft.com/office/powerpoint/2010/main" val="139513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D09F8-2FEC-4D7C-B8DA-A46E2D69F930}"/>
              </a:ext>
            </a:extLst>
          </p:cNvPr>
          <p:cNvSpPr>
            <a:spLocks noGrp="1"/>
          </p:cNvSpPr>
          <p:nvPr>
            <p:ph type="title"/>
          </p:nvPr>
        </p:nvSpPr>
        <p:spPr>
          <a:xfrm>
            <a:off x="913775" y="618518"/>
            <a:ext cx="10364451" cy="448284"/>
          </a:xfrm>
        </p:spPr>
        <p:txBody>
          <a:bodyPr>
            <a:normAutofit/>
          </a:bodyPr>
          <a:lstStyle/>
          <a:p>
            <a:pPr algn="l"/>
            <a:r>
              <a:rPr lang="en-US" sz="2000" b="1" dirty="0"/>
              <a:t>ADVANTAGES OF SPIRAL</a:t>
            </a:r>
          </a:p>
        </p:txBody>
      </p:sp>
      <p:sp>
        <p:nvSpPr>
          <p:cNvPr id="3" name="Content Placeholder 2">
            <a:extLst>
              <a:ext uri="{FF2B5EF4-FFF2-40B4-BE49-F238E27FC236}">
                <a16:creationId xmlns:a16="http://schemas.microsoft.com/office/drawing/2014/main" id="{0BA6F143-918A-4DD0-BE60-D34CBA74D7CB}"/>
              </a:ext>
            </a:extLst>
          </p:cNvPr>
          <p:cNvSpPr>
            <a:spLocks noGrp="1"/>
          </p:cNvSpPr>
          <p:nvPr>
            <p:ph sz="quarter" idx="13"/>
          </p:nvPr>
        </p:nvSpPr>
        <p:spPr>
          <a:xfrm>
            <a:off x="913774" y="1066802"/>
            <a:ext cx="10363826" cy="4724397"/>
          </a:xfrm>
        </p:spPr>
        <p:txBody>
          <a:bodyPr>
            <a:normAutofit/>
          </a:bodyPr>
          <a:lstStyle/>
          <a:p>
            <a:pPr lvl="0"/>
            <a:r>
              <a:rPr lang="en-US" cap="none" dirty="0"/>
              <a:t>Change can be introduced later in the life cycle.</a:t>
            </a:r>
          </a:p>
          <a:p>
            <a:pPr lvl="0"/>
            <a:r>
              <a:rPr lang="en-US" cap="none" dirty="0"/>
              <a:t>Project monitoring is very easy and effective. each phase requires a review from concerned people. this makes the model more transparent.</a:t>
            </a:r>
          </a:p>
          <a:p>
            <a:pPr lvl="0"/>
            <a:r>
              <a:rPr lang="en-US" cap="none" dirty="0"/>
              <a:t>Risk management is one of the inbuilt features of the model, which makes it extra attractive compared to other models.</a:t>
            </a:r>
          </a:p>
          <a:p>
            <a:pPr marL="0" indent="0">
              <a:buNone/>
            </a:pPr>
            <a:r>
              <a:rPr lang="en-US" b="1" cap="none" dirty="0"/>
              <a:t>DISADVANTAGES OF SPIRAL</a:t>
            </a:r>
          </a:p>
          <a:p>
            <a:pPr lvl="0"/>
            <a:r>
              <a:rPr lang="en-US" cap="none" dirty="0"/>
              <a:t>Skills required. it needs expertise. </a:t>
            </a:r>
            <a:r>
              <a:rPr lang="en-US" cap="none" dirty="0" err="1"/>
              <a:t>i</a:t>
            </a:r>
            <a:r>
              <a:rPr lang="en-US" cap="none" dirty="0"/>
              <a:t> have some skills in it and </a:t>
            </a:r>
            <a:r>
              <a:rPr lang="en-US" cap="none" dirty="0" err="1"/>
              <a:t>i</a:t>
            </a:r>
            <a:r>
              <a:rPr lang="en-US" cap="none" dirty="0"/>
              <a:t> could ask for help from my colleagues in school.</a:t>
            </a:r>
          </a:p>
          <a:p>
            <a:r>
              <a:rPr lang="en-US" cap="none" dirty="0"/>
              <a:t>Rules and protocols should be addressed properly to effectively implement this model. </a:t>
            </a:r>
            <a:r>
              <a:rPr lang="en-US" cap="none" dirty="0" err="1"/>
              <a:t>i</a:t>
            </a:r>
            <a:r>
              <a:rPr lang="en-US" cap="none" dirty="0"/>
              <a:t> will follow all the rules in order to implement the model in an effective way.</a:t>
            </a:r>
          </a:p>
          <a:p>
            <a:endParaRPr lang="en-US" dirty="0"/>
          </a:p>
        </p:txBody>
      </p:sp>
    </p:spTree>
    <p:extLst>
      <p:ext uri="{BB962C8B-B14F-4D97-AF65-F5344CB8AC3E}">
        <p14:creationId xmlns:p14="http://schemas.microsoft.com/office/powerpoint/2010/main" val="163653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107B-365C-4303-BC07-32A959F4C286}"/>
              </a:ext>
            </a:extLst>
          </p:cNvPr>
          <p:cNvSpPr>
            <a:spLocks noGrp="1"/>
          </p:cNvSpPr>
          <p:nvPr>
            <p:ph type="title"/>
          </p:nvPr>
        </p:nvSpPr>
        <p:spPr>
          <a:xfrm>
            <a:off x="913775" y="656492"/>
            <a:ext cx="10364451" cy="539262"/>
          </a:xfrm>
        </p:spPr>
        <p:txBody>
          <a:bodyPr>
            <a:normAutofit fontScale="90000"/>
          </a:bodyPr>
          <a:lstStyle/>
          <a:p>
            <a:r>
              <a:rPr lang="en-US" b="1" dirty="0"/>
              <a:t>PROJECT BUDGET</a:t>
            </a:r>
            <a:br>
              <a:rPr lang="en-US" b="1" dirty="0"/>
            </a:br>
            <a:endParaRPr lang="en-US" dirty="0"/>
          </a:p>
        </p:txBody>
      </p:sp>
      <p:graphicFrame>
        <p:nvGraphicFramePr>
          <p:cNvPr id="4" name="Content Placeholder 3">
            <a:extLst>
              <a:ext uri="{FF2B5EF4-FFF2-40B4-BE49-F238E27FC236}">
                <a16:creationId xmlns:a16="http://schemas.microsoft.com/office/drawing/2014/main" id="{17DAAE3C-E2B2-450B-8CB6-181F9F68A4FC}"/>
              </a:ext>
            </a:extLst>
          </p:cNvPr>
          <p:cNvGraphicFramePr>
            <a:graphicFrameLocks noGrp="1"/>
          </p:cNvGraphicFramePr>
          <p:nvPr>
            <p:ph sz="quarter" idx="13"/>
            <p:extLst>
              <p:ext uri="{D42A27DB-BD31-4B8C-83A1-F6EECF244321}">
                <p14:modId xmlns:p14="http://schemas.microsoft.com/office/powerpoint/2010/main" val="2182663614"/>
              </p:ext>
            </p:extLst>
          </p:nvPr>
        </p:nvGraphicFramePr>
        <p:xfrm>
          <a:off x="1254369" y="1113692"/>
          <a:ext cx="9366740" cy="4900245"/>
        </p:xfrm>
        <a:graphic>
          <a:graphicData uri="http://schemas.openxmlformats.org/drawingml/2006/table">
            <a:tbl>
              <a:tblPr firstRow="1" firstCol="1" bandRow="1">
                <a:tableStyleId>{5C22544A-7EE6-4342-B048-85BDC9FD1C3A}</a:tableStyleId>
              </a:tblPr>
              <a:tblGrid>
                <a:gridCol w="2249020">
                  <a:extLst>
                    <a:ext uri="{9D8B030D-6E8A-4147-A177-3AD203B41FA5}">
                      <a16:colId xmlns:a16="http://schemas.microsoft.com/office/drawing/2014/main" val="63836548"/>
                    </a:ext>
                  </a:extLst>
                </a:gridCol>
                <a:gridCol w="2163867">
                  <a:extLst>
                    <a:ext uri="{9D8B030D-6E8A-4147-A177-3AD203B41FA5}">
                      <a16:colId xmlns:a16="http://schemas.microsoft.com/office/drawing/2014/main" val="1734114680"/>
                    </a:ext>
                  </a:extLst>
                </a:gridCol>
                <a:gridCol w="1207157">
                  <a:extLst>
                    <a:ext uri="{9D8B030D-6E8A-4147-A177-3AD203B41FA5}">
                      <a16:colId xmlns:a16="http://schemas.microsoft.com/office/drawing/2014/main" val="3597192080"/>
                    </a:ext>
                  </a:extLst>
                </a:gridCol>
                <a:gridCol w="1873348">
                  <a:extLst>
                    <a:ext uri="{9D8B030D-6E8A-4147-A177-3AD203B41FA5}">
                      <a16:colId xmlns:a16="http://schemas.microsoft.com/office/drawing/2014/main" val="97691293"/>
                    </a:ext>
                  </a:extLst>
                </a:gridCol>
                <a:gridCol w="1873348">
                  <a:extLst>
                    <a:ext uri="{9D8B030D-6E8A-4147-A177-3AD203B41FA5}">
                      <a16:colId xmlns:a16="http://schemas.microsoft.com/office/drawing/2014/main" val="1288351415"/>
                    </a:ext>
                  </a:extLst>
                </a:gridCol>
              </a:tblGrid>
              <a:tr h="314678">
                <a:tc>
                  <a:txBody>
                    <a:bodyPr/>
                    <a:lstStyle/>
                    <a:p>
                      <a:pPr marL="0" marR="0">
                        <a:lnSpc>
                          <a:spcPct val="115000"/>
                        </a:lnSpc>
                        <a:spcBef>
                          <a:spcPts val="0"/>
                        </a:spcBef>
                        <a:spcAft>
                          <a:spcPts val="0"/>
                        </a:spcAft>
                      </a:pPr>
                      <a:r>
                        <a:rPr lang="en-US" sz="1200">
                          <a:effectLst/>
                        </a:rPr>
                        <a:t>Item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Quantity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rPr>
                        <a:t>Estimated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Actual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909505"/>
                  </a:ext>
                </a:extLst>
              </a:tr>
              <a:tr h="1653423">
                <a:tc>
                  <a:txBody>
                    <a:bodyPr/>
                    <a:lstStyle/>
                    <a:p>
                      <a:pPr marL="0" marR="0">
                        <a:lnSpc>
                          <a:spcPct val="115000"/>
                        </a:lnSpc>
                        <a:spcBef>
                          <a:spcPts val="0"/>
                        </a:spcBef>
                        <a:spcAft>
                          <a:spcPts val="0"/>
                        </a:spcAft>
                      </a:pPr>
                      <a:r>
                        <a:rPr lang="en-US" sz="1200" u="sng">
                          <a:effectLst/>
                        </a:rPr>
                        <a:t>Hardware</a:t>
                      </a:r>
                      <a:endParaRPr lang="en-US" sz="1100">
                        <a:effectLst/>
                      </a:endParaRPr>
                    </a:p>
                    <a:p>
                      <a:pPr marL="0" marR="0">
                        <a:lnSpc>
                          <a:spcPct val="115000"/>
                        </a:lnSpc>
                        <a:spcBef>
                          <a:spcPts val="0"/>
                        </a:spcBef>
                        <a:spcAft>
                          <a:spcPts val="0"/>
                        </a:spcAft>
                      </a:pPr>
                      <a:r>
                        <a:rPr lang="en-US" sz="1200">
                          <a:effectLst/>
                        </a:rPr>
                        <a:t>Laptop</a:t>
                      </a:r>
                      <a:endParaRPr lang="en-US" sz="1100">
                        <a:effectLst/>
                      </a:endParaRPr>
                    </a:p>
                    <a:p>
                      <a:pPr marL="0" marR="0">
                        <a:lnSpc>
                          <a:spcPct val="115000"/>
                        </a:lnSpc>
                        <a:spcBef>
                          <a:spcPts val="0"/>
                        </a:spcBef>
                        <a:spcAft>
                          <a:spcPts val="0"/>
                        </a:spcAft>
                      </a:pPr>
                      <a:r>
                        <a:rPr lang="en-US" sz="1200">
                          <a:effectLst/>
                        </a:rPr>
                        <a:t>Printer</a:t>
                      </a:r>
                      <a:endParaRPr lang="en-US" sz="1100">
                        <a:effectLst/>
                      </a:endParaRPr>
                    </a:p>
                    <a:p>
                      <a:pPr marL="0" marR="0">
                        <a:lnSpc>
                          <a:spcPct val="115000"/>
                        </a:lnSpc>
                        <a:spcBef>
                          <a:spcPts val="0"/>
                        </a:spcBef>
                        <a:spcAft>
                          <a:spcPts val="0"/>
                        </a:spcAft>
                        <a:tabLst>
                          <a:tab pos="1009650" algn="l"/>
                        </a:tabLst>
                      </a:pPr>
                      <a:r>
                        <a:rPr lang="en-US" sz="1200">
                          <a:effectLst/>
                        </a:rPr>
                        <a:t>Hard disk 	</a:t>
                      </a:r>
                      <a:endParaRPr lang="en-US" sz="1100">
                        <a:effectLst/>
                      </a:endParaRPr>
                    </a:p>
                    <a:p>
                      <a:pPr marL="0" marR="0">
                        <a:lnSpc>
                          <a:spcPct val="115000"/>
                        </a:lnSpc>
                        <a:spcBef>
                          <a:spcPts val="0"/>
                        </a:spcBef>
                        <a:spcAft>
                          <a:spcPts val="0"/>
                        </a:spcAft>
                        <a:tabLst>
                          <a:tab pos="1009650" algn="l"/>
                        </a:tabLs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0" marR="0">
                        <a:lnSpc>
                          <a:spcPct val="115000"/>
                        </a:lnSpc>
                        <a:spcBef>
                          <a:spcPts val="0"/>
                        </a:spcBef>
                        <a:spcAft>
                          <a:spcPts val="0"/>
                        </a:spcAft>
                      </a:pPr>
                      <a:r>
                        <a:rPr lang="en-US" sz="1200">
                          <a:effectLst/>
                        </a:rPr>
                        <a:t>HP</a:t>
                      </a:r>
                      <a:endParaRPr lang="en-US" sz="1100">
                        <a:effectLst/>
                      </a:endParaRPr>
                    </a:p>
                    <a:p>
                      <a:pPr marL="0" marR="0">
                        <a:lnSpc>
                          <a:spcPct val="115000"/>
                        </a:lnSpc>
                        <a:spcBef>
                          <a:spcPts val="0"/>
                        </a:spcBef>
                        <a:spcAft>
                          <a:spcPts val="0"/>
                        </a:spcAft>
                      </a:pPr>
                      <a:r>
                        <a:rPr lang="en-US" sz="1200">
                          <a:effectLst/>
                        </a:rPr>
                        <a:t> </a:t>
                      </a:r>
                      <a:endParaRPr lang="en-US" sz="1100">
                        <a:effectLst/>
                      </a:endParaRPr>
                    </a:p>
                    <a:p>
                      <a:pPr marL="0" marR="0">
                        <a:lnSpc>
                          <a:spcPct val="115000"/>
                        </a:lnSpc>
                        <a:spcBef>
                          <a:spcPts val="0"/>
                        </a:spcBef>
                        <a:spcAft>
                          <a:spcPts val="0"/>
                        </a:spcAft>
                      </a:pPr>
                      <a:r>
                        <a:rPr lang="en-US" sz="1200">
                          <a:effectLst/>
                        </a:rPr>
                        <a:t>1 Terabit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0" marR="0">
                        <a:lnSpc>
                          <a:spcPct val="115000"/>
                        </a:lnSpc>
                        <a:spcBef>
                          <a:spcPts val="0"/>
                        </a:spcBef>
                        <a:spcAft>
                          <a:spcPts val="0"/>
                        </a:spcAft>
                      </a:pPr>
                      <a:r>
                        <a:rPr lang="en-US" sz="1200">
                          <a:effectLst/>
                        </a:rPr>
                        <a:t>1</a:t>
                      </a:r>
                      <a:endParaRPr lang="en-US" sz="1100">
                        <a:effectLst/>
                      </a:endParaRPr>
                    </a:p>
                    <a:p>
                      <a:pPr marL="0" marR="0">
                        <a:lnSpc>
                          <a:spcPct val="115000"/>
                        </a:lnSpc>
                        <a:spcBef>
                          <a:spcPts val="0"/>
                        </a:spcBef>
                        <a:spcAft>
                          <a:spcPts val="0"/>
                        </a:spcAft>
                      </a:pPr>
                      <a:r>
                        <a:rPr lang="en-US" sz="1200">
                          <a:effectLst/>
                        </a:rPr>
                        <a:t>1</a:t>
                      </a:r>
                      <a:endParaRPr lang="en-US" sz="1100">
                        <a:effectLst/>
                      </a:endParaRPr>
                    </a:p>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0" marR="0">
                        <a:lnSpc>
                          <a:spcPct val="115000"/>
                        </a:lnSpc>
                        <a:spcBef>
                          <a:spcPts val="0"/>
                        </a:spcBef>
                        <a:spcAft>
                          <a:spcPts val="0"/>
                        </a:spcAft>
                      </a:pPr>
                      <a:r>
                        <a:rPr lang="en-US" sz="1200">
                          <a:effectLst/>
                        </a:rPr>
                        <a:t>Available </a:t>
                      </a:r>
                      <a:endParaRPr lang="en-US" sz="1100">
                        <a:effectLst/>
                      </a:endParaRPr>
                    </a:p>
                    <a:p>
                      <a:pPr marL="0" marR="0">
                        <a:lnSpc>
                          <a:spcPct val="115000"/>
                        </a:lnSpc>
                        <a:spcBef>
                          <a:spcPts val="0"/>
                        </a:spcBef>
                        <a:spcAft>
                          <a:spcPts val="0"/>
                        </a:spcAft>
                      </a:pPr>
                      <a:r>
                        <a:rPr lang="en-US" sz="1200">
                          <a:effectLst/>
                        </a:rPr>
                        <a:t>20,000</a:t>
                      </a:r>
                      <a:endParaRPr lang="en-US" sz="1100">
                        <a:effectLst/>
                      </a:endParaRPr>
                    </a:p>
                    <a:p>
                      <a:pPr marL="0" marR="0">
                        <a:lnSpc>
                          <a:spcPct val="115000"/>
                        </a:lnSpc>
                        <a:spcBef>
                          <a:spcPts val="0"/>
                        </a:spcBef>
                        <a:spcAft>
                          <a:spcPts val="0"/>
                        </a:spcAft>
                      </a:pPr>
                      <a:r>
                        <a:rPr lang="en-US" sz="1200">
                          <a:effectLst/>
                        </a:rPr>
                        <a:t>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0" marR="0">
                        <a:lnSpc>
                          <a:spcPct val="115000"/>
                        </a:lnSpc>
                        <a:spcBef>
                          <a:spcPts val="0"/>
                        </a:spcBef>
                        <a:spcAft>
                          <a:spcPts val="0"/>
                        </a:spcAft>
                      </a:pPr>
                      <a:r>
                        <a:rPr lang="en-US" sz="1200">
                          <a:effectLst/>
                        </a:rPr>
                        <a:t>Available</a:t>
                      </a:r>
                      <a:endParaRPr lang="en-US" sz="1100">
                        <a:effectLst/>
                      </a:endParaRPr>
                    </a:p>
                    <a:p>
                      <a:pPr marL="0" marR="0">
                        <a:lnSpc>
                          <a:spcPct val="115000"/>
                        </a:lnSpc>
                        <a:spcBef>
                          <a:spcPts val="0"/>
                        </a:spcBef>
                        <a:spcAft>
                          <a:spcPts val="0"/>
                        </a:spcAft>
                      </a:pPr>
                      <a:r>
                        <a:rPr lang="en-US" sz="1200">
                          <a:effectLst/>
                        </a:rPr>
                        <a:t>18,000</a:t>
                      </a:r>
                      <a:endParaRPr lang="en-US" sz="1100">
                        <a:effectLst/>
                      </a:endParaRPr>
                    </a:p>
                    <a:p>
                      <a:pPr marL="0" marR="0">
                        <a:lnSpc>
                          <a:spcPct val="115000"/>
                        </a:lnSpc>
                        <a:spcBef>
                          <a:spcPts val="0"/>
                        </a:spcBef>
                        <a:spcAft>
                          <a:spcPts val="0"/>
                        </a:spcAft>
                      </a:pPr>
                      <a:r>
                        <a:rPr lang="en-US" sz="1200">
                          <a:effectLst/>
                        </a:rPr>
                        <a:t>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6156478"/>
                  </a:ext>
                </a:extLst>
              </a:tr>
              <a:tr h="649365">
                <a:tc>
                  <a:txBody>
                    <a:bodyPr/>
                    <a:lstStyle/>
                    <a:p>
                      <a:pPr marL="0" marR="0">
                        <a:lnSpc>
                          <a:spcPct val="115000"/>
                        </a:lnSpc>
                        <a:spcBef>
                          <a:spcPts val="0"/>
                        </a:spcBef>
                        <a:spcAft>
                          <a:spcPts val="0"/>
                        </a:spcAft>
                      </a:pPr>
                      <a:r>
                        <a:rPr lang="en-US" sz="1200" u="sng">
                          <a:effectLst/>
                        </a:rPr>
                        <a:t>Software</a:t>
                      </a:r>
                      <a:endParaRPr lang="en-US" sz="1100">
                        <a:effectLst/>
                      </a:endParaRPr>
                    </a:p>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5014706"/>
                  </a:ext>
                </a:extLst>
              </a:tr>
              <a:tr h="314678">
                <a:tc>
                  <a:txBody>
                    <a:bodyPr/>
                    <a:lstStyle/>
                    <a:p>
                      <a:pPr marL="0" marR="0">
                        <a:lnSpc>
                          <a:spcPct val="115000"/>
                        </a:lnSpc>
                        <a:spcBef>
                          <a:spcPts val="0"/>
                        </a:spcBef>
                        <a:spcAft>
                          <a:spcPts val="0"/>
                        </a:spcAft>
                      </a:pPr>
                      <a:r>
                        <a:rPr lang="en-US" sz="1200">
                          <a:effectLst/>
                        </a:rPr>
                        <a:t>Antivirus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Kaspersky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Available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0228482"/>
                  </a:ext>
                </a:extLst>
              </a:tr>
              <a:tr h="1653423">
                <a:tc>
                  <a:txBody>
                    <a:bodyPr/>
                    <a:lstStyle/>
                    <a:p>
                      <a:pPr marL="0" marR="0">
                        <a:lnSpc>
                          <a:spcPct val="115000"/>
                        </a:lnSpc>
                        <a:spcBef>
                          <a:spcPts val="0"/>
                        </a:spcBef>
                        <a:spcAft>
                          <a:spcPts val="0"/>
                        </a:spcAft>
                      </a:pPr>
                      <a:r>
                        <a:rPr lang="en-US" sz="1200" dirty="0">
                          <a:effectLst/>
                        </a:rPr>
                        <a:t>Stationary</a:t>
                      </a:r>
                      <a:endParaRPr lang="en-US" sz="1100" dirty="0">
                        <a:effectLst/>
                      </a:endParaRPr>
                    </a:p>
                    <a:p>
                      <a:pPr marL="0" marR="0">
                        <a:lnSpc>
                          <a:spcPct val="115000"/>
                        </a:lnSpc>
                        <a:spcBef>
                          <a:spcPts val="0"/>
                        </a:spcBef>
                        <a:spcAft>
                          <a:spcPts val="0"/>
                        </a:spcAft>
                      </a:pPr>
                      <a:r>
                        <a:rPr lang="en-US" sz="1200" dirty="0">
                          <a:effectLst/>
                        </a:rPr>
                        <a:t>Pens</a:t>
                      </a:r>
                      <a:endParaRPr lang="en-US" sz="1100" dirty="0">
                        <a:effectLst/>
                      </a:endParaRPr>
                    </a:p>
                    <a:p>
                      <a:pPr marL="0" marR="0">
                        <a:lnSpc>
                          <a:spcPct val="115000"/>
                        </a:lnSpc>
                        <a:spcBef>
                          <a:spcPts val="0"/>
                        </a:spcBef>
                        <a:spcAft>
                          <a:spcPts val="0"/>
                        </a:spcAft>
                      </a:pPr>
                      <a:r>
                        <a:rPr lang="en-US" sz="1200" dirty="0">
                          <a:effectLst/>
                        </a:rPr>
                        <a:t>Printing papers</a:t>
                      </a:r>
                    </a:p>
                    <a:p>
                      <a:pPr marL="0" marR="0">
                        <a:lnSpc>
                          <a:spcPct val="115000"/>
                        </a:lnSpc>
                        <a:spcBef>
                          <a:spcPts val="0"/>
                        </a:spcBef>
                        <a:spcAft>
                          <a:spcPts val="0"/>
                        </a:spcAft>
                      </a:pPr>
                      <a:endParaRPr lang="en-US" sz="1200" dirty="0">
                        <a:effectLst/>
                      </a:endParaRPr>
                    </a:p>
                    <a:p>
                      <a:pPr marL="0" marR="0">
                        <a:lnSpc>
                          <a:spcPct val="115000"/>
                        </a:lnSpc>
                        <a:spcBef>
                          <a:spcPts val="0"/>
                        </a:spcBef>
                        <a:spcAft>
                          <a:spcPts val="0"/>
                        </a:spcAft>
                      </a:pPr>
                      <a:endParaRPr lang="en-US" sz="1100" dirty="0">
                        <a:effectLst/>
                      </a:endParaRPr>
                    </a:p>
                    <a:p>
                      <a:pPr marL="0" marR="0">
                        <a:lnSpc>
                          <a:spcPct val="115000"/>
                        </a:lnSpc>
                        <a:spcBef>
                          <a:spcPts val="0"/>
                        </a:spcBef>
                        <a:spcAft>
                          <a:spcPts val="0"/>
                        </a:spcAft>
                      </a:pPr>
                      <a:r>
                        <a:rPr lang="en-US" sz="1200" dirty="0">
                          <a:effectLst/>
                        </a:rPr>
                        <a:t>Miscellaneous</a:t>
                      </a:r>
                      <a:endParaRPr lang="en-US" sz="1100" dirty="0">
                        <a:effectLst/>
                      </a:endParaRPr>
                    </a:p>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endParaRPr>
                    </a:p>
                    <a:p>
                      <a:pPr marL="0" marR="0">
                        <a:lnSpc>
                          <a:spcPct val="115000"/>
                        </a:lnSpc>
                        <a:spcBef>
                          <a:spcPts val="0"/>
                        </a:spcBef>
                        <a:spcAft>
                          <a:spcPts val="0"/>
                        </a:spcAft>
                      </a:pPr>
                      <a:r>
                        <a:rPr lang="en-US" sz="1200">
                          <a:effectLst/>
                        </a:rPr>
                        <a:t>Rim</a:t>
                      </a:r>
                      <a:endParaRPr lang="en-US" sz="1100">
                        <a:effectLst/>
                      </a:endParaRPr>
                    </a:p>
                    <a:p>
                      <a:pPr marL="0" marR="0">
                        <a:lnSpc>
                          <a:spcPct val="115000"/>
                        </a:lnSpc>
                        <a:spcBef>
                          <a:spcPts val="0"/>
                        </a:spcBef>
                        <a:spcAft>
                          <a:spcPts val="0"/>
                        </a:spcAft>
                      </a:pPr>
                      <a:r>
                        <a:rPr lang="en-US" sz="1200">
                          <a:effectLst/>
                        </a:rPr>
                        <a:t>Single Rule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1</a:t>
                      </a:r>
                      <a:endParaRPr lang="en-US" sz="1100">
                        <a:effectLst/>
                      </a:endParaRPr>
                    </a:p>
                    <a:p>
                      <a:pPr marL="0" marR="0">
                        <a:lnSpc>
                          <a:spcPct val="115000"/>
                        </a:lnSpc>
                        <a:spcBef>
                          <a:spcPts val="0"/>
                        </a:spcBef>
                        <a:spcAft>
                          <a:spcPts val="0"/>
                        </a:spcAft>
                      </a:pPr>
                      <a:r>
                        <a:rPr lang="en-US" sz="1200">
                          <a:effectLst/>
                        </a:rPr>
                        <a:t>1</a:t>
                      </a:r>
                      <a:endParaRPr lang="en-US" sz="1100">
                        <a:effectLst/>
                      </a:endParaRPr>
                    </a:p>
                    <a:p>
                      <a:pPr marL="0" marR="0">
                        <a:lnSpc>
                          <a:spcPct val="115000"/>
                        </a:lnSpc>
                        <a:spcBef>
                          <a:spcPts val="0"/>
                        </a:spcBef>
                        <a:spcAft>
                          <a:spcPts val="0"/>
                        </a:spcAft>
                      </a:pPr>
                      <a:r>
                        <a:rPr lang="en-US" sz="1200">
                          <a:effectLst/>
                        </a:rPr>
                        <a:t>2</a:t>
                      </a:r>
                      <a:endParaRPr lang="en-US" sz="1100">
                        <a:effectLst/>
                      </a:endParaRPr>
                    </a:p>
                    <a:p>
                      <a:pPr marL="0" marR="0">
                        <a:lnSpc>
                          <a:spcPct val="115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800</a:t>
                      </a:r>
                      <a:endParaRPr lang="en-US" sz="1100" dirty="0">
                        <a:effectLst/>
                      </a:endParaRPr>
                    </a:p>
                    <a:p>
                      <a:pPr marL="0" marR="0">
                        <a:lnSpc>
                          <a:spcPct val="115000"/>
                        </a:lnSpc>
                        <a:spcBef>
                          <a:spcPts val="0"/>
                        </a:spcBef>
                        <a:spcAft>
                          <a:spcPts val="0"/>
                        </a:spcAft>
                      </a:pPr>
                      <a:r>
                        <a:rPr lang="en-US" sz="1200" dirty="0">
                          <a:effectLst/>
                        </a:rPr>
                        <a:t>200</a:t>
                      </a:r>
                      <a:endParaRPr lang="en-US" sz="1100" dirty="0">
                        <a:effectLst/>
                      </a:endParaRPr>
                    </a:p>
                    <a:p>
                      <a:pPr marL="0" marR="0">
                        <a:lnSpc>
                          <a:spcPct val="115000"/>
                        </a:lnSpc>
                        <a:spcBef>
                          <a:spcPts val="0"/>
                        </a:spcBef>
                        <a:spcAft>
                          <a:spcPts val="0"/>
                        </a:spcAft>
                      </a:pPr>
                      <a:r>
                        <a:rPr lang="en-US" sz="1200" dirty="0">
                          <a:effectLst/>
                        </a:rPr>
                        <a:t>800</a:t>
                      </a:r>
                    </a:p>
                    <a:p>
                      <a:pPr marL="0" marR="0">
                        <a:lnSpc>
                          <a:spcPct val="115000"/>
                        </a:lnSpc>
                        <a:spcBef>
                          <a:spcPts val="0"/>
                        </a:spcBef>
                        <a:spcAft>
                          <a:spcPts val="0"/>
                        </a:spcAft>
                      </a:pPr>
                      <a:endParaRPr lang="en-US" sz="1200" dirty="0">
                        <a:effectLst/>
                      </a:endParaRPr>
                    </a:p>
                    <a:p>
                      <a:pPr marL="0" marR="0">
                        <a:lnSpc>
                          <a:spcPct val="115000"/>
                        </a:lnSpc>
                        <a:spcBef>
                          <a:spcPts val="0"/>
                        </a:spcBef>
                        <a:spcAft>
                          <a:spcPts val="0"/>
                        </a:spcAft>
                      </a:pPr>
                      <a:endParaRPr lang="en-US" sz="1100" dirty="0">
                        <a:effectLst/>
                      </a:endParaRPr>
                    </a:p>
                    <a:p>
                      <a:pPr marL="0" marR="0">
                        <a:lnSpc>
                          <a:spcPct val="115000"/>
                        </a:lnSpc>
                        <a:spcBef>
                          <a:spcPts val="0"/>
                        </a:spcBef>
                        <a:spcAft>
                          <a:spcPts val="0"/>
                        </a:spcAft>
                      </a:pPr>
                      <a:r>
                        <a:rPr lang="en-US" sz="1200" dirty="0">
                          <a:effectLst/>
                        </a:rPr>
                        <a:t>10,000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500</a:t>
                      </a:r>
                      <a:endParaRPr lang="en-US" sz="1100" dirty="0">
                        <a:effectLst/>
                      </a:endParaRPr>
                    </a:p>
                    <a:p>
                      <a:pPr marL="0" marR="0">
                        <a:lnSpc>
                          <a:spcPct val="115000"/>
                        </a:lnSpc>
                        <a:spcBef>
                          <a:spcPts val="0"/>
                        </a:spcBef>
                        <a:spcAft>
                          <a:spcPts val="0"/>
                        </a:spcAft>
                      </a:pPr>
                      <a:r>
                        <a:rPr lang="en-US" sz="1200" dirty="0">
                          <a:effectLst/>
                        </a:rPr>
                        <a:t>100</a:t>
                      </a:r>
                      <a:endParaRPr lang="en-US" sz="1100" dirty="0">
                        <a:effectLst/>
                      </a:endParaRPr>
                    </a:p>
                    <a:p>
                      <a:pPr marL="0" marR="0">
                        <a:lnSpc>
                          <a:spcPct val="115000"/>
                        </a:lnSpc>
                        <a:spcBef>
                          <a:spcPts val="0"/>
                        </a:spcBef>
                        <a:spcAft>
                          <a:spcPts val="0"/>
                        </a:spcAft>
                      </a:pPr>
                      <a:r>
                        <a:rPr lang="en-US" sz="1200" dirty="0">
                          <a:effectLst/>
                        </a:rPr>
                        <a:t>1000</a:t>
                      </a:r>
                      <a:endParaRPr lang="en-US" sz="1100" dirty="0">
                        <a:effectLst/>
                      </a:endParaRPr>
                    </a:p>
                    <a:p>
                      <a:pPr marL="0" marR="0">
                        <a:lnSpc>
                          <a:spcPct val="115000"/>
                        </a:lnSpc>
                        <a:spcBef>
                          <a:spcPts val="0"/>
                        </a:spcBef>
                        <a:spcAft>
                          <a:spcPts val="0"/>
                        </a:spcAft>
                      </a:pPr>
                      <a:endParaRPr lang="en-US" sz="1200" dirty="0">
                        <a:effectLst/>
                      </a:endParaRPr>
                    </a:p>
                    <a:p>
                      <a:pPr marL="0" marR="0">
                        <a:lnSpc>
                          <a:spcPct val="115000"/>
                        </a:lnSpc>
                        <a:spcBef>
                          <a:spcPts val="0"/>
                        </a:spcBef>
                        <a:spcAft>
                          <a:spcPts val="0"/>
                        </a:spcAft>
                      </a:pPr>
                      <a:endParaRPr lang="en-US" sz="1200" dirty="0">
                        <a:effectLst/>
                      </a:endParaRPr>
                    </a:p>
                    <a:p>
                      <a:pPr marL="0" marR="0">
                        <a:lnSpc>
                          <a:spcPct val="115000"/>
                        </a:lnSpc>
                        <a:spcBef>
                          <a:spcPts val="0"/>
                        </a:spcBef>
                        <a:spcAft>
                          <a:spcPts val="0"/>
                        </a:spcAft>
                      </a:pPr>
                      <a:r>
                        <a:rPr lang="en-US" sz="1200" dirty="0">
                          <a:effectLst/>
                        </a:rPr>
                        <a:t>8000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3363390"/>
                  </a:ext>
                </a:extLst>
              </a:tr>
              <a:tr h="314678">
                <a:tc>
                  <a:txBody>
                    <a:bodyPr/>
                    <a:lstStyle/>
                    <a:p>
                      <a:pPr marL="0" marR="0" algn="ctr">
                        <a:lnSpc>
                          <a:spcPct val="115000"/>
                        </a:lnSpc>
                        <a:spcBef>
                          <a:spcPts val="0"/>
                        </a:spcBef>
                        <a:spcAft>
                          <a:spcPts val="0"/>
                        </a:spcAft>
                      </a:pPr>
                      <a:r>
                        <a:rPr lang="en-US" sz="12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a:effectLst/>
                        </a:rPr>
                        <a:t>31,800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effectLst/>
                        </a:rPr>
                        <a:t>27,600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0321529"/>
                  </a:ext>
                </a:extLst>
              </a:tr>
            </a:tbl>
          </a:graphicData>
        </a:graphic>
      </p:graphicFrame>
    </p:spTree>
    <p:extLst>
      <p:ext uri="{BB962C8B-B14F-4D97-AF65-F5344CB8AC3E}">
        <p14:creationId xmlns:p14="http://schemas.microsoft.com/office/powerpoint/2010/main" val="340105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DC37-ED9C-43EC-BD5C-3017257CE9B9}"/>
              </a:ext>
            </a:extLst>
          </p:cNvPr>
          <p:cNvSpPr>
            <a:spLocks noGrp="1"/>
          </p:cNvSpPr>
          <p:nvPr>
            <p:ph type="title"/>
          </p:nvPr>
        </p:nvSpPr>
        <p:spPr>
          <a:xfrm>
            <a:off x="913775" y="618518"/>
            <a:ext cx="10364451" cy="600681"/>
          </a:xfrm>
        </p:spPr>
        <p:txBody>
          <a:bodyPr>
            <a:normAutofit fontScale="90000"/>
          </a:bodyPr>
          <a:lstStyle/>
          <a:p>
            <a:r>
              <a:rPr lang="en-US" b="1" dirty="0"/>
              <a:t>PROJECT SCHEDULE</a:t>
            </a:r>
            <a:br>
              <a:rPr lang="en-US" b="1" dirty="0"/>
            </a:br>
            <a:endParaRPr lang="en-US" dirty="0"/>
          </a:p>
        </p:txBody>
      </p:sp>
      <p:graphicFrame>
        <p:nvGraphicFramePr>
          <p:cNvPr id="4" name="Content Placeholder 3">
            <a:extLst>
              <a:ext uri="{FF2B5EF4-FFF2-40B4-BE49-F238E27FC236}">
                <a16:creationId xmlns:a16="http://schemas.microsoft.com/office/drawing/2014/main" id="{C84F7326-B980-4514-B8A7-302790518F91}"/>
              </a:ext>
            </a:extLst>
          </p:cNvPr>
          <p:cNvGraphicFramePr>
            <a:graphicFrameLocks noGrp="1"/>
          </p:cNvGraphicFramePr>
          <p:nvPr>
            <p:ph sz="quarter" idx="13"/>
            <p:extLst>
              <p:ext uri="{D42A27DB-BD31-4B8C-83A1-F6EECF244321}">
                <p14:modId xmlns:p14="http://schemas.microsoft.com/office/powerpoint/2010/main" val="566567513"/>
              </p:ext>
            </p:extLst>
          </p:nvPr>
        </p:nvGraphicFramePr>
        <p:xfrm>
          <a:off x="703385" y="1125415"/>
          <a:ext cx="10364450" cy="5284029"/>
        </p:xfrm>
        <a:graphic>
          <a:graphicData uri="http://schemas.openxmlformats.org/drawingml/2006/table">
            <a:tbl>
              <a:tblPr firstRow="1" firstCol="1" bandRow="1">
                <a:tableStyleId>{5C22544A-7EE6-4342-B048-85BDC9FD1C3A}</a:tableStyleId>
              </a:tblPr>
              <a:tblGrid>
                <a:gridCol w="628281">
                  <a:extLst>
                    <a:ext uri="{9D8B030D-6E8A-4147-A177-3AD203B41FA5}">
                      <a16:colId xmlns:a16="http://schemas.microsoft.com/office/drawing/2014/main" val="1028796782"/>
                    </a:ext>
                  </a:extLst>
                </a:gridCol>
                <a:gridCol w="1389173">
                  <a:extLst>
                    <a:ext uri="{9D8B030D-6E8A-4147-A177-3AD203B41FA5}">
                      <a16:colId xmlns:a16="http://schemas.microsoft.com/office/drawing/2014/main" val="1019643237"/>
                    </a:ext>
                  </a:extLst>
                </a:gridCol>
                <a:gridCol w="736980">
                  <a:extLst>
                    <a:ext uri="{9D8B030D-6E8A-4147-A177-3AD203B41FA5}">
                      <a16:colId xmlns:a16="http://schemas.microsoft.com/office/drawing/2014/main" val="531399703"/>
                    </a:ext>
                  </a:extLst>
                </a:gridCol>
                <a:gridCol w="921768">
                  <a:extLst>
                    <a:ext uri="{9D8B030D-6E8A-4147-A177-3AD203B41FA5}">
                      <a16:colId xmlns:a16="http://schemas.microsoft.com/office/drawing/2014/main" val="988561711"/>
                    </a:ext>
                  </a:extLst>
                </a:gridCol>
                <a:gridCol w="1280474">
                  <a:extLst>
                    <a:ext uri="{9D8B030D-6E8A-4147-A177-3AD203B41FA5}">
                      <a16:colId xmlns:a16="http://schemas.microsoft.com/office/drawing/2014/main" val="4147271411"/>
                    </a:ext>
                  </a:extLst>
                </a:gridCol>
                <a:gridCol w="1280474">
                  <a:extLst>
                    <a:ext uri="{9D8B030D-6E8A-4147-A177-3AD203B41FA5}">
                      <a16:colId xmlns:a16="http://schemas.microsoft.com/office/drawing/2014/main" val="3144533332"/>
                    </a:ext>
                  </a:extLst>
                </a:gridCol>
                <a:gridCol w="1280474">
                  <a:extLst>
                    <a:ext uri="{9D8B030D-6E8A-4147-A177-3AD203B41FA5}">
                      <a16:colId xmlns:a16="http://schemas.microsoft.com/office/drawing/2014/main" val="1136015253"/>
                    </a:ext>
                  </a:extLst>
                </a:gridCol>
                <a:gridCol w="1280474">
                  <a:extLst>
                    <a:ext uri="{9D8B030D-6E8A-4147-A177-3AD203B41FA5}">
                      <a16:colId xmlns:a16="http://schemas.microsoft.com/office/drawing/2014/main" val="2509756371"/>
                    </a:ext>
                  </a:extLst>
                </a:gridCol>
                <a:gridCol w="1566352">
                  <a:extLst>
                    <a:ext uri="{9D8B030D-6E8A-4147-A177-3AD203B41FA5}">
                      <a16:colId xmlns:a16="http://schemas.microsoft.com/office/drawing/2014/main" val="724179429"/>
                    </a:ext>
                  </a:extLst>
                </a:gridCol>
              </a:tblGrid>
              <a:tr h="472395">
                <a:tc>
                  <a:txBody>
                    <a:bodyPr/>
                    <a:lstStyle/>
                    <a:p>
                      <a:pPr marL="0" marR="0">
                        <a:lnSpc>
                          <a:spcPct val="115000"/>
                        </a:lnSpc>
                        <a:spcBef>
                          <a:spcPts val="0"/>
                        </a:spcBef>
                        <a:spcAft>
                          <a:spcPts val="0"/>
                        </a:spcAft>
                      </a:pPr>
                      <a:r>
                        <a:rPr lang="en-US" sz="1100">
                          <a:effectLst/>
                        </a:rPr>
                        <a:t>Task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Description</a:t>
                      </a:r>
                    </a:p>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Task no. of hours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Subtask no. of hours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Planned start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Actual start date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Planned completion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Actual completion date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Deliverables</a:t>
                      </a:r>
                    </a:p>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9520917"/>
                  </a:ext>
                </a:extLst>
              </a:tr>
              <a:tr h="599140">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Proposal document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24/09/2019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25/09/2019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28/09/2019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28/09/2019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project proposal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90201078"/>
                  </a:ext>
                </a:extLst>
              </a:tr>
              <a:tr h="907967">
                <a:tc>
                  <a:txBody>
                    <a:bodyPr/>
                    <a:lstStyle/>
                    <a:p>
                      <a:pPr marL="0" marR="0">
                        <a:lnSpc>
                          <a:spcPct val="115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Proposal presentation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1/10/2019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1/10/2019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p>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7659567"/>
                  </a:ext>
                </a:extLst>
              </a:tr>
              <a:tr h="599140">
                <a:tc>
                  <a:txBody>
                    <a:bodyPr/>
                    <a:lstStyle/>
                    <a:p>
                      <a:pPr marL="0" marR="0">
                        <a:lnSpc>
                          <a:spcPct val="115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Requirement analysis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3/10/2019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17/10/2019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7706008"/>
                  </a:ext>
                </a:extLst>
              </a:tr>
              <a:tr h="599140">
                <a:tc>
                  <a:txBody>
                    <a:bodyPr/>
                    <a:lstStyle/>
                    <a:p>
                      <a:pPr marL="0" marR="0">
                        <a:lnSpc>
                          <a:spcPct val="115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Design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480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1/11/2019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15/11/2019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441432"/>
                  </a:ext>
                </a:extLst>
              </a:tr>
              <a:tr h="599140">
                <a:tc>
                  <a:txBody>
                    <a:bodyPr/>
                    <a:lstStyle/>
                    <a:p>
                      <a:pPr marL="0" marR="0">
                        <a:lnSpc>
                          <a:spcPct val="115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Coding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21/11/2019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4/12/2019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6965496"/>
                  </a:ext>
                </a:extLst>
              </a:tr>
              <a:tr h="599140">
                <a:tc>
                  <a:txBody>
                    <a:bodyPr/>
                    <a:lstStyle/>
                    <a:p>
                      <a:pPr marL="0" marR="0">
                        <a:lnSpc>
                          <a:spcPct val="115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Testing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750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2/1/2020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15/1/2020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4698560"/>
                  </a:ext>
                </a:extLst>
              </a:tr>
              <a:tr h="907967">
                <a:tc>
                  <a:txBody>
                    <a:bodyPr/>
                    <a:lstStyle/>
                    <a:p>
                      <a:pPr marL="0" marR="0">
                        <a:lnSpc>
                          <a:spcPct val="115000"/>
                        </a:lnSpc>
                        <a:spcBef>
                          <a:spcPts val="0"/>
                        </a:spcBef>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System presentation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6/3/2020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13/3/2020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dirty="0">
                          <a:effectLst/>
                        </a:rPr>
                        <a:t> </a:t>
                      </a:r>
                    </a:p>
                    <a:p>
                      <a:pPr marL="0" marR="0">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8682147"/>
                  </a:ext>
                </a:extLst>
              </a:tr>
            </a:tbl>
          </a:graphicData>
        </a:graphic>
      </p:graphicFrame>
    </p:spTree>
    <p:extLst>
      <p:ext uri="{BB962C8B-B14F-4D97-AF65-F5344CB8AC3E}">
        <p14:creationId xmlns:p14="http://schemas.microsoft.com/office/powerpoint/2010/main" val="424895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B7B2-ED73-4613-80EC-0F4BC3D80428}"/>
              </a:ext>
            </a:extLst>
          </p:cNvPr>
          <p:cNvSpPr>
            <a:spLocks noGrp="1"/>
          </p:cNvSpPr>
          <p:nvPr>
            <p:ph type="title"/>
          </p:nvPr>
        </p:nvSpPr>
        <p:spPr>
          <a:xfrm>
            <a:off x="913775" y="618517"/>
            <a:ext cx="10364451" cy="882037"/>
          </a:xfrm>
        </p:spPr>
        <p:txBody>
          <a:bodyPr/>
          <a:lstStyle/>
          <a:p>
            <a:r>
              <a:rPr lang="en-US" dirty="0"/>
              <a:t>RESOURCES</a:t>
            </a:r>
          </a:p>
        </p:txBody>
      </p:sp>
      <p:graphicFrame>
        <p:nvGraphicFramePr>
          <p:cNvPr id="4" name="Content Placeholder 3">
            <a:extLst>
              <a:ext uri="{FF2B5EF4-FFF2-40B4-BE49-F238E27FC236}">
                <a16:creationId xmlns:a16="http://schemas.microsoft.com/office/drawing/2014/main" id="{C89B89C5-B0A9-4112-A1C3-9F6454504357}"/>
              </a:ext>
            </a:extLst>
          </p:cNvPr>
          <p:cNvGraphicFramePr>
            <a:graphicFrameLocks noGrp="1"/>
          </p:cNvGraphicFramePr>
          <p:nvPr>
            <p:ph sz="quarter" idx="13"/>
            <p:extLst>
              <p:ext uri="{D42A27DB-BD31-4B8C-83A1-F6EECF244321}">
                <p14:modId xmlns:p14="http://schemas.microsoft.com/office/powerpoint/2010/main" val="3113171276"/>
              </p:ext>
            </p:extLst>
          </p:nvPr>
        </p:nvGraphicFramePr>
        <p:xfrm>
          <a:off x="914399" y="1500554"/>
          <a:ext cx="10199079" cy="3259016"/>
        </p:xfrm>
        <a:graphic>
          <a:graphicData uri="http://schemas.openxmlformats.org/drawingml/2006/table">
            <a:tbl>
              <a:tblPr firstRow="1" bandRow="1">
                <a:tableStyleId>{5C22544A-7EE6-4342-B048-85BDC9FD1C3A}</a:tableStyleId>
              </a:tblPr>
              <a:tblGrid>
                <a:gridCol w="3399693">
                  <a:extLst>
                    <a:ext uri="{9D8B030D-6E8A-4147-A177-3AD203B41FA5}">
                      <a16:colId xmlns:a16="http://schemas.microsoft.com/office/drawing/2014/main" val="819449529"/>
                    </a:ext>
                  </a:extLst>
                </a:gridCol>
                <a:gridCol w="3399693">
                  <a:extLst>
                    <a:ext uri="{9D8B030D-6E8A-4147-A177-3AD203B41FA5}">
                      <a16:colId xmlns:a16="http://schemas.microsoft.com/office/drawing/2014/main" val="517319770"/>
                    </a:ext>
                  </a:extLst>
                </a:gridCol>
                <a:gridCol w="3399693">
                  <a:extLst>
                    <a:ext uri="{9D8B030D-6E8A-4147-A177-3AD203B41FA5}">
                      <a16:colId xmlns:a16="http://schemas.microsoft.com/office/drawing/2014/main" val="2531394574"/>
                    </a:ext>
                  </a:extLst>
                </a:gridCol>
              </a:tblGrid>
              <a:tr h="644640">
                <a:tc>
                  <a:txBody>
                    <a:bodyPr/>
                    <a:lstStyle/>
                    <a:p>
                      <a:r>
                        <a:rPr lang="en-US" dirty="0"/>
                        <a:t>software</a:t>
                      </a:r>
                    </a:p>
                  </a:txBody>
                  <a:tcPr/>
                </a:tc>
                <a:tc>
                  <a:txBody>
                    <a:bodyPr/>
                    <a:lstStyle/>
                    <a:p>
                      <a:r>
                        <a:rPr lang="en-US" dirty="0"/>
                        <a:t>stationery</a:t>
                      </a:r>
                    </a:p>
                  </a:txBody>
                  <a:tcPr/>
                </a:tc>
                <a:tc>
                  <a:txBody>
                    <a:bodyPr/>
                    <a:lstStyle/>
                    <a:p>
                      <a:r>
                        <a:rPr lang="en-US" dirty="0"/>
                        <a:t>Hardware </a:t>
                      </a:r>
                    </a:p>
                  </a:txBody>
                  <a:tcPr/>
                </a:tc>
                <a:extLst>
                  <a:ext uri="{0D108BD9-81ED-4DB2-BD59-A6C34878D82A}">
                    <a16:rowId xmlns:a16="http://schemas.microsoft.com/office/drawing/2014/main" val="1021980917"/>
                  </a:ext>
                </a:extLst>
              </a:tr>
              <a:tr h="653594">
                <a:tc>
                  <a:txBody>
                    <a:bodyPr/>
                    <a:lstStyle/>
                    <a:p>
                      <a:r>
                        <a:rPr lang="en-US" dirty="0"/>
                        <a:t>NET BEANS</a:t>
                      </a:r>
                    </a:p>
                  </a:txBody>
                  <a:tcPr/>
                </a:tc>
                <a:tc>
                  <a:txBody>
                    <a:bodyPr/>
                    <a:lstStyle/>
                    <a:p>
                      <a:r>
                        <a:rPr lang="en-US" dirty="0"/>
                        <a:t>Printing papers</a:t>
                      </a:r>
                    </a:p>
                  </a:txBody>
                  <a:tcPr/>
                </a:tc>
                <a:tc>
                  <a:txBody>
                    <a:bodyPr/>
                    <a:lstStyle/>
                    <a:p>
                      <a:r>
                        <a:rPr lang="en-US" dirty="0"/>
                        <a:t>Computer-intel CORE i-5</a:t>
                      </a:r>
                    </a:p>
                  </a:txBody>
                  <a:tcPr/>
                </a:tc>
                <a:extLst>
                  <a:ext uri="{0D108BD9-81ED-4DB2-BD59-A6C34878D82A}">
                    <a16:rowId xmlns:a16="http://schemas.microsoft.com/office/drawing/2014/main" val="3353554544"/>
                  </a:ext>
                </a:extLst>
              </a:tr>
              <a:tr h="653594">
                <a:tc>
                  <a:txBody>
                    <a:bodyPr/>
                    <a:lstStyle/>
                    <a:p>
                      <a:r>
                        <a:rPr lang="en-US" dirty="0"/>
                        <a:t>MY SQL</a:t>
                      </a:r>
                    </a:p>
                  </a:txBody>
                  <a:tcPr/>
                </a:tc>
                <a:tc>
                  <a:txBody>
                    <a:bodyPr/>
                    <a:lstStyle/>
                    <a:p>
                      <a:r>
                        <a:rPr lang="en-US" dirty="0"/>
                        <a:t>Ball pens</a:t>
                      </a:r>
                    </a:p>
                  </a:txBody>
                  <a:tcPr/>
                </a:tc>
                <a:tc>
                  <a:txBody>
                    <a:bodyPr/>
                    <a:lstStyle/>
                    <a:p>
                      <a:r>
                        <a:rPr lang="en-US" dirty="0"/>
                        <a:t>Printer</a:t>
                      </a:r>
                    </a:p>
                  </a:txBody>
                  <a:tcPr/>
                </a:tc>
                <a:extLst>
                  <a:ext uri="{0D108BD9-81ED-4DB2-BD59-A6C34878D82A}">
                    <a16:rowId xmlns:a16="http://schemas.microsoft.com/office/drawing/2014/main" val="303961725"/>
                  </a:ext>
                </a:extLst>
              </a:tr>
              <a:tr h="653594">
                <a:tc>
                  <a:txBody>
                    <a:bodyPr/>
                    <a:lstStyle/>
                    <a:p>
                      <a:r>
                        <a:rPr lang="en-US" dirty="0"/>
                        <a:t>Note Pad</a:t>
                      </a:r>
                    </a:p>
                  </a:txBody>
                  <a:tcPr/>
                </a:tc>
                <a:tc>
                  <a:txBody>
                    <a:bodyPr/>
                    <a:lstStyle/>
                    <a:p>
                      <a:r>
                        <a:rPr lang="en-US" dirty="0"/>
                        <a:t>Note books</a:t>
                      </a:r>
                    </a:p>
                  </a:txBody>
                  <a:tcPr/>
                </a:tc>
                <a:tc>
                  <a:txBody>
                    <a:bodyPr/>
                    <a:lstStyle/>
                    <a:p>
                      <a:r>
                        <a:rPr lang="en-US" dirty="0"/>
                        <a:t>Storage device-Hard disk</a:t>
                      </a:r>
                    </a:p>
                  </a:txBody>
                  <a:tcPr/>
                </a:tc>
                <a:extLst>
                  <a:ext uri="{0D108BD9-81ED-4DB2-BD59-A6C34878D82A}">
                    <a16:rowId xmlns:a16="http://schemas.microsoft.com/office/drawing/2014/main" val="3823586497"/>
                  </a:ext>
                </a:extLst>
              </a:tr>
              <a:tr h="653594">
                <a:tc>
                  <a:txBody>
                    <a:bodyPr/>
                    <a:lstStyle/>
                    <a:p>
                      <a:endParaRPr lang="en-US" dirty="0"/>
                    </a:p>
                  </a:txBody>
                  <a:tcPr/>
                </a:tc>
                <a:tc>
                  <a:txBody>
                    <a:bodyPr/>
                    <a:lstStyle/>
                    <a:p>
                      <a:r>
                        <a:rPr lang="en-US" dirty="0"/>
                        <a:t>pencils</a:t>
                      </a:r>
                    </a:p>
                  </a:txBody>
                  <a:tcPr/>
                </a:tc>
                <a:tc>
                  <a:txBody>
                    <a:bodyPr/>
                    <a:lstStyle/>
                    <a:p>
                      <a:endParaRPr lang="en-US" dirty="0"/>
                    </a:p>
                  </a:txBody>
                  <a:tcPr/>
                </a:tc>
                <a:extLst>
                  <a:ext uri="{0D108BD9-81ED-4DB2-BD59-A6C34878D82A}">
                    <a16:rowId xmlns:a16="http://schemas.microsoft.com/office/drawing/2014/main" val="1453780418"/>
                  </a:ext>
                </a:extLst>
              </a:tr>
            </a:tbl>
          </a:graphicData>
        </a:graphic>
      </p:graphicFrame>
    </p:spTree>
    <p:extLst>
      <p:ext uri="{BB962C8B-B14F-4D97-AF65-F5344CB8AC3E}">
        <p14:creationId xmlns:p14="http://schemas.microsoft.com/office/powerpoint/2010/main" val="99786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5034-B029-461D-9A6E-EF02D8F3A420}"/>
              </a:ext>
            </a:extLst>
          </p:cNvPr>
          <p:cNvSpPr>
            <a:spLocks noGrp="1"/>
          </p:cNvSpPr>
          <p:nvPr>
            <p:ph type="title"/>
          </p:nvPr>
        </p:nvSpPr>
        <p:spPr/>
        <p:txBody>
          <a:bodyPr/>
          <a:lstStyle/>
          <a:p>
            <a:r>
              <a:rPr lang="en-US" b="1" dirty="0"/>
              <a:t>INTRODUCTION</a:t>
            </a:r>
            <a:br>
              <a:rPr lang="en-US" b="1" dirty="0"/>
            </a:br>
            <a:endParaRPr lang="en-US" dirty="0"/>
          </a:p>
        </p:txBody>
      </p:sp>
      <p:sp>
        <p:nvSpPr>
          <p:cNvPr id="3" name="Content Placeholder 2">
            <a:extLst>
              <a:ext uri="{FF2B5EF4-FFF2-40B4-BE49-F238E27FC236}">
                <a16:creationId xmlns:a16="http://schemas.microsoft.com/office/drawing/2014/main" id="{11B4DB00-28E0-49C0-A7F2-97CA9E2AFD45}"/>
              </a:ext>
            </a:extLst>
          </p:cNvPr>
          <p:cNvSpPr>
            <a:spLocks noGrp="1"/>
          </p:cNvSpPr>
          <p:nvPr>
            <p:ph sz="quarter" idx="13"/>
          </p:nvPr>
        </p:nvSpPr>
        <p:spPr>
          <a:xfrm>
            <a:off x="913774" y="1701800"/>
            <a:ext cx="10363826" cy="4089399"/>
          </a:xfrm>
        </p:spPr>
        <p:txBody>
          <a:bodyPr>
            <a:normAutofit fontScale="85000" lnSpcReduction="10000"/>
          </a:bodyPr>
          <a:lstStyle/>
          <a:p>
            <a:r>
              <a:rPr lang="en-US" cap="none" dirty="0"/>
              <a:t>The purpose of m-rent management system is to manage the rents of various houses in m-agency in order to track all the rents paid every month. currently it is done manually.</a:t>
            </a:r>
          </a:p>
          <a:p>
            <a:r>
              <a:rPr lang="en-US" cap="none" dirty="0"/>
              <a:t> The main function of the system is to store tenant details including rent and retrieve this detail when required.</a:t>
            </a:r>
          </a:p>
          <a:p>
            <a:r>
              <a:rPr lang="en-US" cap="none" dirty="0"/>
              <a:t> System input includes tenant details, landlord’s details, caretaker details and the agency details, amount of rent to be paid on each house and the output will display on the screen. </a:t>
            </a:r>
          </a:p>
          <a:p>
            <a:r>
              <a:rPr lang="en-US" cap="none" dirty="0"/>
              <a:t>M-rent management system can be logged in using a username and password. It will be accessible by an administrator. only the administrator can add data into the database. </a:t>
            </a:r>
          </a:p>
          <a:p>
            <a:r>
              <a:rPr lang="en-US" cap="none" dirty="0"/>
              <a:t>M-rent will make it easy for landlords, property managers, and real estate owners to manage properties, bill tenant and collect rent from their tenants.</a:t>
            </a:r>
          </a:p>
          <a:p>
            <a:r>
              <a:rPr lang="en-US" cap="none" dirty="0"/>
              <a:t>The system will be able to enter tenant payments, emailing statements and documents, viewing tenant notes, highlighting any tenant for tracking purposes, moving tenants in or out, and printing daily bank deposit slips.</a:t>
            </a:r>
          </a:p>
          <a:p>
            <a:endParaRPr lang="en-US" dirty="0"/>
          </a:p>
        </p:txBody>
      </p:sp>
    </p:spTree>
    <p:extLst>
      <p:ext uri="{BB962C8B-B14F-4D97-AF65-F5344CB8AC3E}">
        <p14:creationId xmlns:p14="http://schemas.microsoft.com/office/powerpoint/2010/main" val="1738983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EFF0-CF57-452D-83C2-D6211C70A009}"/>
              </a:ext>
            </a:extLst>
          </p:cNvPr>
          <p:cNvSpPr>
            <a:spLocks noGrp="1"/>
          </p:cNvSpPr>
          <p:nvPr>
            <p:ph type="title"/>
          </p:nvPr>
        </p:nvSpPr>
        <p:spPr>
          <a:xfrm>
            <a:off x="913775" y="351693"/>
            <a:ext cx="10364451" cy="715107"/>
          </a:xfrm>
        </p:spPr>
        <p:txBody>
          <a:bodyPr>
            <a:normAutofit fontScale="90000"/>
          </a:bodyPr>
          <a:lstStyle/>
          <a:p>
            <a:r>
              <a:rPr lang="en-US" b="1" dirty="0"/>
              <a:t>CONSTRAINTS OF THE SYSTEM</a:t>
            </a:r>
            <a:br>
              <a:rPr lang="en-US" b="1" dirty="0"/>
            </a:br>
            <a:endParaRPr lang="en-US" dirty="0"/>
          </a:p>
        </p:txBody>
      </p:sp>
      <p:sp>
        <p:nvSpPr>
          <p:cNvPr id="3" name="Content Placeholder 2">
            <a:extLst>
              <a:ext uri="{FF2B5EF4-FFF2-40B4-BE49-F238E27FC236}">
                <a16:creationId xmlns:a16="http://schemas.microsoft.com/office/drawing/2014/main" id="{5A411914-4C6B-4DFC-89EA-88F97D5D79C8}"/>
              </a:ext>
            </a:extLst>
          </p:cNvPr>
          <p:cNvSpPr>
            <a:spLocks noGrp="1"/>
          </p:cNvSpPr>
          <p:nvPr>
            <p:ph sz="quarter" idx="13"/>
          </p:nvPr>
        </p:nvSpPr>
        <p:spPr>
          <a:xfrm>
            <a:off x="913774" y="1066801"/>
            <a:ext cx="10363826" cy="4724400"/>
          </a:xfrm>
        </p:spPr>
        <p:txBody>
          <a:bodyPr/>
          <a:lstStyle/>
          <a:p>
            <a:r>
              <a:rPr lang="en-US" b="1" cap="none" dirty="0"/>
              <a:t>Cost</a:t>
            </a:r>
            <a:endParaRPr lang="en-US" b="1" i="1" cap="none" dirty="0"/>
          </a:p>
          <a:p>
            <a:pPr marL="0" indent="0">
              <a:buNone/>
            </a:pPr>
            <a:r>
              <a:rPr lang="en-US" cap="none" dirty="0"/>
              <a:t>The individual cost of development may be high coupled with lack of adequate resources that need to be purchased for the completion of the system</a:t>
            </a:r>
          </a:p>
          <a:p>
            <a:r>
              <a:rPr lang="en-US" b="1" cap="none" dirty="0"/>
              <a:t>Time</a:t>
            </a:r>
            <a:endParaRPr lang="en-US" b="1" i="1" cap="none" dirty="0"/>
          </a:p>
          <a:p>
            <a:pPr marL="0" indent="0">
              <a:buNone/>
            </a:pPr>
            <a:r>
              <a:rPr lang="en-US" cap="none" dirty="0"/>
              <a:t>The main hinderance from time would be completion of the system in the specified duration which is short however it is still achievable with good time planning </a:t>
            </a:r>
          </a:p>
          <a:p>
            <a:r>
              <a:rPr lang="en-US" b="1" cap="none" dirty="0"/>
              <a:t>Resources</a:t>
            </a:r>
            <a:endParaRPr lang="en-US" b="1" i="1" cap="none" dirty="0"/>
          </a:p>
          <a:p>
            <a:pPr marL="0" indent="0">
              <a:buNone/>
            </a:pPr>
            <a:r>
              <a:rPr lang="en-US" cap="none" dirty="0"/>
              <a:t>The consideration for resources such as the machine (laptop), stationery, printing and binding services that will be used during the project.</a:t>
            </a:r>
          </a:p>
          <a:p>
            <a:endParaRPr lang="en-US" dirty="0"/>
          </a:p>
        </p:txBody>
      </p:sp>
    </p:spTree>
    <p:extLst>
      <p:ext uri="{BB962C8B-B14F-4D97-AF65-F5344CB8AC3E}">
        <p14:creationId xmlns:p14="http://schemas.microsoft.com/office/powerpoint/2010/main" val="3295626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B4F4-ACCC-44A3-835D-253DD9C19E9C}"/>
              </a:ext>
            </a:extLst>
          </p:cNvPr>
          <p:cNvSpPr>
            <a:spLocks noGrp="1"/>
          </p:cNvSpPr>
          <p:nvPr>
            <p:ph type="title"/>
          </p:nvPr>
        </p:nvSpPr>
        <p:spPr>
          <a:xfrm>
            <a:off x="913775" y="618517"/>
            <a:ext cx="10364451" cy="823421"/>
          </a:xfrm>
        </p:spPr>
        <p:txBody>
          <a:bodyPr/>
          <a:lstStyle/>
          <a:p>
            <a:r>
              <a:rPr lang="en-US" dirty="0"/>
              <a:t>Reference</a:t>
            </a:r>
          </a:p>
        </p:txBody>
      </p:sp>
      <p:sp>
        <p:nvSpPr>
          <p:cNvPr id="3" name="Content Placeholder 2">
            <a:extLst>
              <a:ext uri="{FF2B5EF4-FFF2-40B4-BE49-F238E27FC236}">
                <a16:creationId xmlns:a16="http://schemas.microsoft.com/office/drawing/2014/main" id="{A1AF9317-DA58-4078-97BD-6B0C33822DAD}"/>
              </a:ext>
            </a:extLst>
          </p:cNvPr>
          <p:cNvSpPr>
            <a:spLocks noGrp="1"/>
          </p:cNvSpPr>
          <p:nvPr>
            <p:ph sz="quarter" idx="13"/>
          </p:nvPr>
        </p:nvSpPr>
        <p:spPr>
          <a:xfrm>
            <a:off x="913774" y="1441938"/>
            <a:ext cx="10363826" cy="4349261"/>
          </a:xfrm>
        </p:spPr>
        <p:txBody>
          <a:bodyPr/>
          <a:lstStyle/>
          <a:p>
            <a:pPr lvl="0"/>
            <a:r>
              <a:rPr lang="en-US" cap="none" dirty="0"/>
              <a:t>Rent restriction act chapter 296, laws of </a:t>
            </a:r>
            <a:r>
              <a:rPr lang="en-US" cap="none" dirty="0" err="1"/>
              <a:t>kenya</a:t>
            </a:r>
            <a:endParaRPr lang="en-US" cap="none" dirty="0"/>
          </a:p>
          <a:p>
            <a:pPr lvl="0"/>
            <a:r>
              <a:rPr lang="en-US" cap="none" dirty="0"/>
              <a:t>The landlord and tenant act of 1985. </a:t>
            </a:r>
          </a:p>
          <a:p>
            <a:pPr lvl="0"/>
            <a:r>
              <a:rPr lang="en-US" cap="none" dirty="0"/>
              <a:t>https://disrupt-africa.com/2017/05/kenyan-property-management-platform-e-kodi-set-for-launch/</a:t>
            </a:r>
          </a:p>
        </p:txBody>
      </p:sp>
    </p:spTree>
    <p:extLst>
      <p:ext uri="{BB962C8B-B14F-4D97-AF65-F5344CB8AC3E}">
        <p14:creationId xmlns:p14="http://schemas.microsoft.com/office/powerpoint/2010/main" val="211367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2883-D625-49B2-AA3B-8F500B944840}"/>
              </a:ext>
            </a:extLst>
          </p:cNvPr>
          <p:cNvSpPr>
            <a:spLocks noGrp="1"/>
          </p:cNvSpPr>
          <p:nvPr>
            <p:ph type="title"/>
          </p:nvPr>
        </p:nvSpPr>
        <p:spPr>
          <a:xfrm>
            <a:off x="913775" y="618518"/>
            <a:ext cx="10364451" cy="759346"/>
          </a:xfrm>
        </p:spPr>
        <p:txBody>
          <a:bodyPr>
            <a:normAutofit/>
          </a:bodyPr>
          <a:lstStyle/>
          <a:p>
            <a:r>
              <a:rPr lang="en-US" sz="2000" b="1" dirty="0"/>
              <a:t>BACKGROUND</a:t>
            </a:r>
          </a:p>
        </p:txBody>
      </p:sp>
      <p:sp>
        <p:nvSpPr>
          <p:cNvPr id="3" name="Content Placeholder 2">
            <a:extLst>
              <a:ext uri="{FF2B5EF4-FFF2-40B4-BE49-F238E27FC236}">
                <a16:creationId xmlns:a16="http://schemas.microsoft.com/office/drawing/2014/main" id="{9632D68D-8510-4AE2-A52C-319AD6358582}"/>
              </a:ext>
            </a:extLst>
          </p:cNvPr>
          <p:cNvSpPr>
            <a:spLocks noGrp="1"/>
          </p:cNvSpPr>
          <p:nvPr>
            <p:ph sz="quarter" idx="13"/>
          </p:nvPr>
        </p:nvSpPr>
        <p:spPr>
          <a:xfrm>
            <a:off x="913774" y="1377864"/>
            <a:ext cx="10363826" cy="4413335"/>
          </a:xfrm>
        </p:spPr>
        <p:txBody>
          <a:bodyPr/>
          <a:lstStyle/>
          <a:p>
            <a:r>
              <a:rPr lang="en-US" cap="none" dirty="0">
                <a:latin typeface="Times New Roman" panose="02020603050405020304" pitchFamily="18" charset="0"/>
                <a:cs typeface="Times New Roman" panose="02020603050405020304" pitchFamily="18" charset="0"/>
              </a:rPr>
              <a:t>M-rent management system will provide quality service in real estate management. The system will be established with the aim of managing estates for both commercial and individual houses. The vast majority of medium and large real estate agencies in Kenya barely use computer systems in the management of their property and information relating to renting of houses.</a:t>
            </a:r>
          </a:p>
        </p:txBody>
      </p:sp>
    </p:spTree>
    <p:extLst>
      <p:ext uri="{BB962C8B-B14F-4D97-AF65-F5344CB8AC3E}">
        <p14:creationId xmlns:p14="http://schemas.microsoft.com/office/powerpoint/2010/main" val="64071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F27B-6B69-4541-9F3F-B127FDFE5720}"/>
              </a:ext>
            </a:extLst>
          </p:cNvPr>
          <p:cNvSpPr>
            <a:spLocks noGrp="1"/>
          </p:cNvSpPr>
          <p:nvPr>
            <p:ph type="title"/>
          </p:nvPr>
        </p:nvSpPr>
        <p:spPr/>
        <p:txBody>
          <a:bodyPr/>
          <a:lstStyle/>
          <a:p>
            <a:r>
              <a:rPr lang="en-US" b="1" dirty="0"/>
              <a:t>PROBLEM STATEMENT</a:t>
            </a:r>
            <a:br>
              <a:rPr lang="en-US" b="1" dirty="0"/>
            </a:br>
            <a:endParaRPr lang="en-US" dirty="0"/>
          </a:p>
        </p:txBody>
      </p:sp>
      <p:sp>
        <p:nvSpPr>
          <p:cNvPr id="3" name="Content Placeholder 2">
            <a:extLst>
              <a:ext uri="{FF2B5EF4-FFF2-40B4-BE49-F238E27FC236}">
                <a16:creationId xmlns:a16="http://schemas.microsoft.com/office/drawing/2014/main" id="{7E2B0F85-2F76-40F5-95FF-3319BB1F1C0F}"/>
              </a:ext>
            </a:extLst>
          </p:cNvPr>
          <p:cNvSpPr>
            <a:spLocks noGrp="1"/>
          </p:cNvSpPr>
          <p:nvPr>
            <p:ph sz="quarter" idx="13"/>
          </p:nvPr>
        </p:nvSpPr>
        <p:spPr>
          <a:xfrm>
            <a:off x="913774" y="1473200"/>
            <a:ext cx="10363826" cy="4317999"/>
          </a:xfrm>
        </p:spPr>
        <p:txBody>
          <a:bodyPr>
            <a:normAutofit fontScale="85000" lnSpcReduction="20000"/>
          </a:bodyPr>
          <a:lstStyle/>
          <a:p>
            <a:pPr marL="0" indent="0">
              <a:buNone/>
            </a:pPr>
            <a:r>
              <a:rPr lang="en-US" cap="none" dirty="0"/>
              <a:t>The property manager and the management team are currently using a paper based system to track rent. The system faces the following problems </a:t>
            </a:r>
          </a:p>
          <a:p>
            <a:pPr lvl="0"/>
            <a:r>
              <a:rPr lang="en-US" cap="none" dirty="0"/>
              <a:t>security of records. Non-authorized person can access the files. through the manual way, data is recorded on books/papers which may easily get damaged leading to loss of data.</a:t>
            </a:r>
          </a:p>
          <a:p>
            <a:r>
              <a:rPr lang="en-US" cap="none" dirty="0"/>
              <a:t> Duplication of records.  Currently all the operations are done manually and there is no database and so duplication of data is possible</a:t>
            </a:r>
            <a:r>
              <a:rPr lang="en-US" dirty="0"/>
              <a:t>.</a:t>
            </a:r>
            <a:endParaRPr lang="en-US" cap="none" dirty="0"/>
          </a:p>
          <a:p>
            <a:pPr lvl="0"/>
            <a:r>
              <a:rPr lang="en-US" cap="none" dirty="0"/>
              <a:t>Records for the clients as well as those of the houses are kept in a manual file because there is no central computerized database. lack of these crucial requirements makes management of the tenants and houses very difficult as some tenants may end up not paying rent.</a:t>
            </a:r>
          </a:p>
          <a:p>
            <a:pPr lvl="0"/>
            <a:r>
              <a:rPr lang="en-US" cap="none" dirty="0"/>
              <a:t>speed. The manual system is very slow and time consuming especially when one is to generate reports since one has to go through all the records.</a:t>
            </a:r>
          </a:p>
          <a:p>
            <a:pPr lvl="0"/>
            <a:r>
              <a:rPr lang="en-US" cap="none" dirty="0"/>
              <a:t>The system is prone to manipulation because there is no particular database system and forgeries can be done by those in authority since they have all the information to their disposal and have the authority to make changes.</a:t>
            </a:r>
          </a:p>
          <a:p>
            <a:endParaRPr lang="en-US" dirty="0"/>
          </a:p>
        </p:txBody>
      </p:sp>
    </p:spTree>
    <p:extLst>
      <p:ext uri="{BB962C8B-B14F-4D97-AF65-F5344CB8AC3E}">
        <p14:creationId xmlns:p14="http://schemas.microsoft.com/office/powerpoint/2010/main" val="82538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2E17-49D5-4C00-96F3-51B2256054A4}"/>
              </a:ext>
            </a:extLst>
          </p:cNvPr>
          <p:cNvSpPr>
            <a:spLocks noGrp="1"/>
          </p:cNvSpPr>
          <p:nvPr>
            <p:ph type="title"/>
          </p:nvPr>
        </p:nvSpPr>
        <p:spPr/>
        <p:txBody>
          <a:bodyPr/>
          <a:lstStyle/>
          <a:p>
            <a:r>
              <a:rPr lang="en-US" b="1" dirty="0"/>
              <a:t>PROPOSED SOLUTION</a:t>
            </a:r>
            <a:br>
              <a:rPr lang="en-US" b="1" dirty="0"/>
            </a:br>
            <a:endParaRPr lang="en-US" dirty="0"/>
          </a:p>
        </p:txBody>
      </p:sp>
      <p:sp>
        <p:nvSpPr>
          <p:cNvPr id="3" name="Content Placeholder 2">
            <a:extLst>
              <a:ext uri="{FF2B5EF4-FFF2-40B4-BE49-F238E27FC236}">
                <a16:creationId xmlns:a16="http://schemas.microsoft.com/office/drawing/2014/main" id="{9BC39270-D237-42F0-8E16-C67021E4E4A1}"/>
              </a:ext>
            </a:extLst>
          </p:cNvPr>
          <p:cNvSpPr>
            <a:spLocks noGrp="1"/>
          </p:cNvSpPr>
          <p:nvPr>
            <p:ph sz="quarter" idx="13"/>
          </p:nvPr>
        </p:nvSpPr>
        <p:spPr>
          <a:xfrm>
            <a:off x="913774" y="1651000"/>
            <a:ext cx="10363826" cy="4140199"/>
          </a:xfrm>
        </p:spPr>
        <p:txBody>
          <a:bodyPr>
            <a:normAutofit/>
          </a:bodyPr>
          <a:lstStyle/>
          <a:p>
            <a:pPr lvl="0"/>
            <a:r>
              <a:rPr lang="en-US" cap="none" dirty="0"/>
              <a:t>The system shall eliminate any forgeries and manipulations of records and incase of any it can be tracked.</a:t>
            </a:r>
          </a:p>
          <a:p>
            <a:pPr lvl="0"/>
            <a:r>
              <a:rPr lang="en-US" cap="none" dirty="0"/>
              <a:t>The records will be more secure as no unauthorized person can be able to access. The system will have a username and password.</a:t>
            </a:r>
          </a:p>
          <a:p>
            <a:pPr lvl="0"/>
            <a:r>
              <a:rPr lang="en-US" cap="none" dirty="0"/>
              <a:t>The system will be fast as compared to the manual system where one is required to go through every file in order to find the records.</a:t>
            </a:r>
          </a:p>
          <a:p>
            <a:pPr lvl="0"/>
            <a:r>
              <a:rPr lang="en-US" cap="none" dirty="0"/>
              <a:t>The tenant will be able to view the amount of rent to be paid and incase of any balance he or she will be notified.</a:t>
            </a:r>
          </a:p>
          <a:p>
            <a:pPr lvl="0"/>
            <a:r>
              <a:rPr lang="en-US" cap="none" dirty="0"/>
              <a:t>The system shall reduce duplication of records as it can detect if any record exists or not.</a:t>
            </a:r>
          </a:p>
          <a:p>
            <a:endParaRPr lang="en-US" dirty="0"/>
          </a:p>
        </p:txBody>
      </p:sp>
    </p:spTree>
    <p:extLst>
      <p:ext uri="{BB962C8B-B14F-4D97-AF65-F5344CB8AC3E}">
        <p14:creationId xmlns:p14="http://schemas.microsoft.com/office/powerpoint/2010/main" val="138745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2BCB-F043-4195-BBFA-39CC4D68F8FD}"/>
              </a:ext>
            </a:extLst>
          </p:cNvPr>
          <p:cNvSpPr>
            <a:spLocks noGrp="1"/>
          </p:cNvSpPr>
          <p:nvPr>
            <p:ph type="title"/>
          </p:nvPr>
        </p:nvSpPr>
        <p:spPr>
          <a:xfrm>
            <a:off x="913775" y="177801"/>
            <a:ext cx="10364451" cy="977899"/>
          </a:xfrm>
        </p:spPr>
        <p:txBody>
          <a:bodyPr>
            <a:normAutofit fontScale="90000"/>
          </a:bodyPr>
          <a:lstStyle/>
          <a:p>
            <a:r>
              <a:rPr lang="en-US" b="1" dirty="0"/>
              <a:t>PROJECT OBJECTIVES</a:t>
            </a:r>
            <a:br>
              <a:rPr lang="en-US" b="1" dirty="0"/>
            </a:br>
            <a:endParaRPr lang="en-US" dirty="0"/>
          </a:p>
        </p:txBody>
      </p:sp>
      <p:sp>
        <p:nvSpPr>
          <p:cNvPr id="3" name="Content Placeholder 2">
            <a:extLst>
              <a:ext uri="{FF2B5EF4-FFF2-40B4-BE49-F238E27FC236}">
                <a16:creationId xmlns:a16="http://schemas.microsoft.com/office/drawing/2014/main" id="{2B544B4F-769C-40CC-A589-B0A5DD90285C}"/>
              </a:ext>
            </a:extLst>
          </p:cNvPr>
          <p:cNvSpPr>
            <a:spLocks noGrp="1"/>
          </p:cNvSpPr>
          <p:nvPr>
            <p:ph sz="quarter" idx="13"/>
          </p:nvPr>
        </p:nvSpPr>
        <p:spPr>
          <a:xfrm>
            <a:off x="913774" y="1244600"/>
            <a:ext cx="10363826" cy="5207000"/>
          </a:xfrm>
        </p:spPr>
        <p:txBody>
          <a:bodyPr>
            <a:normAutofit fontScale="92500" lnSpcReduction="20000"/>
          </a:bodyPr>
          <a:lstStyle/>
          <a:p>
            <a:pPr marL="0" indent="0">
              <a:buNone/>
            </a:pPr>
            <a:r>
              <a:rPr lang="en-US" b="1" dirty="0"/>
              <a:t>Specific objectives</a:t>
            </a:r>
          </a:p>
          <a:p>
            <a:pPr lvl="0"/>
            <a:r>
              <a:rPr lang="en-US" sz="1900" cap="none" dirty="0"/>
              <a:t>Design a system that will store tenant details, which includes the name, mobile number and the house number or house address.</a:t>
            </a:r>
          </a:p>
          <a:p>
            <a:pPr lvl="0"/>
            <a:r>
              <a:rPr lang="en-US" sz="1900" cap="none" dirty="0"/>
              <a:t>Develop a reliable and easy to use system that will replace the manual system.</a:t>
            </a:r>
          </a:p>
          <a:p>
            <a:pPr lvl="0"/>
            <a:r>
              <a:rPr lang="en-US" sz="1900" cap="none" dirty="0"/>
              <a:t>Implement a system that will increase efficiency and effectiveness while managing and tracking rents</a:t>
            </a:r>
          </a:p>
          <a:p>
            <a:pPr lvl="0"/>
            <a:r>
              <a:rPr lang="en-US" sz="1900" cap="none" dirty="0"/>
              <a:t>The system will enable the property manager to know which house is vacant and what is the amount of rent of that particular vacant room.</a:t>
            </a:r>
          </a:p>
          <a:p>
            <a:pPr marL="0" indent="0">
              <a:buNone/>
            </a:pPr>
            <a:r>
              <a:rPr lang="en-US" sz="1900" b="1" dirty="0"/>
              <a:t>General objectives</a:t>
            </a:r>
          </a:p>
          <a:p>
            <a:pPr lvl="0"/>
            <a:r>
              <a:rPr lang="en-US" sz="1900" cap="none" dirty="0"/>
              <a:t>To develop a rental house management system that allows property managers and landlords to view customers data as well as houses record.</a:t>
            </a:r>
          </a:p>
          <a:p>
            <a:pPr lvl="0"/>
            <a:r>
              <a:rPr lang="en-US" sz="1900" cap="none" dirty="0"/>
              <a:t>To develop a system that allows the users to add, edit, search and delete data from the database</a:t>
            </a:r>
          </a:p>
          <a:p>
            <a:pPr lvl="0"/>
            <a:r>
              <a:rPr lang="en-US" sz="1900" cap="none" dirty="0"/>
              <a:t>To generate annual reports on rent payment by the tenants.</a:t>
            </a:r>
          </a:p>
          <a:p>
            <a:pPr lvl="0"/>
            <a:r>
              <a:rPr lang="en-US" sz="1900" cap="none" dirty="0"/>
              <a:t>To achieve data integrity, and uniformity, by defining data types and constraints in a database that would hold all the data.</a:t>
            </a:r>
          </a:p>
          <a:p>
            <a:pPr lvl="0"/>
            <a:endParaRPr lang="en-US" sz="1600" cap="none" dirty="0"/>
          </a:p>
          <a:p>
            <a:endParaRPr lang="en-US" dirty="0"/>
          </a:p>
        </p:txBody>
      </p:sp>
    </p:spTree>
    <p:extLst>
      <p:ext uri="{BB962C8B-B14F-4D97-AF65-F5344CB8AC3E}">
        <p14:creationId xmlns:p14="http://schemas.microsoft.com/office/powerpoint/2010/main" val="358357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7AA1-D460-4F45-92B5-3F693C35BB15}"/>
              </a:ext>
            </a:extLst>
          </p:cNvPr>
          <p:cNvSpPr>
            <a:spLocks noGrp="1"/>
          </p:cNvSpPr>
          <p:nvPr>
            <p:ph type="title"/>
          </p:nvPr>
        </p:nvSpPr>
        <p:spPr/>
        <p:txBody>
          <a:bodyPr/>
          <a:lstStyle/>
          <a:p>
            <a:r>
              <a:rPr lang="en-US" b="1" dirty="0"/>
              <a:t>PROJECT JUSTIFICATION </a:t>
            </a:r>
            <a:br>
              <a:rPr lang="en-US" b="1" dirty="0"/>
            </a:br>
            <a:endParaRPr lang="en-US" dirty="0"/>
          </a:p>
        </p:txBody>
      </p:sp>
      <p:sp>
        <p:nvSpPr>
          <p:cNvPr id="3" name="Content Placeholder 2">
            <a:extLst>
              <a:ext uri="{FF2B5EF4-FFF2-40B4-BE49-F238E27FC236}">
                <a16:creationId xmlns:a16="http://schemas.microsoft.com/office/drawing/2014/main" id="{97758E82-8CE5-48B9-8AE8-FAA00BD85347}"/>
              </a:ext>
            </a:extLst>
          </p:cNvPr>
          <p:cNvSpPr>
            <a:spLocks noGrp="1"/>
          </p:cNvSpPr>
          <p:nvPr>
            <p:ph sz="quarter" idx="13"/>
          </p:nvPr>
        </p:nvSpPr>
        <p:spPr>
          <a:xfrm>
            <a:off x="913774" y="1549400"/>
            <a:ext cx="10363826" cy="4690083"/>
          </a:xfrm>
        </p:spPr>
        <p:txBody>
          <a:bodyPr>
            <a:normAutofit/>
          </a:bodyPr>
          <a:lstStyle/>
          <a:p>
            <a:r>
              <a:rPr lang="en-US" cap="none" dirty="0"/>
              <a:t>The significant of the system is to ensure that there will be effective management of m-rent records and will keep all information up to date. </a:t>
            </a:r>
          </a:p>
          <a:p>
            <a:pPr lvl="0"/>
            <a:r>
              <a:rPr lang="en-US" cap="none" dirty="0"/>
              <a:t>The system will ensure Improved data storage: this will be because of central database where all information can be accessed at any time.</a:t>
            </a:r>
          </a:p>
          <a:p>
            <a:pPr lvl="0"/>
            <a:r>
              <a:rPr lang="en-US" cap="none" dirty="0"/>
              <a:t>Confidentiality: this will be achieved through the use of usernames and passwords where only authorized personal can access data and information.</a:t>
            </a:r>
          </a:p>
          <a:p>
            <a:pPr lvl="0"/>
            <a:r>
              <a:rPr lang="en-US" cap="none" dirty="0"/>
              <a:t>Efficiency: efficient data analysis will be realized to facilitate easy decision making for example if the tenant is recorded to having debts, then he or she will not be able to access some services e.g. water.</a:t>
            </a:r>
          </a:p>
          <a:p>
            <a:pPr lvl="0"/>
            <a:r>
              <a:rPr lang="en-US" cap="none" dirty="0"/>
              <a:t>Reduced fire risk: incase of any fire the files can be easily be retrieved.</a:t>
            </a:r>
          </a:p>
          <a:p>
            <a:endParaRPr lang="en-US" dirty="0"/>
          </a:p>
        </p:txBody>
      </p:sp>
    </p:spTree>
    <p:extLst>
      <p:ext uri="{BB962C8B-B14F-4D97-AF65-F5344CB8AC3E}">
        <p14:creationId xmlns:p14="http://schemas.microsoft.com/office/powerpoint/2010/main" val="294329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C6BE-86E5-4266-A51F-6CE0F3D86DC6}"/>
              </a:ext>
            </a:extLst>
          </p:cNvPr>
          <p:cNvSpPr>
            <a:spLocks noGrp="1"/>
          </p:cNvSpPr>
          <p:nvPr>
            <p:ph type="title"/>
          </p:nvPr>
        </p:nvSpPr>
        <p:spPr>
          <a:xfrm>
            <a:off x="913775" y="393701"/>
            <a:ext cx="10364451" cy="990600"/>
          </a:xfrm>
        </p:spPr>
        <p:txBody>
          <a:bodyPr>
            <a:normAutofit fontScale="90000"/>
          </a:bodyPr>
          <a:lstStyle/>
          <a:p>
            <a:r>
              <a:rPr lang="en-US" b="1" dirty="0"/>
              <a:t>PROJECT SCOPE</a:t>
            </a:r>
            <a:br>
              <a:rPr lang="en-US" b="1" dirty="0"/>
            </a:br>
            <a:endParaRPr lang="en-US" dirty="0"/>
          </a:p>
        </p:txBody>
      </p:sp>
      <p:sp>
        <p:nvSpPr>
          <p:cNvPr id="3" name="Content Placeholder 2">
            <a:extLst>
              <a:ext uri="{FF2B5EF4-FFF2-40B4-BE49-F238E27FC236}">
                <a16:creationId xmlns:a16="http://schemas.microsoft.com/office/drawing/2014/main" id="{6D86AD35-A69B-4085-B02C-E0BEE41123C2}"/>
              </a:ext>
            </a:extLst>
          </p:cNvPr>
          <p:cNvSpPr>
            <a:spLocks noGrp="1"/>
          </p:cNvSpPr>
          <p:nvPr>
            <p:ph sz="quarter" idx="13"/>
          </p:nvPr>
        </p:nvSpPr>
        <p:spPr>
          <a:xfrm>
            <a:off x="913774" y="952500"/>
            <a:ext cx="10363826" cy="5676900"/>
          </a:xfrm>
        </p:spPr>
        <p:txBody>
          <a:bodyPr>
            <a:normAutofit lnSpcReduction="10000"/>
          </a:bodyPr>
          <a:lstStyle/>
          <a:p>
            <a:pPr marL="0" indent="0">
              <a:buNone/>
            </a:pPr>
            <a:r>
              <a:rPr lang="en-US" cap="none" dirty="0"/>
              <a:t> Project scope defines the description of the work that is required in delivering the rental house management system. M-rent management system will be designed to help perform core functions which wills includes: </a:t>
            </a:r>
          </a:p>
          <a:p>
            <a:pPr lvl="0"/>
            <a:r>
              <a:rPr lang="en-US" cap="none" dirty="0"/>
              <a:t>Tenant registration: -clients will be able to register and update their details online as long as there have access to the internet.</a:t>
            </a:r>
          </a:p>
          <a:p>
            <a:pPr lvl="0"/>
            <a:r>
              <a:rPr lang="en-US" cap="none" dirty="0"/>
              <a:t>Billing statements: -the system will provides a module that generates billing statements, statements of account and delinquent statements in order to effectively manage rent billings. an accounts receivable module also records rent payments received and keeps a running total of the total amount of rent billed less the total amount paid.</a:t>
            </a:r>
          </a:p>
          <a:p>
            <a:pPr lvl="0"/>
            <a:r>
              <a:rPr lang="en-US" cap="none" dirty="0"/>
              <a:t>Property accounting: -property management system helps rental property managers with the financial aspects of their business.</a:t>
            </a:r>
          </a:p>
          <a:p>
            <a:pPr lvl="0"/>
            <a:r>
              <a:rPr lang="en-US" cap="none" dirty="0"/>
              <a:t>Tenant &amp; lease tracking: -the system allows rental property manager to automate and track the leasing process from beginning to end. this application enables tenant screening, automatic rent collections and vacancy planning.</a:t>
            </a:r>
          </a:p>
          <a:p>
            <a:endParaRPr lang="en-US" dirty="0"/>
          </a:p>
        </p:txBody>
      </p:sp>
    </p:spTree>
    <p:extLst>
      <p:ext uri="{BB962C8B-B14F-4D97-AF65-F5344CB8AC3E}">
        <p14:creationId xmlns:p14="http://schemas.microsoft.com/office/powerpoint/2010/main" val="300422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5251-423A-4BBE-BCAB-AD44D364D958}"/>
              </a:ext>
            </a:extLst>
          </p:cNvPr>
          <p:cNvSpPr>
            <a:spLocks noGrp="1"/>
          </p:cNvSpPr>
          <p:nvPr>
            <p:ph type="title"/>
          </p:nvPr>
        </p:nvSpPr>
        <p:spPr>
          <a:xfrm>
            <a:off x="913775" y="152401"/>
            <a:ext cx="10364451" cy="1079499"/>
          </a:xfrm>
        </p:spPr>
        <p:txBody>
          <a:bodyPr>
            <a:normAutofit/>
          </a:bodyPr>
          <a:lstStyle/>
          <a:p>
            <a:r>
              <a:rPr lang="en-US" b="1" dirty="0"/>
              <a:t>LITERATURE REVIEW</a:t>
            </a:r>
            <a:br>
              <a:rPr lang="en-US" b="1" dirty="0"/>
            </a:br>
            <a:endParaRPr lang="en-US" dirty="0"/>
          </a:p>
        </p:txBody>
      </p:sp>
      <p:sp>
        <p:nvSpPr>
          <p:cNvPr id="3" name="Content Placeholder 2">
            <a:extLst>
              <a:ext uri="{FF2B5EF4-FFF2-40B4-BE49-F238E27FC236}">
                <a16:creationId xmlns:a16="http://schemas.microsoft.com/office/drawing/2014/main" id="{605F76BF-807B-40F6-B7AF-BFB5C63D3F88}"/>
              </a:ext>
            </a:extLst>
          </p:cNvPr>
          <p:cNvSpPr>
            <a:spLocks noGrp="1"/>
          </p:cNvSpPr>
          <p:nvPr>
            <p:ph sz="quarter" idx="13"/>
          </p:nvPr>
        </p:nvSpPr>
        <p:spPr>
          <a:xfrm>
            <a:off x="913774" y="787400"/>
            <a:ext cx="10363826" cy="5562600"/>
          </a:xfrm>
        </p:spPr>
        <p:txBody>
          <a:bodyPr>
            <a:normAutofit/>
          </a:bodyPr>
          <a:lstStyle/>
          <a:p>
            <a:pPr marL="0" indent="0">
              <a:buNone/>
            </a:pPr>
            <a:r>
              <a:rPr lang="en-US" b="1" dirty="0"/>
              <a:t>INTRODUCTION</a:t>
            </a:r>
          </a:p>
          <a:p>
            <a:r>
              <a:rPr lang="en-US" cap="none" dirty="0"/>
              <a:t>The m-rent management system refers to an ongoing process of managing the records in a neutral media basis in accordance with approved policies of the housing industry. real estate as a discipline defines and applies business rules related to the creation, protection, retrieval and deposition of a property rent schedules are the corner stone of a successful rent management system process. “there cannot be a rent management system without rent and neither can there be rent efficient record keeping without a good management system (</a:t>
            </a:r>
            <a:r>
              <a:rPr lang="en-US" cap="none" dirty="0" err="1"/>
              <a:t>toussaint</a:t>
            </a:r>
            <a:r>
              <a:rPr lang="en-US" cap="none" dirty="0"/>
              <a:t> 2015).</a:t>
            </a:r>
          </a:p>
          <a:p>
            <a:r>
              <a:rPr lang="en-US" cap="none" dirty="0"/>
              <a:t>Some of the dominant strategies for housing and service provision for the </a:t>
            </a:r>
            <a:r>
              <a:rPr lang="en-US" cap="none" dirty="0" err="1"/>
              <a:t>kenyan</a:t>
            </a:r>
            <a:r>
              <a:rPr lang="en-US" cap="none" dirty="0"/>
              <a:t> urban poor including the slum upgrading and site and service schemes. however, the efficiency of these strategies has been limited by ambivalent government attitude to irregular settlement.</a:t>
            </a:r>
            <a:br>
              <a:rPr lang="en-US" cap="none" dirty="0"/>
            </a:br>
            <a:r>
              <a:rPr lang="en-US" cap="none" dirty="0"/>
              <a:t>the government initiates in assisting house owners in management have proven to be slow with many of the houses being economically and socially irrelevant (macloo,1994)</a:t>
            </a:r>
          </a:p>
          <a:p>
            <a:endParaRPr lang="en-US" dirty="0"/>
          </a:p>
        </p:txBody>
      </p:sp>
    </p:spTree>
    <p:extLst>
      <p:ext uri="{BB962C8B-B14F-4D97-AF65-F5344CB8AC3E}">
        <p14:creationId xmlns:p14="http://schemas.microsoft.com/office/powerpoint/2010/main" val="30938500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354</TotalTime>
  <Words>2490</Words>
  <Application>Microsoft Office PowerPoint</Application>
  <PresentationFormat>Widescreen</PresentationFormat>
  <Paragraphs>273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Tw Cen MT</vt:lpstr>
      <vt:lpstr>Droplet</vt:lpstr>
      <vt:lpstr>M-RENT MANAGEMENT SYSTEM</vt:lpstr>
      <vt:lpstr>INTRODUCTION </vt:lpstr>
      <vt:lpstr>BACKGROUND</vt:lpstr>
      <vt:lpstr>PROBLEM STATEMENT </vt:lpstr>
      <vt:lpstr>PROPOSED SOLUTION </vt:lpstr>
      <vt:lpstr>PROJECT OBJECTIVES </vt:lpstr>
      <vt:lpstr>PROJECT JUSTIFICATION  </vt:lpstr>
      <vt:lpstr>PROJECT SCOPE </vt:lpstr>
      <vt:lpstr>LITERATURE REVIEW </vt:lpstr>
      <vt:lpstr>Case study of the existing RENTAL management system  </vt:lpstr>
      <vt:lpstr>BENEFITS OF RENTAL MANAGEMENT SYSTEM </vt:lpstr>
      <vt:lpstr>METHODOLOGY </vt:lpstr>
      <vt:lpstr>DEVELOPMENT METHODOLOGY </vt:lpstr>
      <vt:lpstr>STEPS IN SPIRAL</vt:lpstr>
      <vt:lpstr>SPIRAL MODEL</vt:lpstr>
      <vt:lpstr>ADVANTAGES OF SPIRAL</vt:lpstr>
      <vt:lpstr>PROJECT BUDGET </vt:lpstr>
      <vt:lpstr>PROJECT SCHEDULE </vt:lpstr>
      <vt:lpstr>RESOURCES</vt:lpstr>
      <vt:lpstr>CONSTRAINTS OF THE SYSTEM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M-RENT MANAGEMENT SYSTEM</dc:title>
  <dc:creator>Mary Muraya</dc:creator>
  <cp:lastModifiedBy>Mary Muraya</cp:lastModifiedBy>
  <cp:revision>37</cp:revision>
  <dcterms:created xsi:type="dcterms:W3CDTF">2019-09-30T10:17:16Z</dcterms:created>
  <dcterms:modified xsi:type="dcterms:W3CDTF">2019-10-01T07:15:19Z</dcterms:modified>
</cp:coreProperties>
</file>