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320" r:id="rId5"/>
    <p:sldId id="316" r:id="rId6"/>
    <p:sldId id="326" r:id="rId7"/>
    <p:sldId id="321" r:id="rId8"/>
    <p:sldId id="327" r:id="rId9"/>
    <p:sldId id="322" r:id="rId10"/>
    <p:sldId id="318" r:id="rId11"/>
    <p:sldId id="288" r:id="rId12"/>
    <p:sldId id="328" r:id="rId13"/>
    <p:sldId id="286" r:id="rId14"/>
    <p:sldId id="330" r:id="rId15"/>
    <p:sldId id="335" r:id="rId16"/>
    <p:sldId id="331" r:id="rId17"/>
    <p:sldId id="333" r:id="rId18"/>
    <p:sldId id="334" r:id="rId19"/>
    <p:sldId id="336" r:id="rId20"/>
    <p:sldId id="338" r:id="rId21"/>
    <p:sldId id="325" r:id="rId22"/>
    <p:sldId id="337" r:id="rId23"/>
    <p:sldId id="277" r:id="rId24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4" autoAdjust="0"/>
    <p:restoredTop sz="97386" autoAdjust="0"/>
  </p:normalViewPr>
  <p:slideViewPr>
    <p:cSldViewPr snapToGrid="0">
      <p:cViewPr varScale="1">
        <p:scale>
          <a:sx n="79" d="100"/>
          <a:sy n="79" d="100"/>
        </p:scale>
        <p:origin x="725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AB89967-7FF1-42AC-BCAE-2005D4BF8BA8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5A0CAAD7-42FC-4727-8912-7CBB82EE41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30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CAAD7-42FC-4727-8912-7CBB82EE41E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8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D7A6C-0EA6-943F-E165-EAC1A5FBF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1BE50D-D3F1-6E8F-2A6E-0B956DA036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D0325-2A7A-D4C5-E896-5385D55548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on this slide we outline how to book a TRS and go over the contract specifications.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For Bond TRS we must specify the economics of the trade and also the trade schedule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EB47F-9A7E-E4EF-BB8F-82019500C5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CAAD7-42FC-4727-8912-7CBB82EE41E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08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on this slide we outline how to book a TRS and go over the contract specifications.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For Bond TRS we must specify the economics of the trade and also the trade schedule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CAAD7-42FC-4727-8912-7CBB82EE41E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95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782C-C50D-48EF-B4A0-A186A0F86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62834-3421-4556-BF23-FEFAAAAAA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02097-7483-458E-A418-3FF35F337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5F06-449D-465F-B5F0-8CCAC8B35718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329D2-D5CA-4573-8FFA-6CC31484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25566-45AC-44BB-A79D-29C7B45A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9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D58D-CF33-4F16-84D1-CD9AED6D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6C9F4-AA11-4A7E-8414-5C8A7CCDE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D2147-A7BA-4AA7-B606-F51BDBB7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F879-A9EA-4C56-B8AA-FF89DB04372C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19843-A578-4B4E-9DE0-4438C790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B7682-EBBA-4ADE-8772-E8F191F2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2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0B496A-3699-4893-AD57-B2DC666CF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6ED31-BC36-424F-9B12-0FF7AA631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7A23F-CFC4-43C8-A873-1CBB5FD5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87CA-DE2C-49A7-80BA-441D4D1A0386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849EE-E223-4A1B-9A27-4E4392E3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C3299-E12E-49E7-8227-CD8CB365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C818-719F-4631-BBEB-D3C87E9B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1B93C-28E2-43A7-B530-2A2601C46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3DCAF-B820-4AF9-8332-30412AD9A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0D4-84C9-4BDF-B930-807C2D62AC70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99C17-0966-4377-8856-94626D46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2C6F4-BC44-4CEA-8661-A51F03A9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7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DD71-0557-4B32-B205-7F14CD32C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B878E-EE60-4A7F-A823-177071346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478ED-AE5E-4EC8-90E1-AEDCBB2B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650B-41AF-4F4C-95D6-3CDD10526AF3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51EA9-295D-4F9D-8742-EBCA32B1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CE7D1-C829-416C-A978-85995EF7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97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924A-7E43-44E5-AE1B-F40F52ED7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4D1F9-B911-410E-8CE9-CA4D682D2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B2D65-B227-463D-AD6D-B2784C68C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9168D-1C69-4B62-A7D8-E97995A2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6D81-ADE4-41FC-89D3-8D18BF95A2DC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3B8C9-5431-4779-8905-2B5B1D9F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F5D5D-25E8-4B62-B80C-B268C04F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7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AAE3-7935-4322-852E-118419B2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15DC1-4553-4E64-A5E7-F13C0D16A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09D47-9DCF-4E8D-A273-DA8970E8D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C49B0-47CF-4A40-AE2C-1DC2F3855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55C5B-A01E-425F-AFF1-37C89AB79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810F51-D357-4022-BB16-1C8A2224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C9AE-2B1D-4419-8278-6E17B01BE577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855B-2A10-4C20-B52D-47C38AFF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A181B1-BE43-415D-990F-7A6DD00A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6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312D2-0BE8-4354-A227-7F3ACB57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60F5A-0FD0-457D-85C3-560DCE79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01AF-FBBD-4BE2-93F8-77A6F93E1B08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E1A6C-E01C-400F-A1DC-D6CB74A9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31F55-EE85-41B3-9AC4-82FF0C26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0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D1CEF-8651-422A-BAD3-639B840F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57DA-2808-4D52-B73B-1D788F7145BF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3B300-8F00-4DC7-896B-798EAC4A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36E81-93EF-4DE7-A2B0-559EB1E5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8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6F1C-0A15-4C21-A7C7-45F0980C6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2FE6E-5997-4300-8B94-8360DB825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E0EBB-B123-448B-A79A-BA187BE92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22090-F2F7-4B8D-BD42-83DE6928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034D-10D9-4C04-BAEC-5122FFDF7586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0D114-9B93-4B9E-AA8B-E15700C3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C7DAE-7E71-4A52-8B18-19BD2B9F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9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A12B-2B97-4EC9-98B0-FA78AFE2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898A2C-709D-42F1-9838-C2356F561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2B66C-6169-4F07-9C11-B4B04B1E7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45905-40CA-4F29-BBDB-2BF5BEC7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163-D9DE-4DFC-98D5-8E6B20071D05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CE4E7-144E-4596-85A1-B6C39D0A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F63F1-F25D-4049-A4BF-8821013FC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2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88F6F-91C1-4675-B250-B95598E60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664BF-10CA-444C-A968-76FDC546C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34AD7-71F8-46E5-B8B5-99D76EA99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90EC8-BA9E-4937-907E-62BFB9F1B9AD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C5EBF-E18C-4765-AA23-8BEFFED9C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6B3FA-83AC-405A-BBD7-4D299ADBE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5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burgessx/SwapsBook" TargetMode="External"/><Relationship Id="rId2" Type="http://schemas.openxmlformats.org/officeDocument/2006/relationships/hyperlink" Target="https://ssrn.com/author=1728976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nburgessx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24F0F6-1F0F-42D7-95B1-EEDA7F035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6091"/>
            <a:ext cx="12192000" cy="46019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B5A772-3CCB-422D-8212-EF5B10AD724C}"/>
              </a:ext>
            </a:extLst>
          </p:cNvPr>
          <p:cNvSpPr txBox="1"/>
          <p:nvPr/>
        </p:nvSpPr>
        <p:spPr>
          <a:xfrm>
            <a:off x="1693523" y="577081"/>
            <a:ext cx="8804953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dirty="0"/>
              <a:t>Bond Total Return Swaps</a:t>
            </a:r>
          </a:p>
          <a:p>
            <a:pPr algn="ctr">
              <a:lnSpc>
                <a:spcPct val="150000"/>
              </a:lnSpc>
            </a:pPr>
            <a:r>
              <a:rPr lang="en-GB" sz="2800" dirty="0">
                <a:solidFill>
                  <a:srgbClr val="C00000"/>
                </a:solidFill>
              </a:rPr>
              <a:t>Theory, Pricing &amp; Practice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CAA34-ACC4-4432-82DC-D0CF55F4197E}"/>
              </a:ext>
            </a:extLst>
          </p:cNvPr>
          <p:cNvSpPr txBox="1"/>
          <p:nvPr/>
        </p:nvSpPr>
        <p:spPr>
          <a:xfrm>
            <a:off x="9717618" y="6164027"/>
            <a:ext cx="229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>
                <a:solidFill>
                  <a:schemeClr val="bg1"/>
                </a:solidFill>
              </a:rPr>
              <a:t>Nicholas Burgess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95513-BC03-4FA0-C33C-3B126B896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86" y="500777"/>
            <a:ext cx="3093988" cy="14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28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092FC-EFF0-C91C-EC3C-6E97D1A5A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0F25E1-35D4-ADBB-B475-D55776C27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6091"/>
            <a:ext cx="12192000" cy="46019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05544F-CA36-5C88-C8A7-6A5D8F9C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PART TWO </a:t>
            </a:r>
            <a:r>
              <a:rPr lang="en-US" sz="3200" dirty="0"/>
              <a:t>– PRICING &amp; PRACTICE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3420A4-2AE8-006D-2147-BFC0C635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B76D59-D95F-657C-A572-70337DDD9C39}"/>
              </a:ext>
            </a:extLst>
          </p:cNvPr>
          <p:cNvSpPr txBox="1">
            <a:spLocks/>
          </p:cNvSpPr>
          <p:nvPr/>
        </p:nvSpPr>
        <p:spPr>
          <a:xfrm>
            <a:off x="838200" y="2854088"/>
            <a:ext cx="10515600" cy="574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</a:rPr>
              <a:t>Pricing &amp; Case Study</a:t>
            </a:r>
          </a:p>
        </p:txBody>
      </p:sp>
    </p:spTree>
    <p:extLst>
      <p:ext uri="{BB962C8B-B14F-4D97-AF65-F5344CB8AC3E}">
        <p14:creationId xmlns:p14="http://schemas.microsoft.com/office/powerpoint/2010/main" val="383625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EAB0-78A3-48D3-88B2-A2721BE7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Bond TRS</a:t>
            </a:r>
            <a:r>
              <a:rPr lang="en-US" sz="3200" dirty="0"/>
              <a:t> – Pricing Formula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B01BB-705A-42BE-96A3-B1B0B9A6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1B2602-7538-A95D-83BD-304B1E7BF20D}"/>
              </a:ext>
            </a:extLst>
          </p:cNvPr>
          <p:cNvSpPr txBox="1"/>
          <p:nvPr/>
        </p:nvSpPr>
        <p:spPr>
          <a:xfrm>
            <a:off x="838199" y="1295511"/>
            <a:ext cx="10689077" cy="378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/>
              <a:t>Bond TRS has three main components,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Underlying Bond Coupons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Bond Performance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Funding Component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/>
              <a:t>The </a:t>
            </a:r>
            <a:r>
              <a:rPr lang="en-GB" dirty="0">
                <a:solidFill>
                  <a:srgbClr val="C00000"/>
                </a:solidFill>
              </a:rPr>
              <a:t>Present Value</a:t>
            </a:r>
            <a:r>
              <a:rPr lang="en-GB" dirty="0"/>
              <a:t> of a TRS is the Sum of </a:t>
            </a:r>
            <a:r>
              <a:rPr lang="en-GB" dirty="0">
                <a:solidFill>
                  <a:srgbClr val="C00000"/>
                </a:solidFill>
              </a:rPr>
              <a:t>Discounted</a:t>
            </a:r>
            <a:r>
              <a:rPr lang="en-GB" dirty="0"/>
              <a:t> Cash Flows from these components.</a:t>
            </a:r>
            <a:endParaRPr lang="en-GB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</a:pPr>
            <a:endParaRPr lang="en-GB" dirty="0"/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/>
              <a:t>However, in the event of bond default the TRS is unwound and the receiver of the bond coupons must pay the </a:t>
            </a:r>
            <a:r>
              <a:rPr lang="en-GB" dirty="0">
                <a:solidFill>
                  <a:srgbClr val="C00000"/>
                </a:solidFill>
              </a:rPr>
              <a:t>Loss Given Default (LGD) </a:t>
            </a:r>
            <a:r>
              <a:rPr lang="en-GB" dirty="0"/>
              <a:t>to the bond holder i.e. the payer. The LGD must be included in the PV calculation.</a:t>
            </a:r>
          </a:p>
        </p:txBody>
      </p:sp>
    </p:spTree>
    <p:extLst>
      <p:ext uri="{BB962C8B-B14F-4D97-AF65-F5344CB8AC3E}">
        <p14:creationId xmlns:p14="http://schemas.microsoft.com/office/powerpoint/2010/main" val="2061248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2631D-BF81-6C68-4886-BD2617876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467B-23E5-4B9C-82EE-BB754FD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Bond TRS</a:t>
            </a:r>
            <a:r>
              <a:rPr lang="en-US" sz="3200" dirty="0"/>
              <a:t> – Pricing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0473DB-3CA0-8454-9131-5859EC72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5F8BDD-FF43-9726-BA4A-E67EA3ACBDB9}"/>
              </a:ext>
            </a:extLst>
          </p:cNvPr>
          <p:cNvSpPr txBox="1"/>
          <p:nvPr/>
        </p:nvSpPr>
        <p:spPr>
          <a:xfrm>
            <a:off x="1130029" y="5613018"/>
            <a:ext cx="10116766" cy="879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C00000"/>
              </a:buClr>
            </a:pPr>
            <a:r>
              <a:rPr lang="en-GB" b="1" dirty="0"/>
              <a:t>Bond TRS PV = </a:t>
            </a:r>
            <a:r>
              <a:rPr lang="en-GB" b="1" dirty="0">
                <a:latin typeface="Grotesque" panose="020F0502020204030204" pitchFamily="34" charset="0"/>
              </a:rPr>
              <a:t> </a:t>
            </a:r>
            <a:r>
              <a:rPr lang="az-Cyrl-AZ" b="1" dirty="0">
                <a:latin typeface="Grotesque" panose="020F0502020204030204" pitchFamily="34" charset="0"/>
              </a:rPr>
              <a:t>ф</a:t>
            </a:r>
            <a:r>
              <a:rPr lang="en-GB" b="1" dirty="0">
                <a:latin typeface="Grotesque" panose="020F0502020204030204" pitchFamily="34" charset="0"/>
              </a:rPr>
              <a:t> ( </a:t>
            </a:r>
            <a:r>
              <a:rPr lang="en-GB" b="1" dirty="0"/>
              <a:t>PV(Bond Coupon) + PV(Performance) – PV(Funding Cash Flows) )</a:t>
            </a:r>
          </a:p>
          <a:p>
            <a:pPr algn="ctr">
              <a:lnSpc>
                <a:spcPct val="150000"/>
              </a:lnSpc>
              <a:buClr>
                <a:srgbClr val="C00000"/>
              </a:buClr>
            </a:pPr>
            <a:r>
              <a:rPr lang="en-GB" dirty="0"/>
              <a:t>where </a:t>
            </a:r>
            <a:r>
              <a:rPr lang="az-Cyrl-AZ" b="1" dirty="0">
                <a:latin typeface="Grotesque" panose="020F0502020204030204" pitchFamily="34" charset="0"/>
              </a:rPr>
              <a:t>ф</a:t>
            </a:r>
            <a:r>
              <a:rPr lang="en-GB" dirty="0">
                <a:latin typeface="Grotesque" panose="020F0502020204030204" pitchFamily="34" charset="0"/>
              </a:rPr>
              <a:t> = { +1 when receiving and -1 when paying bond coupons }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AF10E6-8595-37B5-33C2-5B984D26A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028" y="1065150"/>
            <a:ext cx="8133944" cy="442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4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EAB0-78A3-48D3-88B2-A2721BE7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Bond TRS</a:t>
            </a:r>
            <a:r>
              <a:rPr lang="en-US" sz="3200" dirty="0"/>
              <a:t> – Pricing the Bond Coupons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B01BB-705A-42BE-96A3-B1B0B9A6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A185B-88A4-65BE-A1DB-992574006D24}"/>
              </a:ext>
            </a:extLst>
          </p:cNvPr>
          <p:cNvSpPr txBox="1"/>
          <p:nvPr/>
        </p:nvSpPr>
        <p:spPr>
          <a:xfrm>
            <a:off x="702013" y="1717634"/>
            <a:ext cx="10787974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Coupon PV</a:t>
            </a:r>
            <a:r>
              <a:rPr lang="en-GB" dirty="0"/>
              <a:t> 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For simplicity let’s define the quantity or </a:t>
            </a:r>
            <a:r>
              <a:rPr lang="en-GB" b="1" dirty="0"/>
              <a:t>Bond Notional (N</a:t>
            </a:r>
            <a:r>
              <a:rPr lang="en-GB" b="1" baseline="-25000" dirty="0"/>
              <a:t>B</a:t>
            </a:r>
            <a:r>
              <a:rPr lang="en-GB" b="1" dirty="0"/>
              <a:t>) </a:t>
            </a:r>
            <a:r>
              <a:rPr lang="en-GB" dirty="0"/>
              <a:t>as Units x Face Value</a:t>
            </a:r>
            <a:endParaRPr lang="en-GB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This gives </a:t>
            </a:r>
            <a:r>
              <a:rPr lang="en-GB" b="1" dirty="0"/>
              <a:t>Coupon</a:t>
            </a:r>
            <a:r>
              <a:rPr lang="en-GB" dirty="0"/>
              <a:t> = Bond Notional x Rate x Year Fraction</a:t>
            </a:r>
            <a:endParaRPr lang="en-GB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Leading to </a:t>
            </a:r>
            <a:r>
              <a:rPr lang="en-GB" b="1" dirty="0"/>
              <a:t>PV(Coupon) </a:t>
            </a:r>
            <a:r>
              <a:rPr lang="en-GB" dirty="0"/>
              <a:t>= Bond Notional x Rate x Year Fraction x P(Survival) x Disc Factor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Let’s assume we have n Bond coupons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7E6245-5999-67BC-D0E6-269E2E9F365B}"/>
                  </a:ext>
                </a:extLst>
              </p:cNvPr>
              <p:cNvSpPr txBox="1"/>
              <p:nvPr/>
            </p:nvSpPr>
            <p:spPr>
              <a:xfrm>
                <a:off x="3534582" y="4455945"/>
                <a:ext cx="5842881" cy="8667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sty m:val="p"/>
                        </m:rP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Bond</m:t>
                      </m:r>
                      <m: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Coupons</m:t>
                      </m:r>
                      <m: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. 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. 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limLow>
                            <m:limLow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groupChr>
                            </m:e>
                            <m:lim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𝑆𝑢𝑟𝑣𝑖𝑣𝑒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limLow>
                            <m:limLow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groupChr>
                            </m:e>
                            <m:lim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𝐷𝑖𝑠𝑐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𝐹𝑎𝑐𝑡𝑜𝑟</m:t>
                              </m:r>
                            </m:lim>
                          </m:limLow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7E6245-5999-67BC-D0E6-269E2E9F3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582" y="4455945"/>
                <a:ext cx="5842881" cy="8667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294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53B34-52F4-3E06-B6DA-AB778F487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25DA2-00D4-2D97-490E-6C0481C54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Bond TRS</a:t>
            </a:r>
            <a:r>
              <a:rPr lang="en-US" sz="3200" dirty="0"/>
              <a:t> – Pricing the Bond Performance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CE8A6B-1E43-CB08-5890-2BEA1EA2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A8FE4-1240-E5DA-B9B7-FA56109D1F5D}"/>
              </a:ext>
            </a:extLst>
          </p:cNvPr>
          <p:cNvSpPr txBox="1"/>
          <p:nvPr/>
        </p:nvSpPr>
        <p:spPr>
          <a:xfrm>
            <a:off x="702013" y="1386739"/>
            <a:ext cx="10787974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Bond Performance PV</a:t>
            </a:r>
            <a:endParaRPr lang="en-GB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b="1" dirty="0"/>
              <a:t>Bond Performance has the largest impact on the TRS PV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The performance captures the Change in Bond Price using Bond Fixings (or resets)</a:t>
            </a:r>
            <a:endParaRPr lang="en-GB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Change in Bond Price = Price at End of Coupon Period – Bond Price at Start of Coupon Period</a:t>
            </a:r>
            <a:endParaRPr lang="en-GB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Leading to PV(Performance) = Bond Notional x Change in Price x P(Survival) x Disc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6505AB-75D1-4957-34A0-553145B072F3}"/>
                  </a:ext>
                </a:extLst>
              </p:cNvPr>
              <p:cNvSpPr txBox="1"/>
              <p:nvPr/>
            </p:nvSpPr>
            <p:spPr>
              <a:xfrm>
                <a:off x="489823" y="4146288"/>
                <a:ext cx="7282575" cy="8667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sty m:val="p"/>
                        </m:rP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Performance</m:t>
                      </m:r>
                      <m: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 </m:t>
                          </m:r>
                          <m:d>
                            <m:d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limLow>
                            <m:limLow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groupChr>
                            </m:e>
                            <m:lim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𝑆𝑢𝑟𝑣𝑖𝑣𝑒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limLow>
                            <m:limLow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groupChr>
                            </m:e>
                            <m:lim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𝐷𝑖𝑠𝑐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𝐹𝑎𝑐𝑡𝑜𝑟</m:t>
                              </m:r>
                            </m:lim>
                          </m:limLow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6505AB-75D1-4957-34A0-553145B07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23" y="4146288"/>
                <a:ext cx="7282575" cy="8667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CB685F-4E12-B3B4-B8EB-0E29F83E555E}"/>
                  </a:ext>
                </a:extLst>
              </p:cNvPr>
              <p:cNvSpPr txBox="1"/>
              <p:nvPr/>
            </p:nvSpPr>
            <p:spPr>
              <a:xfrm>
                <a:off x="489823" y="5501652"/>
                <a:ext cx="7282575" cy="645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sty m:val="p"/>
                        </m:rP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Performance</m:t>
                      </m:r>
                      <m: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limLow>
                        <m:limLow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𝑆𝑢𝑟𝑣𝑖𝑣𝑒</m:t>
                          </m:r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lim>
                      </m:limLow>
                      <m:r>
                        <a:rPr lang="en-GB" i="1">
                          <a:latin typeface="Cambria Math" panose="02040503050406030204" pitchFamily="18" charset="0"/>
                        </a:rPr>
                        <m:t>.</m:t>
                      </m:r>
                      <m:limLow>
                        <m:limLow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𝐷𝑖𝑠𝑐</m:t>
                          </m:r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𝐹𝑎𝑐𝑡𝑜𝑟</m:t>
                          </m:r>
                        </m:lim>
                      </m:limLow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CB685F-4E12-B3B4-B8EB-0E29F83E5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23" y="5501652"/>
                <a:ext cx="7282575" cy="645433"/>
              </a:xfrm>
              <a:prstGeom prst="rect">
                <a:avLst/>
              </a:prstGeom>
              <a:blipFill>
                <a:blip r:embed="rId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7AA7925A-559A-16FC-9393-3A0499D29A32}"/>
              </a:ext>
            </a:extLst>
          </p:cNvPr>
          <p:cNvSpPr/>
          <p:nvPr/>
        </p:nvSpPr>
        <p:spPr>
          <a:xfrm>
            <a:off x="7242242" y="4143770"/>
            <a:ext cx="126459" cy="86677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84457707-8ADD-53AA-DD53-DB05737B26F8}"/>
              </a:ext>
            </a:extLst>
          </p:cNvPr>
          <p:cNvSpPr/>
          <p:nvPr/>
        </p:nvSpPr>
        <p:spPr>
          <a:xfrm>
            <a:off x="7242241" y="5280309"/>
            <a:ext cx="126459" cy="86677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78EF9-FB6D-FE88-B104-5DCED9AFB464}"/>
              </a:ext>
            </a:extLst>
          </p:cNvPr>
          <p:cNvSpPr txBox="1"/>
          <p:nvPr/>
        </p:nvSpPr>
        <p:spPr>
          <a:xfrm>
            <a:off x="7504079" y="4323540"/>
            <a:ext cx="433367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When Paying Performance on Coupon Dates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4CC088-9169-F248-A15B-FDA49433B8CC}"/>
              </a:ext>
            </a:extLst>
          </p:cNvPr>
          <p:cNvSpPr txBox="1"/>
          <p:nvPr/>
        </p:nvSpPr>
        <p:spPr>
          <a:xfrm>
            <a:off x="7504079" y="5444778"/>
            <a:ext cx="433367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When Paying Performance at Maturity, 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0084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EEE2B-8193-3106-D94A-AEC0D9F86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9EC8A-34C3-09CD-489A-545066DD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Bond TRS</a:t>
            </a:r>
            <a:r>
              <a:rPr lang="en-US" sz="3200" dirty="0"/>
              <a:t> – Estimating or Projecting Future Bond Prices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1BB71-7B8F-BEBD-DC1D-19C5378DC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D4DA90-FECE-2A3A-557C-3EEED15A95E2}"/>
              </a:ext>
            </a:extLst>
          </p:cNvPr>
          <p:cNvSpPr txBox="1"/>
          <p:nvPr/>
        </p:nvSpPr>
        <p:spPr>
          <a:xfrm>
            <a:off x="702013" y="1258844"/>
            <a:ext cx="10787974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Projecting Future Bond Prices</a:t>
            </a:r>
            <a:endParaRPr lang="en-GB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b="1" dirty="0"/>
              <a:t>Future Bond Prices can be implied from Repo Rates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The repo rate acts like a </a:t>
            </a:r>
            <a:r>
              <a:rPr lang="en-GB" b="1" dirty="0"/>
              <a:t>Bond Growth Factor</a:t>
            </a:r>
            <a:r>
              <a:rPr lang="en-GB" dirty="0"/>
              <a:t> as if we can place a bond on deposit and earn bond interest</a:t>
            </a:r>
            <a:endParaRPr lang="en-GB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Repo rates work on </a:t>
            </a:r>
            <a:r>
              <a:rPr lang="en-GB" b="1" dirty="0"/>
              <a:t>Dirty Bond Prices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D61BB9-796C-3378-DFD3-480E1FF9F17C}"/>
                  </a:ext>
                </a:extLst>
              </p:cNvPr>
              <p:cNvSpPr txBox="1"/>
              <p:nvPr/>
            </p:nvSpPr>
            <p:spPr>
              <a:xfrm>
                <a:off x="1219490" y="4970397"/>
                <a:ext cx="26414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D61BB9-796C-3378-DFD3-480E1FF9F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490" y="4970397"/>
                <a:ext cx="2641492" cy="276999"/>
              </a:xfrm>
              <a:prstGeom prst="rect">
                <a:avLst/>
              </a:prstGeom>
              <a:blipFill>
                <a:blip r:embed="rId2"/>
                <a:stretch>
                  <a:fillRect l="-1617" t="-2174" r="-3002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42C12B5-9D0A-6D38-4F58-295DCB6A6A31}"/>
              </a:ext>
            </a:extLst>
          </p:cNvPr>
          <p:cNvSpPr txBox="1"/>
          <p:nvPr/>
        </p:nvSpPr>
        <p:spPr>
          <a:xfrm>
            <a:off x="838200" y="3208440"/>
            <a:ext cx="10787974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Calculation Using Repo Rates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The simple projected bond price is calculated as below,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We should however deduct repo interest from coupons (c) paid during the projection period,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where </a:t>
            </a:r>
            <a:r>
              <a:rPr lang="en-GB" dirty="0" err="1"/>
              <a:t>B</a:t>
            </a:r>
            <a:r>
              <a:rPr lang="en-GB" baseline="-25000" dirty="0" err="1"/>
              <a:t>t</a:t>
            </a:r>
            <a:r>
              <a:rPr lang="en-GB" dirty="0"/>
              <a:t> is the Dirty Bond Price at time t, r the repo rate, c the coupon amount paid, t</a:t>
            </a:r>
            <a:r>
              <a:rPr lang="en-GB" baseline="-25000" dirty="0"/>
              <a:t>1</a:t>
            </a:r>
            <a:r>
              <a:rPr lang="en-GB" dirty="0"/>
              <a:t> denotes the time from t to T and t</a:t>
            </a:r>
            <a:r>
              <a:rPr lang="en-GB" baseline="-25000" dirty="0"/>
              <a:t>2</a:t>
            </a:r>
            <a:r>
              <a:rPr lang="en-GB" dirty="0"/>
              <a:t> the time from the coupon payment to time T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7DF44D-98EA-29AA-6C3A-7E01AF96C3FE}"/>
                  </a:ext>
                </a:extLst>
              </p:cNvPr>
              <p:cNvSpPr txBox="1"/>
              <p:nvPr/>
            </p:nvSpPr>
            <p:spPr>
              <a:xfrm>
                <a:off x="1219490" y="4115061"/>
                <a:ext cx="1725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7DF44D-98EA-29AA-6C3A-7E01AF96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490" y="4115061"/>
                <a:ext cx="1725793" cy="276999"/>
              </a:xfrm>
              <a:prstGeom prst="rect">
                <a:avLst/>
              </a:prstGeom>
              <a:blipFill>
                <a:blip r:embed="rId3"/>
                <a:stretch>
                  <a:fillRect l="-2473" t="-2222" r="-4594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997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BA00D-CC49-317D-CB1B-67E388AAB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6D93-2DAE-028E-DB94-B68277E8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Bond TRS</a:t>
            </a:r>
            <a:r>
              <a:rPr lang="en-US" sz="3200" dirty="0"/>
              <a:t> – Pricing the Funding Leg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A24DF6-B51E-12E5-B61F-13D6CD517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BD39CF-4BFA-0204-5412-9D9C745EF076}"/>
              </a:ext>
            </a:extLst>
          </p:cNvPr>
          <p:cNvSpPr txBox="1"/>
          <p:nvPr/>
        </p:nvSpPr>
        <p:spPr>
          <a:xfrm>
            <a:off x="702013" y="1399087"/>
            <a:ext cx="10787974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Funding Leg PV</a:t>
            </a:r>
            <a:endParaRPr lang="en-GB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The client borrow funds to purchase the underlying bond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In exchange for receiving bond coupons and performance we pay funding costs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The funding leg has a </a:t>
            </a:r>
            <a:r>
              <a:rPr lang="en-GB" b="1" dirty="0"/>
              <a:t>Cash Notional (N</a:t>
            </a:r>
            <a:r>
              <a:rPr lang="en-GB" b="1" baseline="-25000" dirty="0"/>
              <a:t>C</a:t>
            </a:r>
            <a:r>
              <a:rPr lang="en-GB" b="1" dirty="0"/>
              <a:t>)</a:t>
            </a:r>
            <a:r>
              <a:rPr lang="en-GB" dirty="0"/>
              <a:t>, not to be confused with the bond notional (N</a:t>
            </a:r>
            <a:r>
              <a:rPr lang="en-GB" baseline="-25000" dirty="0"/>
              <a:t>B</a:t>
            </a:r>
            <a:r>
              <a:rPr lang="en-GB" dirty="0"/>
              <a:t>)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Let’s assume we are funding our position in USD using SOFR as the floating index plus a spread, denoted (F+s)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Then the </a:t>
            </a:r>
            <a:r>
              <a:rPr lang="en-GB" b="1" dirty="0"/>
              <a:t>Funding Cost</a:t>
            </a:r>
            <a:r>
              <a:rPr lang="en-GB" dirty="0"/>
              <a:t> or </a:t>
            </a:r>
            <a:r>
              <a:rPr lang="en-GB" b="1" dirty="0"/>
              <a:t>Float Coupon</a:t>
            </a:r>
            <a:r>
              <a:rPr lang="en-GB" dirty="0"/>
              <a:t> = Cash Notional x (SOFR + Spread) x Year Fraction</a:t>
            </a:r>
            <a:endParaRPr lang="en-GB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Leading to </a:t>
            </a:r>
            <a:r>
              <a:rPr lang="en-GB" b="1" dirty="0"/>
              <a:t>PV(Funding Leg) </a:t>
            </a:r>
            <a:r>
              <a:rPr lang="en-GB" dirty="0"/>
              <a:t>= Cash Notional x (SOFR + Spread) x Year Fraction x P(Survival) x Disc Factor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Let’s assume we have m floating coupons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D05A76-D5C4-D52F-C207-63C175DD3A5C}"/>
                  </a:ext>
                </a:extLst>
              </p:cNvPr>
              <p:cNvSpPr txBox="1"/>
              <p:nvPr/>
            </p:nvSpPr>
            <p:spPr>
              <a:xfrm>
                <a:off x="2785452" y="4923261"/>
                <a:ext cx="6621095" cy="8978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sty m:val="p"/>
                        </m:rP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Float</m:t>
                      </m:r>
                      <m: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Coupons</m:t>
                      </m:r>
                      <m: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GB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.  </m:t>
                          </m:r>
                          <m:d>
                            <m:d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.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limLow>
                            <m:limLow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groupChr>
                            </m:e>
                            <m:lim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𝑆𝑢𝑟𝑣𝑖𝑣𝑒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limLow>
                            <m:limLow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groupChr>
                            </m:e>
                            <m:lim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𝐷𝑖𝑠𝑐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𝐹𝑎𝑐𝑡𝑜𝑟</m:t>
                              </m:r>
                            </m:lim>
                          </m:limLow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D05A76-D5C4-D52F-C207-63C175DD3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52" y="4923261"/>
                <a:ext cx="6621095" cy="8978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480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54774-1CF2-1435-229A-4BCC1D8A2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5C49-BC79-6EA4-4510-D492E80A1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Bond TRS</a:t>
            </a:r>
            <a:r>
              <a:rPr lang="en-US" sz="3200" dirty="0"/>
              <a:t> – TRS Pricing 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9F36DA-943F-176D-4EFB-EADA7D72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149B1-D69B-00DF-58F2-F59BDE28961E}"/>
              </a:ext>
            </a:extLst>
          </p:cNvPr>
          <p:cNvSpPr txBox="1"/>
          <p:nvPr/>
        </p:nvSpPr>
        <p:spPr>
          <a:xfrm>
            <a:off x="702013" y="1399087"/>
            <a:ext cx="10787974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Putting Everything Together …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505D4E-8632-9973-0943-210BCEA545A6}"/>
                  </a:ext>
                </a:extLst>
              </p:cNvPr>
              <p:cNvSpPr txBox="1"/>
              <p:nvPr/>
            </p:nvSpPr>
            <p:spPr>
              <a:xfrm>
                <a:off x="418289" y="3894544"/>
                <a:ext cx="11877472" cy="1397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sty m:val="p"/>
                        </m:rP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TRS</m:t>
                          </m:r>
                        </m:e>
                      </m:d>
                      <m: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nary>
                                </m:e>
                              </m:groupChr>
                            </m:e>
                            <m:lim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𝐵𝑜𝑛𝑑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𝐶𝑜𝑢𝑝𝑜𝑛𝑠</m:t>
                              </m:r>
                            </m:lim>
                          </m:limLow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limLow>
                            <m:limLow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)−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groupChr>
                            </m:e>
                            <m:lim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𝐵𝑜𝑛𝑑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𝑃𝑒𝑟𝑓𝑜𝑟𝑚𝑎𝑛𝑐𝑒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limLow>
                            <m:limLow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groupChr>
                            </m:e>
                            <m:lim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𝐹𝑢𝑛𝑑𝑖𝑛𝑔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𝐶𝑜𝑠𝑡</m:t>
                              </m:r>
                            </m:lim>
                          </m:limLow>
                        </m:e>
                      </m:d>
                      <m: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505D4E-8632-9973-0943-210BCEA54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89" y="3894544"/>
                <a:ext cx="11877472" cy="13976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9ABC197-3E7E-15EF-40A8-5EE71DF7C715}"/>
              </a:ext>
            </a:extLst>
          </p:cNvPr>
          <p:cNvSpPr txBox="1"/>
          <p:nvPr/>
        </p:nvSpPr>
        <p:spPr>
          <a:xfrm>
            <a:off x="1052208" y="2439323"/>
            <a:ext cx="10087583" cy="879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C00000"/>
              </a:buClr>
            </a:pPr>
            <a:r>
              <a:rPr lang="en-GB" b="1" dirty="0"/>
              <a:t>Bond TRS PV = </a:t>
            </a:r>
            <a:r>
              <a:rPr lang="en-GB" b="1" dirty="0">
                <a:latin typeface="Grotesque" panose="020F0502020204030204" pitchFamily="34" charset="0"/>
              </a:rPr>
              <a:t> </a:t>
            </a:r>
            <a:r>
              <a:rPr lang="az-Cyrl-AZ" b="1" dirty="0">
                <a:latin typeface="Grotesque" panose="020F0502020204030204" pitchFamily="34" charset="0"/>
              </a:rPr>
              <a:t>ф</a:t>
            </a:r>
            <a:r>
              <a:rPr lang="en-GB" b="1" dirty="0">
                <a:latin typeface="Grotesque" panose="020F0502020204030204" pitchFamily="34" charset="0"/>
              </a:rPr>
              <a:t> ( </a:t>
            </a:r>
            <a:r>
              <a:rPr lang="en-GB" b="1" dirty="0"/>
              <a:t>PV(Bond Coupon) + PV(Performance) – PV(Funding Cash Flows) )</a:t>
            </a:r>
          </a:p>
          <a:p>
            <a:pPr algn="ctr">
              <a:lnSpc>
                <a:spcPct val="150000"/>
              </a:lnSpc>
              <a:buClr>
                <a:srgbClr val="C00000"/>
              </a:buClr>
            </a:pPr>
            <a:r>
              <a:rPr lang="en-GB" dirty="0"/>
              <a:t>where </a:t>
            </a:r>
            <a:r>
              <a:rPr lang="az-Cyrl-AZ" b="1" dirty="0">
                <a:latin typeface="Grotesque" panose="020F0502020204030204" pitchFamily="34" charset="0"/>
              </a:rPr>
              <a:t>ф</a:t>
            </a:r>
            <a:r>
              <a:rPr lang="en-GB" dirty="0">
                <a:latin typeface="Grotesque" panose="020F0502020204030204" pitchFamily="34" charset="0"/>
              </a:rPr>
              <a:t> = { +1 when receiving and -1 when paying bond coupons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5807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44E09-8B34-BF9F-F9A2-4391D491F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7980-596D-8F24-B77A-161F96763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Bond TRS</a:t>
            </a:r>
            <a:r>
              <a:rPr lang="en-US" sz="3200" dirty="0"/>
              <a:t> – TRS Pricing II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18E679-71C9-353A-9156-05C78238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64EA1-A2CE-7A7F-5A7C-B98F7048B00A}"/>
              </a:ext>
            </a:extLst>
          </p:cNvPr>
          <p:cNvSpPr txBox="1"/>
          <p:nvPr/>
        </p:nvSpPr>
        <p:spPr>
          <a:xfrm>
            <a:off x="565826" y="4014389"/>
            <a:ext cx="10787974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Using Risky Discount Factor Notation gives,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7498D9-35FF-1A11-2252-E399368E3444}"/>
                  </a:ext>
                </a:extLst>
              </p:cNvPr>
              <p:cNvSpPr txBox="1"/>
              <p:nvPr/>
            </p:nvSpPr>
            <p:spPr>
              <a:xfrm>
                <a:off x="565826" y="4619680"/>
                <a:ext cx="10103795" cy="1126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sty m:val="p"/>
                        </m:rP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TRS</m:t>
                          </m:r>
                        </m:e>
                      </m:d>
                      <m: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en-GB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GB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nary>
                                </m:e>
                              </m:groupChr>
                            </m:e>
                            <m:lim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𝐵𝑜𝑛𝑑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𝐶𝑜𝑢𝑝𝑜𝑛𝑠</m:t>
                              </m:r>
                            </m:lim>
                          </m:limLow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limLow>
                            <m:limLow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)−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GB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groupChr>
                            </m:e>
                            <m:lim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𝐵𝑜𝑛𝑑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𝑃𝑒𝑟𝑓𝑜𝑟𝑚𝑎𝑛𝑐𝑒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limLow>
                            <m:limLow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GB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groupChr>
                            </m:e>
                            <m:lim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𝐹𝑢𝑛𝑑𝑖𝑛𝑔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𝐶𝑜𝑠𝑡</m:t>
                              </m:r>
                            </m:lim>
                          </m:limLow>
                        </m:e>
                      </m:d>
                      <m: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7498D9-35FF-1A11-2252-E399368E3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26" y="4619680"/>
                <a:ext cx="10103795" cy="1126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503FE5-1809-FFAF-CB9B-3538C8612170}"/>
                  </a:ext>
                </a:extLst>
              </p:cNvPr>
              <p:cNvSpPr txBox="1"/>
              <p:nvPr/>
            </p:nvSpPr>
            <p:spPr>
              <a:xfrm>
                <a:off x="692285" y="1324168"/>
                <a:ext cx="10087583" cy="25498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:r>
                  <a:rPr lang="en-GB" dirty="0">
                    <a:solidFill>
                      <a:srgbClr val="C00000"/>
                    </a:solidFill>
                  </a:rPr>
                  <a:t>Definition: Risky Discount Factor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A cash flow that can default is said to be </a:t>
                </a:r>
                <a:r>
                  <a:rPr lang="en-GB" b="1" dirty="0"/>
                  <a:t>Credit Risky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To compute the PV of a credit risky cash flow we must discount the cash flow </a:t>
                </a:r>
                <a:r>
                  <a:rPr lang="en-GB" b="1" dirty="0"/>
                  <a:t>AND</a:t>
                </a:r>
                <a:r>
                  <a:rPr lang="en-GB" dirty="0"/>
                  <a:t> include the </a:t>
                </a:r>
                <a:r>
                  <a:rPr lang="en-GB" b="1" dirty="0"/>
                  <a:t>Probability of Survival </a:t>
                </a:r>
                <a:r>
                  <a:rPr lang="en-GB" dirty="0"/>
                  <a:t>i.e. the probability of no default so we can receive the cash flow.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The </a:t>
                </a:r>
                <a:r>
                  <a:rPr lang="en-GB" b="1" dirty="0"/>
                  <a:t>Risky Discount Factor </a:t>
                </a:r>
                <a:r>
                  <a:rPr lang="en-GB" dirty="0"/>
                  <a:t>does just this and is defined as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C0000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>
                  <a:solidFill>
                    <a:srgbClr val="C00000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503FE5-1809-FFAF-CB9B-3538C8612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85" y="1324168"/>
                <a:ext cx="10087583" cy="2549801"/>
              </a:xfrm>
              <a:prstGeom prst="rect">
                <a:avLst/>
              </a:prstGeom>
              <a:blipFill>
                <a:blip r:embed="rId3"/>
                <a:stretch>
                  <a:fillRect l="-5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035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16D32-59C3-21F9-BA6D-7334FBC14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8B209-D58C-A8CB-423C-1FDCE0015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Bond TRS</a:t>
            </a:r>
            <a:r>
              <a:rPr lang="en-US" sz="3200" dirty="0"/>
              <a:t> – TRS Pricing III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3EE3A7-2A92-94F6-4D15-6975E638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DE1774-4E4E-B9FA-3D30-A45038A3E61B}"/>
                  </a:ext>
                </a:extLst>
              </p:cNvPr>
              <p:cNvSpPr txBox="1"/>
              <p:nvPr/>
            </p:nvSpPr>
            <p:spPr>
              <a:xfrm>
                <a:off x="838200" y="4102150"/>
                <a:ext cx="10665391" cy="21663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sty m:val="p"/>
                        </m:rP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TRS</m:t>
                          </m:r>
                        </m:e>
                      </m:d>
                      <m: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limLow>
                                <m:limLow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groupChr>
                                    <m:groupChrPr>
                                      <m:chr m:val="⏟"/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groupChrPr>
                                    <m:e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en-GB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GB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GB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</m:acc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nary>
                                    </m:e>
                                  </m:groupChr>
                                </m:e>
                                <m:lim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𝐵𝑜𝑛𝑑</m:t>
                                  </m:r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𝐶𝑜𝑢𝑝𝑜𝑛𝑠</m:t>
                                  </m:r>
                                </m:lim>
                              </m:limLow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limLow>
                                <m:limLow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groupChr>
                                    <m:groupChrPr>
                                      <m:chr m:val="⏟"/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groupChrPr>
                                    <m:e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GB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GB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)−</m:t>
                                              </m:r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GB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GB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  <m: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</m:acc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nary>
                                    </m:e>
                                  </m:groupChr>
                                </m:e>
                                <m:lim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𝐵𝑜𝑛𝑑</m:t>
                                  </m:r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𝑃𝑒𝑟𝑓𝑜𝑟𝑚𝑎𝑛𝑐𝑒</m:t>
                                  </m:r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lim>
                              </m:limLow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limLow>
                                <m:limLow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groupChr>
                                    <m:groupChrPr>
                                      <m:chr m:val="⏟"/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groupChrPr>
                                    <m:e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sub>
                                          </m:s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𝐹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d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b>
                                          </m:sSub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GB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</m:acc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nary>
                                    </m:e>
                                  </m:groupChr>
                                </m:e>
                                <m:lim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𝐹𝑢𝑛𝑑𝑖𝑛𝑔</m:t>
                                  </m:r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𝐶𝑜𝑠𝑡</m:t>
                                  </m:r>
                                </m:lim>
                              </m:limLow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limLow>
                                <m:limLow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groupChr>
                                    <m:groupChrPr>
                                      <m:chr m:val="⏟"/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groupChrPr>
                                    <m:e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1−</m:t>
                                              </m:r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𝑅𝑅</m:t>
                                              </m:r>
                                            </m:e>
                                          </m:d>
                                          <m:r>
                                            <a:rPr lang="en-GB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GB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GB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GB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GB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  <m:r>
                                                        <a:rPr lang="en-GB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GB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GB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GB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GB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nary>
                                    </m:e>
                                  </m:groupChr>
                                </m:e>
                                <m:lim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𝐿𝑜𝑠𝑠</m:t>
                                  </m:r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𝐺𝑖𝑣𝑒𝑛</m:t>
                                  </m:r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𝐷𝑒𝑓𝑎𝑢𝑙𝑡</m:t>
                                  </m:r>
                                </m:lim>
                              </m:limLow>
                            </m:e>
                          </m:eqArr>
                        </m:e>
                      </m:d>
                      <m: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DE1774-4E4E-B9FA-3D30-A45038A3E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02150"/>
                <a:ext cx="10665391" cy="21663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5247B58-C78F-8218-B68C-85BF427099D6}"/>
              </a:ext>
            </a:extLst>
          </p:cNvPr>
          <p:cNvSpPr txBox="1"/>
          <p:nvPr/>
        </p:nvSpPr>
        <p:spPr>
          <a:xfrm>
            <a:off x="565825" y="1096829"/>
            <a:ext cx="11221983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What about the Loss Given Default?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If the bond defaults the TRS is unwound and the </a:t>
            </a:r>
            <a:r>
              <a:rPr lang="en-GB" b="1" dirty="0"/>
              <a:t>Loss Given Default </a:t>
            </a:r>
            <a:r>
              <a:rPr lang="en-GB" dirty="0"/>
              <a:t>is paid by the bond coupon receiver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We must incorporate the LGD defined as N</a:t>
            </a:r>
            <a:r>
              <a:rPr lang="en-GB" baseline="-25000" dirty="0"/>
              <a:t>B</a:t>
            </a:r>
            <a:r>
              <a:rPr lang="en-GB" dirty="0"/>
              <a:t>(1-RR), where RR is the recovery rate of the bond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In developed markets the recovery rate is usually assumed to be 40% for senior subordinated bonds</a:t>
            </a:r>
            <a:endParaRPr lang="en-GB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The probability of default during a coupon period is given by </a:t>
            </a:r>
            <a:r>
              <a:rPr lang="en-GB" dirty="0">
                <a:solidFill>
                  <a:srgbClr val="C00000"/>
                </a:solidFill>
              </a:rPr>
              <a:t>P(Default) = Q(t</a:t>
            </a:r>
            <a:r>
              <a:rPr lang="en-GB" baseline="-25000" dirty="0">
                <a:solidFill>
                  <a:srgbClr val="C00000"/>
                </a:solidFill>
              </a:rPr>
              <a:t>0</a:t>
            </a:r>
            <a:r>
              <a:rPr lang="en-GB" dirty="0">
                <a:solidFill>
                  <a:srgbClr val="C00000"/>
                </a:solidFill>
              </a:rPr>
              <a:t>, t</a:t>
            </a:r>
            <a:r>
              <a:rPr lang="en-GB" baseline="-25000" dirty="0">
                <a:solidFill>
                  <a:srgbClr val="C00000"/>
                </a:solidFill>
              </a:rPr>
              <a:t>i-1</a:t>
            </a:r>
            <a:r>
              <a:rPr lang="en-GB" dirty="0">
                <a:solidFill>
                  <a:srgbClr val="C00000"/>
                </a:solidFill>
              </a:rPr>
              <a:t>) - Q(t</a:t>
            </a:r>
            <a:r>
              <a:rPr lang="en-GB" baseline="-25000" dirty="0">
                <a:solidFill>
                  <a:srgbClr val="C00000"/>
                </a:solidFill>
              </a:rPr>
              <a:t>0</a:t>
            </a:r>
            <a:r>
              <a:rPr lang="en-GB" dirty="0">
                <a:solidFill>
                  <a:srgbClr val="C00000"/>
                </a:solidFill>
              </a:rPr>
              <a:t>, t</a:t>
            </a:r>
            <a:r>
              <a:rPr lang="en-GB" baseline="-25000" dirty="0">
                <a:solidFill>
                  <a:srgbClr val="C00000"/>
                </a:solidFill>
              </a:rPr>
              <a:t>i</a:t>
            </a:r>
            <a:r>
              <a:rPr lang="en-GB" dirty="0">
                <a:solidFill>
                  <a:srgbClr val="C00000"/>
                </a:solidFill>
              </a:rPr>
              <a:t>)</a:t>
            </a:r>
            <a:r>
              <a:rPr lang="en-GB" dirty="0"/>
              <a:t>, which is the probability of surviving to the start of the coupon period minus that of surviving to the end of the coupon period.</a:t>
            </a:r>
          </a:p>
        </p:txBody>
      </p:sp>
    </p:spTree>
    <p:extLst>
      <p:ext uri="{BB962C8B-B14F-4D97-AF65-F5344CB8AC3E}">
        <p14:creationId xmlns:p14="http://schemas.microsoft.com/office/powerpoint/2010/main" val="3770413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25AE01-9BAE-427B-84F9-266E069D47A7}"/>
              </a:ext>
            </a:extLst>
          </p:cNvPr>
          <p:cNvSpPr txBox="1"/>
          <p:nvPr/>
        </p:nvSpPr>
        <p:spPr>
          <a:xfrm>
            <a:off x="1076771" y="1225218"/>
            <a:ext cx="5002138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PART ONE: Theory</a:t>
            </a:r>
            <a:endParaRPr lang="en-GB" dirty="0"/>
          </a:p>
          <a:p>
            <a:r>
              <a:rPr lang="en-GB" dirty="0"/>
              <a:t>Bond Total Return Swaps</a:t>
            </a:r>
          </a:p>
          <a:p>
            <a:endParaRPr lang="en-GB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Introduction to Bond TRS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Why Trade a TRS?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Contract Specifications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Constant Units vs Constant Notional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E422ED-4196-4707-BCA2-080CAFA1300A}"/>
              </a:ext>
            </a:extLst>
          </p:cNvPr>
          <p:cNvSpPr txBox="1"/>
          <p:nvPr/>
        </p:nvSpPr>
        <p:spPr>
          <a:xfrm>
            <a:off x="6113091" y="1225218"/>
            <a:ext cx="5002138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PART TWO: Pricing &amp; Practice </a:t>
            </a:r>
          </a:p>
          <a:p>
            <a:r>
              <a:rPr lang="en-GB" dirty="0"/>
              <a:t>Case Studies</a:t>
            </a:r>
          </a:p>
          <a:p>
            <a:endParaRPr lang="en-GB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Pricing Formulae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Bond TRS Case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9EC032-E129-41D2-87E9-AF697060C64C}"/>
              </a:ext>
            </a:extLst>
          </p:cNvPr>
          <p:cNvSpPr txBox="1"/>
          <p:nvPr/>
        </p:nvSpPr>
        <p:spPr>
          <a:xfrm>
            <a:off x="1076771" y="4699499"/>
            <a:ext cx="6434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effectLst/>
                <a:latin typeface="myriad roman"/>
              </a:rPr>
              <a:t>Quant Research Papers</a:t>
            </a:r>
          </a:p>
          <a:p>
            <a:r>
              <a:rPr lang="en-US" b="0" i="0" dirty="0">
                <a:effectLst/>
                <a:latin typeface="myriad roman"/>
                <a:hlinkClick r:id="rId2"/>
              </a:rPr>
              <a:t>https://ssrn.com/author=1728976</a:t>
            </a:r>
            <a:endParaRPr lang="en-US" b="0" i="0" dirty="0">
              <a:effectLst/>
              <a:latin typeface="myriad roman"/>
            </a:endParaRPr>
          </a:p>
          <a:p>
            <a:endParaRPr lang="en-US" dirty="0">
              <a:latin typeface="myriad roman"/>
            </a:endParaRPr>
          </a:p>
          <a:p>
            <a:r>
              <a:rPr lang="en-US" dirty="0"/>
              <a:t>Book: Low Latency Interest Rate Markets</a:t>
            </a:r>
          </a:p>
          <a:p>
            <a:r>
              <a:rPr lang="en-US" dirty="0">
                <a:hlinkClick r:id="rId3"/>
              </a:rPr>
              <a:t>https://github.com/nburgessx/SwapsBook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0EE47-6F42-412F-B8A3-7F8417EF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E3CE-47B5-4D7A-A0F7-E378291003DD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F0C3CD-8A64-2F5A-90B5-A5A3DEBC5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000" y="4501110"/>
            <a:ext cx="3289300" cy="15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8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B98CD-3F53-A04B-6A7C-10F243D53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A138-9472-247F-3861-0435ABEF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746"/>
            <a:ext cx="10515600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Bond TRS</a:t>
            </a:r>
            <a:r>
              <a:rPr lang="en-US" sz="3200" dirty="0"/>
              <a:t> – The Breakeven Funding Spread (Par Spread)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A1D2FD-3872-166E-E88C-DEEF4E07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127A58-418C-3E11-4EFA-4C2BB2B8073E}"/>
              </a:ext>
            </a:extLst>
          </p:cNvPr>
          <p:cNvSpPr txBox="1"/>
          <p:nvPr/>
        </p:nvSpPr>
        <p:spPr>
          <a:xfrm>
            <a:off x="862943" y="1379495"/>
            <a:ext cx="10284956" cy="461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What is the Breakeven Funding Spread or Par Spread?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This is the funding spread that gives a </a:t>
            </a:r>
            <a:r>
              <a:rPr lang="en-GB" b="1" dirty="0"/>
              <a:t>TRS price of zero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or Par i.e. both trade legs have equal value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To calculate the par spread we rearrange the equation for PV(TRS) for the funding cost “s” parameter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We often rename the parameter “p” to indicate it is the par spread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endParaRPr lang="en-GB" dirty="0"/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/>
              <a:t>The par spread is computed as,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endParaRPr lang="en-GB" dirty="0"/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/>
              <a:t>The term in the denominator is called the Risky Annuity,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endParaRPr lang="en-GB" dirty="0"/>
          </a:p>
          <a:p>
            <a:pPr>
              <a:lnSpc>
                <a:spcPct val="150000"/>
              </a:lnSpc>
              <a:buClr>
                <a:srgbClr val="C00000"/>
              </a:buClr>
            </a:pPr>
            <a:endParaRPr lang="en-GB" dirty="0"/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/>
              <a:t>Giving,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7BC8E7-43D8-2D58-28DD-5B22888EDCD2}"/>
                  </a:ext>
                </a:extLst>
              </p:cNvPr>
              <p:cNvSpPr txBox="1"/>
              <p:nvPr/>
            </p:nvSpPr>
            <p:spPr>
              <a:xfrm>
                <a:off x="4323601" y="3387462"/>
                <a:ext cx="274107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𝑃𝑉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𝑇𝑅𝑆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𝑤𝑖𝑡h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acc>
                                <m:accPr>
                                  <m:chr m:val="̃"/>
                                  <m:ctrlP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GB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7BC8E7-43D8-2D58-28DD-5B22888ED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601" y="3387462"/>
                <a:ext cx="2741070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058157-F3C1-FCCF-057D-A44152D3C2A9}"/>
                  </a:ext>
                </a:extLst>
              </p:cNvPr>
              <p:cNvSpPr txBox="1"/>
              <p:nvPr/>
            </p:nvSpPr>
            <p:spPr>
              <a:xfrm>
                <a:off x="4062984" y="5555500"/>
                <a:ext cx="326230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𝑃𝑉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𝑇𝑅𝑆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𝑤𝑖𝑡h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𝑅𝑖𝑠𝑘𝑦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𝐴𝑛𝑛𝑢𝑖𝑡𝑦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𝐹𝑙𝑜𝑎𝑡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𝐿𝑒𝑔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058157-F3C1-FCCF-057D-A44152D3C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984" y="5555500"/>
                <a:ext cx="3262303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5893A-1F65-8255-85F9-ABDD0A1D622C}"/>
                  </a:ext>
                </a:extLst>
              </p:cNvPr>
              <p:cNvSpPr txBox="1"/>
              <p:nvPr/>
            </p:nvSpPr>
            <p:spPr>
              <a:xfrm>
                <a:off x="3481780" y="4817445"/>
                <a:ext cx="5047281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𝑅𝑖𝑠𝑘𝑦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𝐴𝑛𝑛𝑢𝑖𝑡𝑦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𝐹𝑙𝑜𝑎𝑡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𝐿𝑒𝑔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5893A-1F65-8255-85F9-ABDD0A1D6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780" y="4817445"/>
                <a:ext cx="5047281" cy="374270"/>
              </a:xfrm>
              <a:prstGeom prst="rect">
                <a:avLst/>
              </a:prstGeom>
              <a:blipFill>
                <a:blip r:embed="rId4"/>
                <a:stretch>
                  <a:fillRect t="-4839"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291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8B5B9-D318-8169-016B-FC5BCDDBB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FEE4-5E9E-FE9A-C197-D980A9CAD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Appendix </a:t>
            </a:r>
            <a:r>
              <a:rPr lang="en-US" sz="3200" dirty="0"/>
              <a:t>– Approximate Bond TRS Price 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D44CDC-B48C-D0C9-42BD-9DD8EE14F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20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AAE2E1-E477-D768-4B34-82E1977F84E3}"/>
              </a:ext>
            </a:extLst>
          </p:cNvPr>
          <p:cNvSpPr txBox="1"/>
          <p:nvPr/>
        </p:nvSpPr>
        <p:spPr>
          <a:xfrm>
            <a:off x="718213" y="1364253"/>
            <a:ext cx="10755574" cy="5035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Bond TRS Approximate Pricing Methodology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/>
              <a:t>We can compute an approximate Bond TRS PV as follows,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endParaRPr lang="en-GB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Steps: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GB" b="1" dirty="0"/>
              <a:t>Bond Coupons </a:t>
            </a:r>
            <a:r>
              <a:rPr lang="en-GB" dirty="0"/>
              <a:t>– Compute the PV of Bond Coupons within the TRS start and end dates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GB" b="1" dirty="0"/>
              <a:t>Bond Performance </a:t>
            </a:r>
            <a:r>
              <a:rPr lang="en-GB" dirty="0"/>
              <a:t>– Compute the Performance using Bond Prices as follows,</a:t>
            </a:r>
          </a:p>
          <a:p>
            <a:pPr marL="857250" lvl="1" indent="-400050">
              <a:lnSpc>
                <a:spcPct val="150000"/>
              </a:lnSpc>
              <a:buClr>
                <a:srgbClr val="C00000"/>
              </a:buClr>
              <a:buFont typeface="+mj-lt"/>
              <a:buAutoNum type="romanLcPeriod"/>
            </a:pPr>
            <a:r>
              <a:rPr lang="en-GB" b="1" dirty="0"/>
              <a:t>Current Bond Price </a:t>
            </a:r>
            <a:r>
              <a:rPr lang="en-GB" dirty="0"/>
              <a:t>- Price the Bond</a:t>
            </a:r>
          </a:p>
          <a:p>
            <a:pPr marL="857250" lvl="1" indent="-400050">
              <a:lnSpc>
                <a:spcPct val="150000"/>
              </a:lnSpc>
              <a:buClr>
                <a:srgbClr val="C00000"/>
              </a:buClr>
              <a:buFont typeface="+mj-lt"/>
              <a:buAutoNum type="romanLcPeriod"/>
            </a:pPr>
            <a:r>
              <a:rPr lang="en-GB" b="1" dirty="0"/>
              <a:t>Forward Bond Price </a:t>
            </a:r>
            <a:r>
              <a:rPr lang="en-GB" dirty="0"/>
              <a:t>- Price the Bond again but with all coupons up to the TRS Maturity Date Removed</a:t>
            </a:r>
          </a:p>
          <a:p>
            <a:pPr lvl="1" indent="-457200">
              <a:lnSpc>
                <a:spcPct val="150000"/>
              </a:lnSpc>
              <a:buClr>
                <a:srgbClr val="C00000"/>
              </a:buClr>
              <a:buAutoNum type="arabicPeriod" startAt="3"/>
            </a:pPr>
            <a:r>
              <a:rPr lang="en-GB" b="1" dirty="0"/>
              <a:t>Funding Leg </a:t>
            </a:r>
            <a:r>
              <a:rPr lang="en-GB" dirty="0"/>
              <a:t>– Compute as Normal</a:t>
            </a:r>
          </a:p>
          <a:p>
            <a:pPr lvl="1" indent="-457200">
              <a:lnSpc>
                <a:spcPct val="150000"/>
              </a:lnSpc>
              <a:buClr>
                <a:srgbClr val="C00000"/>
              </a:buClr>
              <a:buAutoNum type="arabicPeriod" startAt="3"/>
            </a:pPr>
            <a:r>
              <a:rPr lang="en-GB" b="1" dirty="0"/>
              <a:t>Loss Given Default </a:t>
            </a:r>
            <a:r>
              <a:rPr lang="en-GB" dirty="0"/>
              <a:t>– Trivial to include, however for an approximate TRS PV we could perhaps ignore this for investment grade bonds i.e. assume Prob(Default) ≈ 0.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4963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97C2F-6636-9160-79D2-E0AF3664C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D8841-C27B-3166-6BE9-A60C1FC23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Appendix </a:t>
            </a:r>
            <a:r>
              <a:rPr lang="en-US" sz="3200" dirty="0"/>
              <a:t>– Approximate Bond TRS Price II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34C220-6B7B-0352-37F2-37A4FF5A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F07D40-F3E8-740D-A632-B91FF848EDFD}"/>
              </a:ext>
            </a:extLst>
          </p:cNvPr>
          <p:cNvSpPr txBox="1"/>
          <p:nvPr/>
        </p:nvSpPr>
        <p:spPr>
          <a:xfrm>
            <a:off x="674426" y="1082151"/>
            <a:ext cx="10755574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What does the approximation look like when we net everything together?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GB" dirty="0"/>
              <a:t>Full Bond Cash Flows to Bond Maturity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GB" dirty="0"/>
              <a:t>Funding Leg has a Negative Notional Exchange Equal to the Current Bond Price Paid at TRS Maturity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GB" dirty="0"/>
              <a:t>Funding Leg to Maturity of TRS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endParaRPr lang="en-GB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Illustration </a:t>
            </a:r>
            <a:r>
              <a:rPr lang="en-GB" dirty="0"/>
              <a:t>– Bond Leg Coupons and Performance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284E81-8B28-6031-2DE6-0C273A047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67348"/>
            <a:ext cx="9658049" cy="282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77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EAB0-78A3-48D3-88B2-A2721BE7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38" y="5330057"/>
            <a:ext cx="2149444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Contact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B01BB-705A-42BE-96A3-B1B0B9A6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B176A3-AA3A-4764-820A-F44A9F52D010}"/>
              </a:ext>
            </a:extLst>
          </p:cNvPr>
          <p:cNvSpPr txBox="1">
            <a:spLocks/>
          </p:cNvSpPr>
          <p:nvPr/>
        </p:nvSpPr>
        <p:spPr>
          <a:xfrm>
            <a:off x="838200" y="2854088"/>
            <a:ext cx="10515600" cy="574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Have questions or want further info?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A67457-2CC4-4B6D-B84F-ED4C626AF2AF}"/>
              </a:ext>
            </a:extLst>
          </p:cNvPr>
          <p:cNvSpPr txBox="1"/>
          <p:nvPr/>
        </p:nvSpPr>
        <p:spPr>
          <a:xfrm>
            <a:off x="675238" y="5769167"/>
            <a:ext cx="6097424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myriad roman"/>
              </a:rPr>
              <a:t>LinkedIn:		</a:t>
            </a:r>
            <a:r>
              <a:rPr lang="en-GB" b="0" i="0" dirty="0">
                <a:effectLst/>
                <a:latin typeface="-apple-system"/>
                <a:hlinkClick r:id="rId2"/>
              </a:rPr>
              <a:t>www.linkedin.com/in/nburgessx</a:t>
            </a:r>
            <a:endParaRPr lang="en-GB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129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6CB80A-0E66-9C3A-EEFA-CC0827E65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6091"/>
            <a:ext cx="12192000" cy="46019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89EAB0-78A3-48D3-88B2-A2721BE7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PART ONE </a:t>
            </a:r>
            <a:r>
              <a:rPr lang="en-US" sz="3200" dirty="0"/>
              <a:t>- THEORY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B01BB-705A-42BE-96A3-B1B0B9A6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B176A3-AA3A-4764-820A-F44A9F52D010}"/>
              </a:ext>
            </a:extLst>
          </p:cNvPr>
          <p:cNvSpPr txBox="1">
            <a:spLocks/>
          </p:cNvSpPr>
          <p:nvPr/>
        </p:nvSpPr>
        <p:spPr>
          <a:xfrm>
            <a:off x="838200" y="2854088"/>
            <a:ext cx="10515600" cy="574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</a:rPr>
              <a:t>Bond Total Return Swaps</a:t>
            </a:r>
          </a:p>
        </p:txBody>
      </p:sp>
    </p:spTree>
    <p:extLst>
      <p:ext uri="{BB962C8B-B14F-4D97-AF65-F5344CB8AC3E}">
        <p14:creationId xmlns:p14="http://schemas.microsoft.com/office/powerpoint/2010/main" val="195236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AF900-42CC-0EF6-7841-AFC73B459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A3A69-E444-388D-DE4E-75B483C5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Bond TRS </a:t>
            </a:r>
            <a:r>
              <a:rPr lang="en-US" sz="3200" dirty="0"/>
              <a:t>– Introduction to Bond TRS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AA626D-A916-732A-60AC-2E1A246C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E86C23-C456-C1CB-ABB6-41A311D1CEA1}"/>
              </a:ext>
            </a:extLst>
          </p:cNvPr>
          <p:cNvSpPr txBox="1"/>
          <p:nvPr/>
        </p:nvSpPr>
        <p:spPr>
          <a:xfrm>
            <a:off x="837253" y="4456971"/>
            <a:ext cx="10266058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Cash Flows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The payer holds the underlying bond, but passes on all </a:t>
            </a:r>
            <a:r>
              <a:rPr lang="en-GB" dirty="0">
                <a:solidFill>
                  <a:srgbClr val="C00000"/>
                </a:solidFill>
              </a:rPr>
              <a:t>bond income </a:t>
            </a:r>
            <a:r>
              <a:rPr lang="en-GB" dirty="0"/>
              <a:t>to receiver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Bond income comes in the form of </a:t>
            </a:r>
            <a:r>
              <a:rPr lang="en-GB" dirty="0">
                <a:solidFill>
                  <a:srgbClr val="C00000"/>
                </a:solidFill>
              </a:rPr>
              <a:t>bond coupons &amp; capital appreciation </a:t>
            </a:r>
            <a:r>
              <a:rPr lang="en-GB" dirty="0"/>
              <a:t>(bond performance)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This means if bond prices rise (fall) the profit (loss) is passed to receiver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In the event of a </a:t>
            </a:r>
            <a:r>
              <a:rPr lang="en-GB" dirty="0">
                <a:solidFill>
                  <a:srgbClr val="C00000"/>
                </a:solidFill>
              </a:rPr>
              <a:t>default</a:t>
            </a:r>
            <a:r>
              <a:rPr lang="en-GB" dirty="0"/>
              <a:t> the contract is unwound and the receiver pays the loss given default (LGD)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7C2FF7-CD19-3F5B-E715-7C15748D723C}"/>
              </a:ext>
            </a:extLst>
          </p:cNvPr>
          <p:cNvSpPr txBox="1"/>
          <p:nvPr/>
        </p:nvSpPr>
        <p:spPr>
          <a:xfrm>
            <a:off x="920749" y="1228948"/>
            <a:ext cx="10266059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What is a Bond TRS?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The funded purchase of a Bond, where we receive the </a:t>
            </a:r>
            <a:r>
              <a:rPr lang="en-GB" dirty="0">
                <a:solidFill>
                  <a:srgbClr val="C00000"/>
                </a:solidFill>
              </a:rPr>
              <a:t>coupons</a:t>
            </a:r>
            <a:r>
              <a:rPr lang="en-GB" dirty="0"/>
              <a:t> and </a:t>
            </a:r>
            <a:r>
              <a:rPr lang="en-GB" dirty="0">
                <a:solidFill>
                  <a:srgbClr val="C00000"/>
                </a:solidFill>
              </a:rPr>
              <a:t>performance</a:t>
            </a:r>
            <a:r>
              <a:rPr lang="en-GB" dirty="0"/>
              <a:t> cash flows 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The ‘payer’ passes all coupons and changes in Bond price are passed to the ‘receiver’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36A35-A546-D29E-88CF-BA9BA59FF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53" y="2547407"/>
            <a:ext cx="10433050" cy="190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2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EA652-5F53-1ED7-D3E8-F91E558F8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67942-AFD2-8E88-928E-0A9448D2E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5155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Bond TRS</a:t>
            </a:r>
            <a:r>
              <a:rPr lang="en-US" sz="3200" dirty="0"/>
              <a:t> – Why Trade a TRS?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41BB14-4F2C-818E-57CF-E953057C4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01B0D-272F-48EA-693F-B415CE21B3C3}"/>
              </a:ext>
            </a:extLst>
          </p:cNvPr>
          <p:cNvSpPr txBox="1"/>
          <p:nvPr/>
        </p:nvSpPr>
        <p:spPr>
          <a:xfrm>
            <a:off x="732130" y="1175420"/>
            <a:ext cx="10621670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Pros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b="1" dirty="0"/>
              <a:t>Capital Efficiency </a:t>
            </a:r>
            <a:r>
              <a:rPr lang="en-GB" dirty="0"/>
              <a:t>- Much cheaper and less capital intensive than purchasing the bond directly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b="1" dirty="0"/>
              <a:t>Leverage</a:t>
            </a:r>
            <a:r>
              <a:rPr lang="en-GB" dirty="0"/>
              <a:t> – Capital efficiency helps increase leverage with minimal cash outlay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b="1" dirty="0"/>
              <a:t>Market Access </a:t>
            </a:r>
            <a:r>
              <a:rPr lang="en-GB" dirty="0"/>
              <a:t>– Direct market access not required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CDF8F-E2F9-A8E7-26D3-6107760ABC17}"/>
              </a:ext>
            </a:extLst>
          </p:cNvPr>
          <p:cNvSpPr txBox="1"/>
          <p:nvPr/>
        </p:nvSpPr>
        <p:spPr>
          <a:xfrm>
            <a:off x="732130" y="4450630"/>
            <a:ext cx="10337728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Cons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b="1" dirty="0"/>
              <a:t>Counterparty and Default Risk </a:t>
            </a:r>
            <a:r>
              <a:rPr lang="en-GB" dirty="0"/>
              <a:t>– Exposed to both counterparty and bond default risk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b="1" dirty="0"/>
              <a:t>Interest Rate Risk </a:t>
            </a:r>
            <a:r>
              <a:rPr lang="en-GB" dirty="0"/>
              <a:t>– Interest rate changes impact both funding costs and bond returns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b="1" dirty="0"/>
              <a:t>Regulatory Risk </a:t>
            </a:r>
            <a:r>
              <a:rPr lang="en-GB" dirty="0"/>
              <a:t>– Off-balance sheet and may attract increased regulatory scrutiny and associated costs.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1B73DA-77B3-331E-E442-F91AEDFB4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157" y="3010607"/>
            <a:ext cx="4305673" cy="18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1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473A7-578F-F756-3584-F54A8690C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9591-9508-FE7A-A568-29E94E1A3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Bond TRS </a:t>
            </a:r>
            <a:r>
              <a:rPr lang="en-US" sz="3200" dirty="0"/>
              <a:t>– Trade Features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2EBC1F-394F-BA71-5EB1-38BC6A463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E28F2-4FB9-073D-FFC0-836F1D8C410B}"/>
              </a:ext>
            </a:extLst>
          </p:cNvPr>
          <p:cNvSpPr txBox="1"/>
          <p:nvPr/>
        </p:nvSpPr>
        <p:spPr>
          <a:xfrm>
            <a:off x="460689" y="1347569"/>
            <a:ext cx="7574358" cy="4896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342900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/>
              <a:t>OTC, Customizable and Highly Bespoke</a:t>
            </a:r>
          </a:p>
          <a:p>
            <a:pPr marL="400050" indent="-342900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/>
              <a:t>Fixed Cash Amount or Fixed Number of Bonds</a:t>
            </a:r>
            <a:endParaRPr lang="en-US" sz="1800" dirty="0"/>
          </a:p>
          <a:p>
            <a:pPr marL="57150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</a:pPr>
            <a:r>
              <a:rPr lang="en-US" sz="1800" dirty="0"/>
              <a:t>      i.e. </a:t>
            </a:r>
            <a:r>
              <a:rPr lang="en-US" sz="1800" b="1" dirty="0"/>
              <a:t>Constant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b="1" dirty="0"/>
              <a:t>Notional</a:t>
            </a:r>
            <a:r>
              <a:rPr lang="en-US" sz="1800" dirty="0"/>
              <a:t> or </a:t>
            </a:r>
            <a:r>
              <a:rPr lang="en-US" sz="1800" b="1" dirty="0"/>
              <a:t>Constant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b="1" dirty="0"/>
              <a:t>Units</a:t>
            </a:r>
          </a:p>
          <a:p>
            <a:pPr marL="400050" indent="-342900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Font typeface="+mj-lt"/>
              <a:buAutoNum type="arabicPeriod" startAt="3"/>
            </a:pPr>
            <a:r>
              <a:rPr lang="en-US" dirty="0"/>
              <a:t>Receive</a:t>
            </a:r>
            <a:r>
              <a:rPr lang="en-US" sz="1800" dirty="0"/>
              <a:t> Bond </a:t>
            </a:r>
            <a:r>
              <a:rPr lang="en-US" sz="1800" b="1" dirty="0"/>
              <a:t>Coupons</a:t>
            </a:r>
            <a:r>
              <a:rPr lang="en-US" sz="1800" dirty="0"/>
              <a:t> </a:t>
            </a:r>
            <a:r>
              <a:rPr lang="en-US" sz="1800" b="1" dirty="0"/>
              <a:t>&amp;</a:t>
            </a:r>
            <a:r>
              <a:rPr lang="en-US" sz="1800" dirty="0"/>
              <a:t> </a:t>
            </a:r>
            <a:r>
              <a:rPr lang="en-US" sz="1800" b="1" dirty="0"/>
              <a:t>Performance</a:t>
            </a:r>
          </a:p>
          <a:p>
            <a:pPr marL="400050" indent="-342900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Font typeface="+mj-lt"/>
              <a:buAutoNum type="arabicPeriod" startAt="3"/>
            </a:pPr>
            <a:r>
              <a:rPr lang="en-US" sz="1800" dirty="0"/>
              <a:t>Pay Fixed or Float Funding</a:t>
            </a:r>
          </a:p>
          <a:p>
            <a:pPr marL="400050" indent="-342900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Font typeface="+mj-lt"/>
              <a:buAutoNum type="arabicPeriod" startAt="3"/>
            </a:pPr>
            <a:r>
              <a:rPr lang="en-US" sz="1800" b="1" dirty="0"/>
              <a:t>Interest Rate &amp; Credit Risk </a:t>
            </a:r>
            <a:r>
              <a:rPr lang="en-US" sz="1800" dirty="0"/>
              <a:t>(</a:t>
            </a:r>
            <a:r>
              <a:rPr lang="en-US" dirty="0"/>
              <a:t>to </a:t>
            </a:r>
            <a:r>
              <a:rPr lang="en-US" sz="1800" dirty="0"/>
              <a:t>Bond &amp; Arranger)</a:t>
            </a:r>
          </a:p>
          <a:p>
            <a:pPr marL="400050" indent="-342900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Font typeface="+mj-lt"/>
              <a:buAutoNum type="arabicPeriod" startAt="3"/>
            </a:pPr>
            <a:r>
              <a:rPr lang="en-US" dirty="0"/>
              <a:t>Receiver Exposed to </a:t>
            </a:r>
            <a:r>
              <a:rPr lang="en-US" b="1" dirty="0"/>
              <a:t>Loss Given Default </a:t>
            </a:r>
            <a:r>
              <a:rPr lang="en-US" dirty="0"/>
              <a:t>(LGD)</a:t>
            </a:r>
          </a:p>
          <a:p>
            <a:pPr marL="400050" indent="-342900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Font typeface="+mj-lt"/>
              <a:buAutoNum type="arabicPeriod" startAt="3"/>
            </a:pPr>
            <a:r>
              <a:rPr lang="en-US" dirty="0"/>
              <a:t>Performance Projections Linked to Repo Rates</a:t>
            </a:r>
          </a:p>
          <a:p>
            <a:pPr marL="400050" indent="-342900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Font typeface="+mj-lt"/>
              <a:buAutoNum type="arabicPeriod" startAt="3"/>
            </a:pPr>
            <a:r>
              <a:rPr lang="en-US" dirty="0"/>
              <a:t>Pay Performance Regularly or At Maturity Only</a:t>
            </a:r>
          </a:p>
          <a:p>
            <a:pPr marL="400050" indent="-342900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Font typeface="+mj-lt"/>
              <a:buAutoNum type="arabicPeriod" startAt="3"/>
            </a:pPr>
            <a:r>
              <a:rPr lang="en-US" b="1" dirty="0"/>
              <a:t>Regular Performance Payments Reduce PFE</a:t>
            </a:r>
            <a:r>
              <a:rPr lang="en-US" b="1" baseline="30000" dirty="0"/>
              <a:t>1</a:t>
            </a:r>
            <a:r>
              <a:rPr lang="en-US" b="1" dirty="0"/>
              <a:t> Exposure </a:t>
            </a:r>
            <a:r>
              <a:rPr lang="en-US" dirty="0"/>
              <a:t>and XVA costs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9FC378-0B28-263E-3CD7-4AACEE4A7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794" y="1347569"/>
            <a:ext cx="6201939" cy="42601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6AE898-092B-4EB2-E24F-0EC859186A01}"/>
              </a:ext>
            </a:extLst>
          </p:cNvPr>
          <p:cNvSpPr txBox="1"/>
          <p:nvPr/>
        </p:nvSpPr>
        <p:spPr>
          <a:xfrm>
            <a:off x="9051711" y="5891479"/>
            <a:ext cx="2893856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</a:pPr>
            <a:r>
              <a:rPr lang="en-US" baseline="300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Potential Future Exposure</a:t>
            </a:r>
          </a:p>
        </p:txBody>
      </p:sp>
    </p:spTree>
    <p:extLst>
      <p:ext uri="{BB962C8B-B14F-4D97-AF65-F5344CB8AC3E}">
        <p14:creationId xmlns:p14="http://schemas.microsoft.com/office/powerpoint/2010/main" val="1473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A1F7C-E3B7-2D2B-9FD1-4531A90EB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F9514-DAE3-6B94-A371-07C856932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038"/>
            <a:ext cx="10515600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Bond TRS </a:t>
            </a:r>
            <a:r>
              <a:rPr lang="en-US" sz="3200" dirty="0"/>
              <a:t>– Contract Specifications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5CE497-C07D-6C8A-A870-7E3E542B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CA970-5D67-4805-619D-BAF33ABD4009}"/>
              </a:ext>
            </a:extLst>
          </p:cNvPr>
          <p:cNvSpPr txBox="1"/>
          <p:nvPr/>
        </p:nvSpPr>
        <p:spPr>
          <a:xfrm>
            <a:off x="249535" y="1249280"/>
            <a:ext cx="6501461" cy="4896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</a:pPr>
            <a:r>
              <a:rPr lang="en-US" dirty="0">
                <a:solidFill>
                  <a:srgbClr val="C00000"/>
                </a:solidFill>
              </a:rPr>
              <a:t>Notional Specification</a:t>
            </a:r>
          </a:p>
          <a:p>
            <a:pPr marL="400050" indent="-342900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dirty="0"/>
              <a:t>50,000 Bonds Purchased at 104.54.33%</a:t>
            </a:r>
          </a:p>
          <a:p>
            <a:pPr marL="400050" indent="-342900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Cash Equivalent USD 5,227,165 (= </a:t>
            </a:r>
            <a:r>
              <a:rPr lang="en-US" dirty="0"/>
              <a:t>50,000 x 100 x 104.5433% )</a:t>
            </a:r>
            <a:endParaRPr lang="en-US" sz="1800" dirty="0"/>
          </a:p>
          <a:p>
            <a:pPr marL="400050" indent="-342900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Bond Leg Specified as Number of Bonds (i.e. Units)</a:t>
            </a:r>
            <a:endParaRPr lang="en-US" sz="1800" dirty="0">
              <a:solidFill>
                <a:srgbClr val="C00000"/>
              </a:solidFill>
            </a:endParaRPr>
          </a:p>
          <a:p>
            <a:pPr marL="57150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</a:pPr>
            <a:r>
              <a:rPr lang="en-US" sz="1800" dirty="0">
                <a:solidFill>
                  <a:srgbClr val="C00000"/>
                </a:solidFill>
              </a:rPr>
              <a:t>Coupon Payments</a:t>
            </a:r>
          </a:p>
          <a:p>
            <a:pPr marL="400050" indent="-342900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Bond Leg Receives Coupons &amp; Performance</a:t>
            </a:r>
          </a:p>
          <a:p>
            <a:pPr marL="400050" indent="-342900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dirty="0"/>
              <a:t>Funding Leg Pays SOFR + 100 bps</a:t>
            </a:r>
            <a:endParaRPr lang="en-US" sz="1800" dirty="0"/>
          </a:p>
          <a:p>
            <a:pPr marL="400050" indent="-342900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Performance Paid at Maturity Only</a:t>
            </a:r>
          </a:p>
          <a:p>
            <a:pPr marL="400050" indent="-342900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dirty="0"/>
              <a:t>Credit Risky i.e. Cash Flows Scaled by Survival Probability</a:t>
            </a:r>
          </a:p>
          <a:p>
            <a:pPr marL="400050" indent="-342900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dirty="0"/>
              <a:t>Pays Loss Given Default (LGD) = 1 – Recovery 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E48D3-AF22-10E8-04D5-10E9A0C59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573" y="1620304"/>
            <a:ext cx="5417289" cy="426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31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2CC64-D747-AEC4-ACD6-654F85BF9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9AFD-369A-584A-C827-A39CE7D4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Bond TRS </a:t>
            </a:r>
            <a:r>
              <a:rPr lang="en-US" sz="3200" dirty="0"/>
              <a:t>– Constant Units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848D55-D46F-1057-E1A1-E5292D91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CFB4F-3449-6A15-C8DB-3116B2F3EB84}"/>
              </a:ext>
            </a:extLst>
          </p:cNvPr>
          <p:cNvSpPr txBox="1"/>
          <p:nvPr/>
        </p:nvSpPr>
        <p:spPr>
          <a:xfrm>
            <a:off x="439400" y="1406457"/>
            <a:ext cx="4152055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Constant Units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b="1" dirty="0"/>
              <a:t>Fixed Number of Bonds </a:t>
            </a:r>
            <a:r>
              <a:rPr lang="en-GB" dirty="0"/>
              <a:t>(Units)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b="1" dirty="0"/>
              <a:t>Variable Cash Notional </a:t>
            </a:r>
            <a:r>
              <a:rPr lang="en-GB" dirty="0"/>
              <a:t>over Time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Every Period </a:t>
            </a:r>
            <a:r>
              <a:rPr lang="en-GB" b="1" dirty="0"/>
              <a:t>Cash Notional Exchanges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Bond Fixings Required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C27A7D-5CA7-8AE1-F008-05C0831AF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004" y="1406457"/>
            <a:ext cx="7188742" cy="32737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729CC3-E336-3FB7-A2E8-226CF69B6988}"/>
                  </a:ext>
                </a:extLst>
              </p:cNvPr>
              <p:cNvSpPr txBox="1"/>
              <p:nvPr/>
            </p:nvSpPr>
            <p:spPr>
              <a:xfrm>
                <a:off x="5189469" y="5299866"/>
                <a:ext cx="5593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𝐶𝑜𝑢𝑝𝑜𝑛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𝑈𝑛𝑖𝑡𝑠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𝐹𝑎𝑐𝑒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𝑉𝑎𝑙𝑢𝑒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𝑅𝑎𝑡𝑒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𝑌𝑒𝑎𝑟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𝐹𝑟𝑎𝑐𝑡𝑖𝑜𝑛</m:t>
                    </m:r>
                  </m:oMath>
                </a14:m>
                <a:r>
                  <a:rPr lang="en-GB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729CC3-E336-3FB7-A2E8-226CF69B6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469" y="5299866"/>
                <a:ext cx="5593775" cy="276999"/>
              </a:xfrm>
              <a:prstGeom prst="rect">
                <a:avLst/>
              </a:prstGeom>
              <a:blipFill>
                <a:blip r:embed="rId3"/>
                <a:stretch>
                  <a:fillRect l="-1852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CBDD5C-9BEF-64AB-3A82-63854DF5CD9C}"/>
                  </a:ext>
                </a:extLst>
              </p:cNvPr>
              <p:cNvSpPr txBox="1"/>
              <p:nvPr/>
            </p:nvSpPr>
            <p:spPr>
              <a:xfrm>
                <a:off x="5793226" y="5719496"/>
                <a:ext cx="405354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𝐶𝑜𝑢𝑝𝑜𝑛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=80,736×100×3.85% ×0.5</m:t>
                      </m:r>
                    </m:oMath>
                  </m:oMathPara>
                </a14:m>
                <a:endParaRPr lang="en-GB" dirty="0"/>
              </a:p>
              <a:p>
                <a:pPr algn="ctr"/>
                <a:r>
                  <a:rPr lang="en-GB" dirty="0"/>
                  <a:t>= 155,416.80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CBDD5C-9BEF-64AB-3A82-63854DF5C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226" y="5719496"/>
                <a:ext cx="4053546" cy="553998"/>
              </a:xfrm>
              <a:prstGeom prst="rect">
                <a:avLst/>
              </a:prstGeom>
              <a:blipFill>
                <a:blip r:embed="rId4"/>
                <a:stretch>
                  <a:fillRect l="-1504" b="-252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5837A6-BAC4-AB70-7C22-910CAB4F1BDD}"/>
                  </a:ext>
                </a:extLst>
              </p:cNvPr>
              <p:cNvSpPr txBox="1"/>
              <p:nvPr/>
            </p:nvSpPr>
            <p:spPr>
              <a:xfrm>
                <a:off x="439400" y="5127190"/>
                <a:ext cx="3448701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𝑈𝑛𝑖𝑡𝑠</m:t>
                      </m:r>
                      <m:r>
                        <a:rPr lang="en-GB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𝐶𝑎𝑠h</m:t>
                              </m:r>
                              <m:r>
                                <a:rPr lang="en-GB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𝑁𝑜𝑡𝑖𝑜𝑛𝑎𝑙</m:t>
                              </m:r>
                            </m:num>
                            <m:den>
                              <m:r>
                                <a:rPr lang="en-GB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𝐹𝑎𝑐𝑒</m:t>
                              </m:r>
                              <m:r>
                                <a:rPr lang="en-GB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𝑉𝑎𝑙𝑢𝑒</m:t>
                              </m:r>
                              <m:r>
                                <a:rPr lang="en-GB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GB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𝐵𝑜𝑛𝑑</m:t>
                              </m:r>
                              <m:r>
                                <a:rPr lang="en-GB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𝐹𝑖𝑥𝑖𝑛𝑔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5837A6-BAC4-AB70-7C22-910CAB4F1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00" y="5127190"/>
                <a:ext cx="3448701" cy="5532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2EC1CD-0C75-BF88-70C7-ACFF01A03967}"/>
                  </a:ext>
                </a:extLst>
              </p:cNvPr>
              <p:cNvSpPr txBox="1"/>
              <p:nvPr/>
            </p:nvSpPr>
            <p:spPr>
              <a:xfrm>
                <a:off x="458495" y="5940915"/>
                <a:ext cx="3122906" cy="4154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𝑈𝑛𝑖𝑡𝑠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10,000,000</m:t>
                            </m:r>
                          </m:num>
                          <m:den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100 </m:t>
                            </m:r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123.86%</m:t>
                            </m:r>
                          </m:den>
                        </m:f>
                      </m:e>
                    </m:d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= 80,736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2EC1CD-0C75-BF88-70C7-ACFF01A03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95" y="5940915"/>
                <a:ext cx="3122906" cy="415435"/>
              </a:xfrm>
              <a:prstGeom prst="rect">
                <a:avLst/>
              </a:prstGeom>
              <a:blipFill>
                <a:blip r:embed="rId6"/>
                <a:stretch>
                  <a:fillRect l="-2339" t="-1471" r="-3899" b="-176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102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3017F-ECA4-F226-66E8-7376501D0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F442-28D1-AA28-0201-BDD705194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Bond TRS </a:t>
            </a:r>
            <a:r>
              <a:rPr lang="en-US" sz="3200" dirty="0"/>
              <a:t>– Constant Notional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8B9517-1F67-CE1A-1117-51BA4C45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0FF8F-A806-E508-164E-E8310FEE8B33}"/>
              </a:ext>
            </a:extLst>
          </p:cNvPr>
          <p:cNvSpPr txBox="1"/>
          <p:nvPr/>
        </p:nvSpPr>
        <p:spPr>
          <a:xfrm>
            <a:off x="459396" y="1439694"/>
            <a:ext cx="4152055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Constant Notional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b="1" dirty="0"/>
              <a:t>Fixed Cash Notional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b="1" dirty="0"/>
              <a:t>Variable Bond Units </a:t>
            </a:r>
            <a:r>
              <a:rPr lang="en-GB" dirty="0"/>
              <a:t>over Time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No Notional Exchanges Required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978856-139F-1025-5F5A-6B9574222ACE}"/>
                  </a:ext>
                </a:extLst>
              </p:cNvPr>
              <p:cNvSpPr txBox="1"/>
              <p:nvPr/>
            </p:nvSpPr>
            <p:spPr>
              <a:xfrm>
                <a:off x="5189469" y="5299866"/>
                <a:ext cx="5593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𝐶𝑜𝑢𝑝𝑜𝑛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𝑈𝑛𝑖𝑡𝑠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𝐹𝑎𝑐𝑒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𝑉𝑎𝑙𝑢𝑒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𝑅𝑎𝑡𝑒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𝑌𝑒𝑎𝑟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𝐹𝑟𝑎𝑐𝑡𝑖𝑜𝑛</m:t>
                    </m:r>
                  </m:oMath>
                </a14:m>
                <a:r>
                  <a:rPr lang="en-GB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978856-139F-1025-5F5A-6B9574222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469" y="5299866"/>
                <a:ext cx="5593775" cy="276999"/>
              </a:xfrm>
              <a:prstGeom prst="rect">
                <a:avLst/>
              </a:prstGeom>
              <a:blipFill>
                <a:blip r:embed="rId2"/>
                <a:stretch>
                  <a:fillRect l="-1852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443D30-9836-ADBA-A291-04A65853FD12}"/>
                  </a:ext>
                </a:extLst>
              </p:cNvPr>
              <p:cNvSpPr txBox="1"/>
              <p:nvPr/>
            </p:nvSpPr>
            <p:spPr>
              <a:xfrm>
                <a:off x="5793226" y="5719496"/>
                <a:ext cx="405354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𝐶𝑜𝑢𝑝𝑜𝑛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=80,736×100×3.85% ×0.5</m:t>
                      </m:r>
                    </m:oMath>
                  </m:oMathPara>
                </a14:m>
                <a:endParaRPr lang="en-GB" dirty="0"/>
              </a:p>
              <a:p>
                <a:pPr algn="ctr"/>
                <a:r>
                  <a:rPr lang="en-GB" dirty="0"/>
                  <a:t>= 155,416.80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443D30-9836-ADBA-A291-04A65853F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226" y="5719496"/>
                <a:ext cx="4053546" cy="553998"/>
              </a:xfrm>
              <a:prstGeom prst="rect">
                <a:avLst/>
              </a:prstGeom>
              <a:blipFill>
                <a:blip r:embed="rId3"/>
                <a:stretch>
                  <a:fillRect l="-1504" b="-252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27E309-A642-DAE7-A395-1793CD1EA93C}"/>
                  </a:ext>
                </a:extLst>
              </p:cNvPr>
              <p:cNvSpPr txBox="1"/>
              <p:nvPr/>
            </p:nvSpPr>
            <p:spPr>
              <a:xfrm>
                <a:off x="458495" y="5940915"/>
                <a:ext cx="3122906" cy="4154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𝑈𝑛𝑖𝑡𝑠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10,000,000</m:t>
                            </m:r>
                          </m:num>
                          <m:den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100 </m:t>
                            </m:r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123.86%</m:t>
                            </m:r>
                          </m:den>
                        </m:f>
                      </m:e>
                    </m:d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= 80,736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27E309-A642-DAE7-A395-1793CD1EA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95" y="5940915"/>
                <a:ext cx="3122906" cy="415435"/>
              </a:xfrm>
              <a:prstGeom prst="rect">
                <a:avLst/>
              </a:prstGeom>
              <a:blipFill>
                <a:blip r:embed="rId5"/>
                <a:stretch>
                  <a:fillRect l="-2339" t="-1471" r="-3899" b="-176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F280BAF5-8A26-ED07-7548-A3A70AFE4A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1451" y="1439694"/>
            <a:ext cx="7285478" cy="33388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27BF56-257C-4F4A-EBFD-300841B61596}"/>
                  </a:ext>
                </a:extLst>
              </p:cNvPr>
              <p:cNvSpPr txBox="1"/>
              <p:nvPr/>
            </p:nvSpPr>
            <p:spPr>
              <a:xfrm>
                <a:off x="439400" y="5127190"/>
                <a:ext cx="3448701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𝑈𝑛𝑖𝑡𝑠</m:t>
                      </m:r>
                      <m:r>
                        <a:rPr lang="en-GB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𝐶𝑎𝑠h</m:t>
                              </m:r>
                              <m:r>
                                <a:rPr lang="en-GB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𝑁𝑜𝑡𝑖𝑜𝑛𝑎𝑙</m:t>
                              </m:r>
                            </m:num>
                            <m:den>
                              <m:r>
                                <a:rPr lang="en-GB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𝐹𝑎𝑐𝑒</m:t>
                              </m:r>
                              <m:r>
                                <a:rPr lang="en-GB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𝑉𝑎𝑙𝑢𝑒</m:t>
                              </m:r>
                              <m:r>
                                <a:rPr lang="en-GB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GB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𝐵𝑜𝑛𝑑</m:t>
                              </m:r>
                              <m:r>
                                <a:rPr lang="en-GB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𝐹𝑖𝑥𝑖𝑛𝑔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27BF56-257C-4F4A-EBFD-300841B61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00" y="5127190"/>
                <a:ext cx="3448701" cy="5532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927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1844</Words>
  <Application>Microsoft Office PowerPoint</Application>
  <PresentationFormat>Widescreen</PresentationFormat>
  <Paragraphs>220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-apple-system</vt:lpstr>
      <vt:lpstr>Arial</vt:lpstr>
      <vt:lpstr>Calibri</vt:lpstr>
      <vt:lpstr>Calibri Light</vt:lpstr>
      <vt:lpstr>Cambria Math</vt:lpstr>
      <vt:lpstr>Grotesque</vt:lpstr>
      <vt:lpstr>myriad roman</vt:lpstr>
      <vt:lpstr>Wingdings</vt:lpstr>
      <vt:lpstr>Office Theme</vt:lpstr>
      <vt:lpstr>PowerPoint Presentation</vt:lpstr>
      <vt:lpstr>PowerPoint Presentation</vt:lpstr>
      <vt:lpstr>PART ONE - THEORY</vt:lpstr>
      <vt:lpstr>Bond TRS – Introduction to Bond TRS</vt:lpstr>
      <vt:lpstr>Bond TRS – Why Trade a TRS?</vt:lpstr>
      <vt:lpstr>Bond TRS – Trade Features</vt:lpstr>
      <vt:lpstr>Bond TRS – Contract Specifications Example</vt:lpstr>
      <vt:lpstr>Bond TRS – Constant Units</vt:lpstr>
      <vt:lpstr>Bond TRS – Constant Notional</vt:lpstr>
      <vt:lpstr>PART TWO – PRICING &amp; PRACTICE</vt:lpstr>
      <vt:lpstr>Bond TRS – Pricing Formula</vt:lpstr>
      <vt:lpstr>Bond TRS – Pricing</vt:lpstr>
      <vt:lpstr>Bond TRS – Pricing the Bond Coupons</vt:lpstr>
      <vt:lpstr>Bond TRS – Pricing the Bond Performance</vt:lpstr>
      <vt:lpstr>Bond TRS – Estimating or Projecting Future Bond Prices</vt:lpstr>
      <vt:lpstr>Bond TRS – Pricing the Funding Leg</vt:lpstr>
      <vt:lpstr>Bond TRS – TRS Pricing I</vt:lpstr>
      <vt:lpstr>Bond TRS – TRS Pricing II</vt:lpstr>
      <vt:lpstr>Bond TRS – TRS Pricing III</vt:lpstr>
      <vt:lpstr>Bond TRS – The Breakeven Funding Spread (Par Spread)</vt:lpstr>
      <vt:lpstr>Appendix – Approximate Bond TRS Price I</vt:lpstr>
      <vt:lpstr>Appendix – Approximate Bond TRS Price II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2022-10-25T14:58:59Z</dcterms:created>
  <dcterms:modified xsi:type="dcterms:W3CDTF">2024-11-17T21:36:20Z</dcterms:modified>
</cp:coreProperties>
</file>