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57a8e731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57a8e731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57a8e731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57a8e731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48355b62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48355b62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48355b62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48355b62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48355b62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48355b62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4afa4f34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4afa4f3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57a8e73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57a8e73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57a8e731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57a8e731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57a8e73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57a8e73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57a8e731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57a8e731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83250"/>
            <a:ext cx="8520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A61C00"/>
                </a:solidFill>
              </a:rPr>
              <a:t>Una voce dall’inferno: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i="1" lang="it" sz="14400">
                <a:solidFill>
                  <a:srgbClr val="A61C00"/>
                </a:solidFill>
              </a:rPr>
              <a:t>la testimonianza inedita di Ida Marcheria</a:t>
            </a:r>
            <a:endParaRPr i="1" sz="14400">
              <a:solidFill>
                <a:srgbClr val="A61C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it">
                <a:solidFill>
                  <a:srgbClr val="CC4125"/>
                </a:solidFill>
              </a:rPr>
              <a:t>Apache Lucene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0" name="Google Shape;140;p22"/>
          <p:cNvSpPr txBox="1"/>
          <p:nvPr/>
        </p:nvSpPr>
        <p:spPr>
          <a:xfrm>
            <a:off x="1436100" y="1271625"/>
            <a:ext cx="23727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dk2"/>
                </a:solidFill>
              </a:rPr>
              <a:t>Lucene </a:t>
            </a:r>
            <a:r>
              <a:rPr lang="it">
                <a:solidFill>
                  <a:schemeClr val="dk2"/>
                </a:solidFill>
              </a:rPr>
              <a:t>è una libreria Java che fornisce potenti </a:t>
            </a:r>
            <a:r>
              <a:rPr b="1" lang="it">
                <a:solidFill>
                  <a:schemeClr val="dk2"/>
                </a:solidFill>
              </a:rPr>
              <a:t>funzionalità</a:t>
            </a:r>
            <a:r>
              <a:rPr lang="it">
                <a:solidFill>
                  <a:schemeClr val="dk2"/>
                </a:solidFill>
              </a:rPr>
              <a:t> di </a:t>
            </a:r>
            <a:r>
              <a:rPr b="1" lang="it">
                <a:solidFill>
                  <a:schemeClr val="dk2"/>
                </a:solidFill>
              </a:rPr>
              <a:t>indicizzazione</a:t>
            </a:r>
            <a:r>
              <a:rPr lang="it">
                <a:solidFill>
                  <a:schemeClr val="dk2"/>
                </a:solidFill>
              </a:rPr>
              <a:t> e </a:t>
            </a:r>
            <a:r>
              <a:rPr b="1" lang="it">
                <a:solidFill>
                  <a:schemeClr val="dk2"/>
                </a:solidFill>
              </a:rPr>
              <a:t>ricerca</a:t>
            </a:r>
            <a:r>
              <a:rPr lang="it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4511300" y="1490725"/>
            <a:ext cx="246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eXist DB </a:t>
            </a:r>
            <a:r>
              <a:rPr lang="it"/>
              <a:t>utilizza </a:t>
            </a:r>
            <a:r>
              <a:rPr b="1" lang="it"/>
              <a:t>Lucene</a:t>
            </a:r>
            <a:r>
              <a:rPr lang="it"/>
              <a:t> come </a:t>
            </a:r>
            <a:r>
              <a:rPr b="1" lang="it"/>
              <a:t>indicizzatore</a:t>
            </a:r>
            <a:r>
              <a:rPr lang="it"/>
              <a:t> full-text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75" y="2410813"/>
            <a:ext cx="77152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it">
                <a:solidFill>
                  <a:srgbClr val="CC4125"/>
                </a:solidFill>
              </a:rPr>
              <a:t>Le query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700" y="3094425"/>
            <a:ext cx="6479974" cy="13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738" y="1253950"/>
            <a:ext cx="343852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546350" y="3200050"/>
            <a:ext cx="1592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Ricerca le </a:t>
            </a:r>
            <a:r>
              <a:rPr b="1" lang="it" sz="1200"/>
              <a:t>parole </a:t>
            </a:r>
            <a:r>
              <a:rPr lang="it" sz="1200"/>
              <a:t>pronunciate da </a:t>
            </a:r>
            <a:r>
              <a:rPr b="1" lang="it" sz="1200"/>
              <a:t>Ida</a:t>
            </a:r>
            <a:r>
              <a:rPr lang="it" sz="1200"/>
              <a:t>. Si può fare una ricerca </a:t>
            </a:r>
            <a:r>
              <a:rPr b="1" lang="it" sz="1200"/>
              <a:t>esatta</a:t>
            </a:r>
            <a:r>
              <a:rPr lang="it" sz="1200"/>
              <a:t> o di una parola </a:t>
            </a:r>
            <a:r>
              <a:rPr b="1" lang="it" sz="1200"/>
              <a:t>parziale</a:t>
            </a:r>
            <a:r>
              <a:rPr lang="it" sz="1200"/>
              <a:t>.</a:t>
            </a:r>
            <a:endParaRPr sz="1200"/>
          </a:p>
        </p:txBody>
      </p:sp>
      <p:cxnSp>
        <p:nvCxnSpPr>
          <p:cNvPr id="152" name="Google Shape;152;p23"/>
          <p:cNvCxnSpPr/>
          <p:nvPr/>
        </p:nvCxnSpPr>
        <p:spPr>
          <a:xfrm flipH="1" rot="10800000">
            <a:off x="1069275" y="2591400"/>
            <a:ext cx="569700" cy="66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3"/>
          <p:cNvSpPr txBox="1"/>
          <p:nvPr/>
        </p:nvSpPr>
        <p:spPr>
          <a:xfrm>
            <a:off x="4651775" y="1568800"/>
            <a:ext cx="384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Ricerca le parole di uno specifico </a:t>
            </a:r>
            <a:r>
              <a:rPr b="1" lang="it"/>
              <a:t>parlante </a:t>
            </a:r>
            <a:r>
              <a:rPr lang="it"/>
              <a:t>che si può scegliere nel menù a tendina. Si può fare la ricerca di una parola </a:t>
            </a:r>
            <a:r>
              <a:rPr b="1" lang="it"/>
              <a:t>esatta</a:t>
            </a:r>
            <a:r>
              <a:rPr lang="it"/>
              <a:t> oppure di una parola </a:t>
            </a:r>
            <a:r>
              <a:rPr b="1" lang="it"/>
              <a:t>parziale</a:t>
            </a:r>
            <a:r>
              <a:rPr lang="it"/>
              <a:t>.</a:t>
            </a:r>
            <a:endParaRPr/>
          </a:p>
        </p:txBody>
      </p:sp>
      <p:cxnSp>
        <p:nvCxnSpPr>
          <p:cNvPr id="154" name="Google Shape;154;p23"/>
          <p:cNvCxnSpPr/>
          <p:nvPr/>
        </p:nvCxnSpPr>
        <p:spPr>
          <a:xfrm flipH="1">
            <a:off x="6361050" y="2454775"/>
            <a:ext cx="874200" cy="81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1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6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CC4125"/>
                </a:solidFill>
              </a:rPr>
              <a:t>La vita</a:t>
            </a:r>
            <a:endParaRPr b="1">
              <a:solidFill>
                <a:srgbClr val="CC4125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262" y="1152475"/>
            <a:ext cx="2247640" cy="3416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 flipH="1">
            <a:off x="5353050" y="2124075"/>
            <a:ext cx="1028700" cy="285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4"/>
          <p:cNvSpPr txBox="1"/>
          <p:nvPr/>
        </p:nvSpPr>
        <p:spPr>
          <a:xfrm>
            <a:off x="6381750" y="1847850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Stella</a:t>
            </a:r>
            <a:endParaRPr b="1"/>
          </a:p>
        </p:txBody>
      </p:sp>
      <p:cxnSp>
        <p:nvCxnSpPr>
          <p:cNvPr id="65" name="Google Shape;65;p14"/>
          <p:cNvCxnSpPr/>
          <p:nvPr/>
        </p:nvCxnSpPr>
        <p:spPr>
          <a:xfrm>
            <a:off x="3362325" y="1504950"/>
            <a:ext cx="1190700" cy="743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 txBox="1"/>
          <p:nvPr/>
        </p:nvSpPr>
        <p:spPr>
          <a:xfrm>
            <a:off x="2905200" y="1257300"/>
            <a:ext cx="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Ida</a:t>
            </a:r>
            <a:endParaRPr b="1"/>
          </a:p>
        </p:txBody>
      </p:sp>
      <p:sp>
        <p:nvSpPr>
          <p:cNvPr id="67" name="Google Shape;67;p14"/>
          <p:cNvSpPr txBox="1"/>
          <p:nvPr/>
        </p:nvSpPr>
        <p:spPr>
          <a:xfrm>
            <a:off x="657600" y="2248050"/>
            <a:ext cx="224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Trieste, 13 agosto 1929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Roma, 3 ottobre 2011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9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9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8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8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3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3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9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2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it">
                <a:solidFill>
                  <a:srgbClr val="CC4125"/>
                </a:solidFill>
              </a:rPr>
              <a:t>La vita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509" y="1152475"/>
            <a:ext cx="4811790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727075" y="1848525"/>
            <a:ext cx="29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11 dicembre 1943 Auschwitz</a:t>
            </a:r>
            <a:endParaRPr b="1"/>
          </a:p>
        </p:txBody>
      </p:sp>
      <p:sp>
        <p:nvSpPr>
          <p:cNvPr id="76" name="Google Shape;76;p15"/>
          <p:cNvSpPr txBox="1"/>
          <p:nvPr/>
        </p:nvSpPr>
        <p:spPr>
          <a:xfrm>
            <a:off x="1010525" y="2932975"/>
            <a:ext cx="22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Kanàda Kommando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7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8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7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8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8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8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it">
                <a:solidFill>
                  <a:srgbClr val="CC4125"/>
                </a:solidFill>
              </a:rPr>
              <a:t>La marcia della morte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932" y="1206200"/>
            <a:ext cx="5866368" cy="336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485300" y="2022225"/>
            <a:ext cx="22074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Percorso: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da Birkenau a Ravensbrück, poi a Malkow e di nuovo Ravensbrück per circa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800 km a piedi, con la neve, senza cibo né acqua.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3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8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it">
                <a:solidFill>
                  <a:srgbClr val="CC4125"/>
                </a:solidFill>
              </a:rPr>
              <a:t>La cioccolateria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725" y="1152475"/>
            <a:ext cx="2275667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128000" y="2027850"/>
            <a:ext cx="344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 Bikenau desiderava di mangiare cioccolato.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 Roma ha aperto una cioccolateria.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L’ ha considerato un dono di Dio.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7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3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9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it">
                <a:solidFill>
                  <a:srgbClr val="CC4125"/>
                </a:solidFill>
              </a:rPr>
              <a:t>La codifica XML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608800" y="2357100"/>
            <a:ext cx="28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420950" y="1787363"/>
            <a:ext cx="27948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L’implementazione che si è rivelata più versatile e produttiva per l’archiviazione di testi e la loro elaborazione filologica è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</a:t>
            </a:r>
            <a:r>
              <a:rPr b="1" i="1" lang="it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Extensible Markup Language</a:t>
            </a:r>
            <a:r>
              <a:rPr b="1" lang="it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(XML)</a:t>
            </a:r>
            <a:r>
              <a:rPr lang="it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che permette di implementare una </a:t>
            </a:r>
            <a:r>
              <a:rPr b="1" lang="it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codifica semantica </a:t>
            </a:r>
            <a:r>
              <a:rPr lang="it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non meramente &lt;&lt;visuale&gt;&gt;, limitata cioè alla &lt;&lt;descrizione dell’aspetto fisico del documento&gt;&gt;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(Bentivogli – Vecchi Galli, p.178).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675" y="1180994"/>
            <a:ext cx="4752250" cy="3163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3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3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9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4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it">
                <a:solidFill>
                  <a:srgbClr val="CC4125"/>
                </a:solidFill>
              </a:rPr>
              <a:t>Il vocabolario TEI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624400" y="1935650"/>
            <a:ext cx="27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460500" y="2093225"/>
            <a:ext cx="21699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La </a:t>
            </a:r>
            <a:r>
              <a:rPr b="1" lang="it" sz="1200"/>
              <a:t>Text Encoding Initiative</a:t>
            </a:r>
            <a:r>
              <a:rPr lang="it" sz="1200"/>
              <a:t> (</a:t>
            </a:r>
            <a:r>
              <a:rPr b="1" lang="it" sz="1200"/>
              <a:t>TEI</a:t>
            </a:r>
            <a:r>
              <a:rPr lang="it" sz="1200"/>
              <a:t>) è un consorzio di istituzioni internazionali, di ambito linguistico e letterario, che ha sviluppato uno </a:t>
            </a:r>
            <a:r>
              <a:rPr b="1" lang="it" sz="1200"/>
              <a:t>standard per la rappresentazione dei testi in formato digitale.</a:t>
            </a:r>
            <a:r>
              <a:rPr lang="it" sz="1200"/>
              <a:t>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350" y="1710775"/>
            <a:ext cx="60769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1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6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1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it">
                <a:solidFill>
                  <a:srgbClr val="CC4125"/>
                </a:solidFill>
              </a:rPr>
              <a:t>Il linguaggio XQuery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40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7" name="Google Shape;117;p20"/>
          <p:cNvSpPr txBox="1"/>
          <p:nvPr/>
        </p:nvSpPr>
        <p:spPr>
          <a:xfrm>
            <a:off x="585375" y="2286875"/>
            <a:ext cx="28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936600" y="1280000"/>
            <a:ext cx="2911200" cy="11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2"/>
                </a:solidFill>
              </a:rPr>
              <a:t>XQuery</a:t>
            </a:r>
            <a:r>
              <a:rPr lang="it">
                <a:solidFill>
                  <a:schemeClr val="dk2"/>
                </a:solidFill>
              </a:rPr>
              <a:t> (</a:t>
            </a:r>
            <a:r>
              <a:rPr b="1" lang="it">
                <a:solidFill>
                  <a:schemeClr val="dk2"/>
                </a:solidFill>
              </a:rPr>
              <a:t>XML Query Language</a:t>
            </a:r>
            <a:r>
              <a:rPr lang="it">
                <a:solidFill>
                  <a:schemeClr val="dk2"/>
                </a:solidFill>
              </a:rPr>
              <a:t>) è il linguaggio che permette di manipolare e interrogare un documento XML.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936600" y="2433150"/>
            <a:ext cx="240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È uno standard del W3C (World Wide Web Consortium).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4113225" y="1280000"/>
            <a:ext cx="36918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Lavora con l’espressione </a:t>
            </a:r>
            <a:r>
              <a:rPr b="1" lang="it"/>
              <a:t>FLOWR</a:t>
            </a:r>
            <a:r>
              <a:rPr lang="it"/>
              <a:t>, acronimo di </a:t>
            </a:r>
            <a:r>
              <a:rPr b="1" lang="it"/>
              <a:t>For</a:t>
            </a:r>
            <a:r>
              <a:rPr lang="it"/>
              <a:t>, </a:t>
            </a:r>
            <a:r>
              <a:rPr b="1" lang="it"/>
              <a:t>Let</a:t>
            </a:r>
            <a:r>
              <a:rPr lang="it"/>
              <a:t>, </a:t>
            </a:r>
            <a:r>
              <a:rPr b="1" lang="it"/>
              <a:t>Wher</a:t>
            </a:r>
            <a:r>
              <a:rPr b="1" lang="it"/>
              <a:t>e</a:t>
            </a:r>
            <a:r>
              <a:rPr lang="it"/>
              <a:t>,</a:t>
            </a:r>
            <a:r>
              <a:rPr lang="it"/>
              <a:t> </a:t>
            </a:r>
            <a:r>
              <a:rPr b="1" lang="it"/>
              <a:t>Order By</a:t>
            </a:r>
            <a:r>
              <a:rPr lang="it"/>
              <a:t>, </a:t>
            </a:r>
            <a:r>
              <a:rPr b="1" lang="it"/>
              <a:t>Return</a:t>
            </a:r>
            <a:r>
              <a:rPr lang="it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4245925" y="2002350"/>
            <a:ext cx="376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F</a:t>
            </a:r>
            <a:r>
              <a:rPr lang="it"/>
              <a:t>or - seleziona una sequenza di nodi.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L</a:t>
            </a:r>
            <a:r>
              <a:rPr lang="it"/>
              <a:t>et - associa una sequenza ad una variabile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W</a:t>
            </a:r>
            <a:r>
              <a:rPr lang="it"/>
              <a:t>here - filtra i nodi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Or</a:t>
            </a:r>
            <a:r>
              <a:rPr lang="it"/>
              <a:t>der By - ordina i nodi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R</a:t>
            </a:r>
            <a:r>
              <a:rPr lang="it"/>
              <a:t>eturn - specifica cosa restituire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3" y="3306988"/>
            <a:ext cx="89439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it">
                <a:solidFill>
                  <a:srgbClr val="CC4125"/>
                </a:solidFill>
              </a:rPr>
              <a:t>e</a:t>
            </a:r>
            <a:r>
              <a:rPr b="1" lang="it">
                <a:solidFill>
                  <a:srgbClr val="CC4125"/>
                </a:solidFill>
              </a:rPr>
              <a:t>Xist DB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9" name="Google Shape;129;p21"/>
          <p:cNvSpPr txBox="1"/>
          <p:nvPr/>
        </p:nvSpPr>
        <p:spPr>
          <a:xfrm>
            <a:off x="632200" y="2380525"/>
            <a:ext cx="28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585375" y="1761025"/>
            <a:ext cx="31065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dk2"/>
                </a:solidFill>
              </a:rPr>
              <a:t>eXist-db</a:t>
            </a:r>
            <a:r>
              <a:rPr lang="it">
                <a:solidFill>
                  <a:schemeClr val="dk2"/>
                </a:solidFill>
              </a:rPr>
              <a:t> è un progetto software open source per database NoSQL basato sulla tecnologia </a:t>
            </a:r>
            <a:r>
              <a:rPr b="1" lang="it">
                <a:solidFill>
                  <a:schemeClr val="dk2"/>
                </a:solidFill>
              </a:rPr>
              <a:t>XML</a:t>
            </a:r>
            <a:r>
              <a:rPr lang="it">
                <a:solidFill>
                  <a:schemeClr val="dk2"/>
                </a:solidFill>
              </a:rPr>
              <a:t>. eXist-db fornisce </a:t>
            </a:r>
            <a:r>
              <a:rPr b="1" lang="it">
                <a:solidFill>
                  <a:schemeClr val="dk2"/>
                </a:solidFill>
              </a:rPr>
              <a:t>XQuery</a:t>
            </a:r>
            <a:r>
              <a:rPr lang="it">
                <a:solidFill>
                  <a:schemeClr val="dk2"/>
                </a:solidFill>
              </a:rPr>
              <a:t> e </a:t>
            </a:r>
            <a:r>
              <a:rPr b="1" lang="it">
                <a:solidFill>
                  <a:schemeClr val="dk2"/>
                </a:solidFill>
              </a:rPr>
              <a:t>XSLT</a:t>
            </a:r>
            <a:r>
              <a:rPr lang="it">
                <a:solidFill>
                  <a:schemeClr val="dk2"/>
                </a:solidFill>
              </a:rPr>
              <a:t> come linguaggi di programmazione delle </a:t>
            </a:r>
            <a:r>
              <a:rPr b="1" lang="it">
                <a:solidFill>
                  <a:schemeClr val="dk2"/>
                </a:solidFill>
              </a:rPr>
              <a:t>applicazioni</a:t>
            </a:r>
            <a:r>
              <a:rPr lang="it">
                <a:solidFill>
                  <a:schemeClr val="dk2"/>
                </a:solidFill>
              </a:rPr>
              <a:t> e di </a:t>
            </a:r>
            <a:r>
              <a:rPr b="1" lang="it">
                <a:solidFill>
                  <a:schemeClr val="dk2"/>
                </a:solidFill>
              </a:rPr>
              <a:t>query</a:t>
            </a:r>
            <a:r>
              <a:rPr lang="it">
                <a:solidFill>
                  <a:schemeClr val="dk2"/>
                </a:solidFill>
              </a:rPr>
              <a:t>.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200" y="1936125"/>
            <a:ext cx="2150388" cy="10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4636175" y="2286875"/>
            <a:ext cx="44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8600" y="1152475"/>
            <a:ext cx="206922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1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6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1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6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