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2" r:id="rId4"/>
    <p:sldId id="260" r:id="rId5"/>
    <p:sldId id="266" r:id="rId6"/>
    <p:sldId id="269" r:id="rId7"/>
    <p:sldId id="270" r:id="rId8"/>
    <p:sldId id="271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04" y="-10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5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0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4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9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7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8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1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4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2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FA1F8-6A67-D843-9915-845438FA8C09}" type="datetimeFigureOut">
              <a:rPr lang="en-US" smtClean="0"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73470-2866-3B43-9A8D-BBD5228AE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6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Extensible Probabilistic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Eyal</a:t>
            </a:r>
            <a:r>
              <a:rPr lang="en-US" dirty="0" smtClean="0"/>
              <a:t> </a:t>
            </a:r>
            <a:r>
              <a:rPr lang="en-US" dirty="0" err="1" smtClean="0"/>
              <a:t>Dechter</a:t>
            </a:r>
            <a:r>
              <a:rPr lang="en-US" dirty="0" smtClean="0"/>
              <a:t> &amp; Matt 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9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28600" y="1295400"/>
            <a:ext cx="7543800" cy="3130550"/>
            <a:chOff x="144" y="864"/>
            <a:chExt cx="4752" cy="1972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069" t="-4034" r="-2069" b="-4034"/>
            <a:stretch>
              <a:fillRect/>
            </a:stretch>
          </p:blipFill>
          <p:spPr bwMode="auto">
            <a:xfrm>
              <a:off x="144" y="864"/>
              <a:ext cx="3706" cy="19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552" y="912"/>
              <a:ext cx="1344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FF0000"/>
                  </a:solidFill>
                </a:rPr>
                <a:t>Causal networks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1905000" y="1905000"/>
            <a:ext cx="7086600" cy="2346325"/>
            <a:chOff x="1200" y="1248"/>
            <a:chExt cx="4464" cy="1478"/>
          </a:xfrm>
        </p:grpSpPr>
        <p:pic>
          <p:nvPicPr>
            <p:cNvPr id="8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884" t="-6575" r="-2884" b="-6575"/>
            <a:stretch>
              <a:fillRect/>
            </a:stretch>
          </p:blipFill>
          <p:spPr bwMode="auto">
            <a:xfrm>
              <a:off x="1200" y="1248"/>
              <a:ext cx="3151" cy="14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984" y="1334"/>
              <a:ext cx="1680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FF0000"/>
                  </a:solidFill>
                </a:rPr>
                <a:t>Category hierarchies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762000" y="2590800"/>
            <a:ext cx="8001000" cy="2886075"/>
            <a:chOff x="480" y="1680"/>
            <a:chExt cx="5040" cy="1818"/>
          </a:xfrm>
        </p:grpSpPr>
        <p:pic>
          <p:nvPicPr>
            <p:cNvPr id="11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26" t="-4872" r="-1926" b="-4872"/>
            <a:stretch>
              <a:fillRect/>
            </a:stretch>
          </p:blipFill>
          <p:spPr bwMode="auto">
            <a:xfrm>
              <a:off x="480" y="1680"/>
              <a:ext cx="4353" cy="18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176" y="1776"/>
              <a:ext cx="1344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FF0000"/>
                  </a:solidFill>
                </a:rPr>
                <a:t>Physical objects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3657600" y="3276600"/>
            <a:ext cx="5334000" cy="3270250"/>
            <a:chOff x="2304" y="2112"/>
            <a:chExt cx="3360" cy="2060"/>
          </a:xfrm>
        </p:grpSpPr>
        <p:pic>
          <p:nvPicPr>
            <p:cNvPr id="14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884" t="-4375" r="-2884" b="-4375"/>
            <a:stretch>
              <a:fillRect/>
            </a:stretch>
          </p:blipFill>
          <p:spPr bwMode="auto">
            <a:xfrm>
              <a:off x="2304" y="2112"/>
              <a:ext cx="3040" cy="20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4416" y="2208"/>
              <a:ext cx="1248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FF0000"/>
                  </a:solidFill>
                </a:rPr>
                <a:t>Rational agents</a:t>
              </a: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28600" y="6469176"/>
            <a:ext cx="7391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cs typeface="ＭＳ Ｐゴシック" charset="0"/>
              </a:rPr>
              <a:t>(Goodman, </a:t>
            </a:r>
            <a:r>
              <a:rPr lang="en-US" sz="2000" dirty="0" err="1">
                <a:solidFill>
                  <a:srgbClr val="000000"/>
                </a:solidFill>
                <a:cs typeface="ＭＳ Ｐゴシック" charset="0"/>
              </a:rPr>
              <a:t>Mansinghka</a:t>
            </a:r>
            <a:r>
              <a:rPr lang="en-US" sz="2000" dirty="0">
                <a:solidFill>
                  <a:srgbClr val="000000"/>
                </a:solidFill>
                <a:cs typeface="ＭＳ Ｐゴシック" charset="0"/>
              </a:rPr>
              <a:t>, Roy, </a:t>
            </a:r>
            <a:r>
              <a:rPr lang="en-US" sz="2000" dirty="0" err="1">
                <a:solidFill>
                  <a:srgbClr val="000000"/>
                </a:solidFill>
                <a:cs typeface="ＭＳ Ｐゴシック" charset="0"/>
              </a:rPr>
              <a:t>Bonawitz</a:t>
            </a:r>
            <a:r>
              <a:rPr lang="en-US" sz="2000" dirty="0">
                <a:solidFill>
                  <a:srgbClr val="000000"/>
                </a:solidFill>
                <a:cs typeface="ＭＳ Ｐゴシック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cs typeface="ＭＳ Ｐゴシック" charset="0"/>
              </a:rPr>
              <a:t>Tenenbaum</a:t>
            </a:r>
            <a:r>
              <a:rPr lang="en-US" sz="2000" dirty="0">
                <a:solidFill>
                  <a:srgbClr val="000000"/>
                </a:solidFill>
                <a:cs typeface="ＭＳ Ｐゴシック" charset="0"/>
              </a:rPr>
              <a:t>, UAI 2008)</a:t>
            </a:r>
          </a:p>
        </p:txBody>
      </p:sp>
    </p:spTree>
    <p:extLst>
      <p:ext uri="{BB962C8B-B14F-4D97-AF65-F5344CB8AC3E}">
        <p14:creationId xmlns:p14="http://schemas.microsoft.com/office/powerpoint/2010/main" val="172333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9665" y="1979452"/>
            <a:ext cx="1900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simple example: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2706717"/>
            <a:ext cx="88519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8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89" y="1819263"/>
            <a:ext cx="2666118" cy="39086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2743" y="1279842"/>
            <a:ext cx="2850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Metropolis - Hastings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203403" y="1315821"/>
            <a:ext cx="0" cy="5320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84966" y="1741507"/>
            <a:ext cx="336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 </a:t>
            </a:r>
            <a:r>
              <a:rPr lang="en-US" dirty="0" err="1" smtClean="0"/>
              <a:t>treewidth</a:t>
            </a:r>
            <a:r>
              <a:rPr lang="en-US" dirty="0" smtClean="0"/>
              <a:t> graphical models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464" y="2183411"/>
            <a:ext cx="1670064" cy="15308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484966" y="402789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Gaussians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92388" y="1279842"/>
            <a:ext cx="3998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Extensions to exploit </a:t>
            </a:r>
            <a:r>
              <a:rPr lang="en-US" sz="2400" dirty="0" smtClean="0"/>
              <a:t>structure 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537763" y="454244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HMC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92388" y="599556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21915" y="4996927"/>
            <a:ext cx="1704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Conjugate pairs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537763" y="5572214"/>
            <a:ext cx="1610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Gibbs sampling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945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pic>
        <p:nvPicPr>
          <p:cNvPr id="3" name="Picture 2" descr="Screenshot_5_8_13_6_50_AM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5869"/>
            <a:ext cx="9144000" cy="554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+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9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Extending to Exploit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idea: </a:t>
            </a:r>
            <a:r>
              <a:rPr lang="en-US" b="1" dirty="0" smtClean="0"/>
              <a:t>lazy</a:t>
            </a:r>
            <a:r>
              <a:rPr lang="en-US" dirty="0" smtClean="0"/>
              <a:t> sampling and </a:t>
            </a:r>
            <a:r>
              <a:rPr lang="en-US" b="1" dirty="0" smtClean="0"/>
              <a:t>generic operators</a:t>
            </a:r>
            <a:endParaRPr lang="en-US" dirty="0" smtClean="0"/>
          </a:p>
          <a:p>
            <a:pPr lvl="1"/>
            <a:r>
              <a:rPr lang="en-US" dirty="0" smtClean="0"/>
              <a:t>Box random values</a:t>
            </a:r>
          </a:p>
          <a:p>
            <a:pPr lvl="1"/>
            <a:r>
              <a:rPr lang="en-US" dirty="0" smtClean="0"/>
              <a:t>Ex.: for Gaussians, extend + and * to prevent </a:t>
            </a:r>
            <a:r>
              <a:rPr lang="en-US" b="1" dirty="0" smtClean="0"/>
              <a:t>sample collapse</a:t>
            </a:r>
            <a:endParaRPr lang="en-US" dirty="0" smtClean="0"/>
          </a:p>
          <a:p>
            <a:pPr lvl="1"/>
            <a:r>
              <a:rPr lang="en-US" dirty="0" smtClean="0"/>
              <a:t>API to add inference for </a:t>
            </a:r>
            <a:r>
              <a:rPr lang="en-US" dirty="0" err="1" smtClean="0"/>
              <a:t>uncollapsed</a:t>
            </a:r>
            <a:r>
              <a:rPr lang="en-US" dirty="0" smtClean="0"/>
              <a:t> distributions</a:t>
            </a:r>
          </a:p>
          <a:p>
            <a:pPr lvl="1"/>
            <a:r>
              <a:rPr lang="en-US" dirty="0" smtClean="0"/>
              <a:t>Collapsed samples fall back to MH</a:t>
            </a:r>
          </a:p>
        </p:txBody>
      </p:sp>
    </p:spTree>
    <p:extLst>
      <p:ext uri="{BB962C8B-B14F-4D97-AF65-F5344CB8AC3E}">
        <p14:creationId xmlns:p14="http://schemas.microsoft.com/office/powerpoint/2010/main" val="2869868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pic>
        <p:nvPicPr>
          <p:cNvPr id="6" name="Picture 5" descr="Screen Shot 2013-05-08 at 7.06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54" y="1730637"/>
            <a:ext cx="8681892" cy="273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13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Probabilistic programming without specialized interpreter</a:t>
            </a:r>
          </a:p>
          <a:p>
            <a:pPr lvl="1"/>
            <a:r>
              <a:rPr lang="en-US" dirty="0" smtClean="0"/>
              <a:t>MH system in a few dozen lines</a:t>
            </a:r>
          </a:p>
          <a:p>
            <a:pPr lvl="1"/>
            <a:r>
              <a:rPr lang="en-US" dirty="0" smtClean="0"/>
              <a:t>User writes regular Scheme code</a:t>
            </a:r>
          </a:p>
          <a:p>
            <a:pPr lvl="1"/>
            <a:r>
              <a:rPr lang="en-US" dirty="0" smtClean="0"/>
              <a:t>Fully </a:t>
            </a:r>
            <a:r>
              <a:rPr lang="en-US" dirty="0" err="1" smtClean="0"/>
              <a:t>compilable</a:t>
            </a:r>
            <a:r>
              <a:rPr lang="en-US" dirty="0" smtClean="0"/>
              <a:t> (incl. user code)</a:t>
            </a:r>
          </a:p>
          <a:p>
            <a:r>
              <a:rPr lang="en-US" dirty="0" smtClean="0"/>
              <a:t>Extensible abstractions</a:t>
            </a:r>
          </a:p>
          <a:p>
            <a:pPr lvl="1"/>
            <a:r>
              <a:rPr lang="en-US" dirty="0" smtClean="0"/>
              <a:t>MH fallback</a:t>
            </a:r>
            <a:endParaRPr lang="en-US" dirty="0"/>
          </a:p>
        </p:txBody>
      </p:sp>
      <p:pic>
        <p:nvPicPr>
          <p:cNvPr id="4" name="Picture 3" descr="forkme_right_red_aa00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610" y="-13957"/>
            <a:ext cx="18923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690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134</Words>
  <Application>Microsoft Macintosh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Extensible Probabilistic Programming</vt:lpstr>
      <vt:lpstr>Motivation</vt:lpstr>
      <vt:lpstr>Motivation</vt:lpstr>
      <vt:lpstr>Our Approach</vt:lpstr>
      <vt:lpstr>Our Approach</vt:lpstr>
      <vt:lpstr>Code + Demo</vt:lpstr>
      <vt:lpstr>Extending to Exploit Structure</vt:lpstr>
      <vt:lpstr>API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Extensible Probabilistic Programming</dc:title>
  <dc:creator>Eyal</dc:creator>
  <cp:lastModifiedBy>Matthew Johnson</cp:lastModifiedBy>
  <cp:revision>29</cp:revision>
  <dcterms:created xsi:type="dcterms:W3CDTF">2013-05-08T00:15:57Z</dcterms:created>
  <dcterms:modified xsi:type="dcterms:W3CDTF">2013-05-08T11:14:11Z</dcterms:modified>
</cp:coreProperties>
</file>