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notesMasterIdLst>
    <p:notesMasterId r:id="rId12"/>
  </p:notesMasterIdLst>
  <p:handoutMasterIdLst>
    <p:handoutMasterId r:id="rId13"/>
  </p:handout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4660"/>
  </p:normalViewPr>
  <p:slideViewPr>
    <p:cSldViewPr snapToGrid="0">
      <p:cViewPr>
        <p:scale>
          <a:sx n="60" d="100"/>
          <a:sy n="60" d="100"/>
        </p:scale>
        <p:origin x="140" y="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ELL%20LATITUDE%207399\Desktop\DATA%20ANALYSIS\MARY'S%20PROJECT%20TASK.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ELL%20LATITUDE%207399\Desktop\DATA%20ANALYSIS\MARY'S%20PROJECT%20TASK.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ELL%20LATITUDE%207399\Desktop\DATA%20ANALYSIS\MARY'S%20PROJECT%20TASK.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DELL%20LATITUDE%207399\Desktop\DATA%20ANALYSIS\MARY'S%20PROJECT%20TASK.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DELL%20LATITUDE%207399\Desktop\DATA%20ANALYSIS\MARY'S%20PROJECT%20TASK.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DELL%20LATITUDE%207399\Desktop\DATA%20ANALYSIS\MARY'S%20PROJECT%20TASK.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[MARY'S PROJECT TASK.xlsx]PIVOT TABLES!PivotTable10</c:name>
    <c:fmtId val="17"/>
  </c:pivotSource>
  <c:chart>
    <c:title>
      <c:tx>
        <c:rich>
          <a:bodyPr rot="0" spcFirstLastPara="1" vertOverflow="ellipsis" vert="horz" wrap="square" anchor="ctr" anchorCtr="1"/>
          <a:lstStyle/>
          <a:p>
            <a:pPr>
              <a:defRPr sz="1862" b="1" i="0" u="none" strike="noStrike" kern="1200" cap="all" spc="50" baseline="0">
                <a:solidFill>
                  <a:schemeClr val="tx1"/>
                </a:solidFill>
                <a:latin typeface="Calibri" panose="020F0502020204030204" pitchFamily="34" charset="0"/>
                <a:ea typeface="Calibri" panose="020F0502020204030204" pitchFamily="34" charset="0"/>
                <a:cs typeface="Calibri" panose="020F0502020204030204" pitchFamily="34" charset="0"/>
              </a:defRPr>
            </a:pPr>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Age Group Purchase</a:t>
            </a:r>
          </a:p>
        </c:rich>
      </c:tx>
      <c:layout>
        <c:manualLayout>
          <c:xMode val="edge"/>
          <c:yMode val="edge"/>
          <c:x val="6.6330292576222763E-2"/>
          <c:y val="3.4695164345080139E-2"/>
        </c:manualLayout>
      </c:layout>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solidFill>
              <a:latin typeface="Calibri" panose="020F0502020204030204" pitchFamily="34" charset="0"/>
              <a:ea typeface="Calibri" panose="020F0502020204030204" pitchFamily="34" charset="0"/>
              <a:cs typeface="Calibri" panose="020F0502020204030204" pitchFamily="34" charset="0"/>
            </a:defRPr>
          </a:pPr>
          <a:endParaRPr lang="en-US"/>
        </a:p>
      </c:txPr>
    </c:title>
    <c:autoTitleDeleted val="0"/>
    <c:pivotFmts>
      <c:pivotFmt>
        <c:idx val="0"/>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cene3d>
            <a:camera prst="orthographicFront"/>
            <a:lightRig rig="brightRoom" dir="t"/>
          </a:scene3d>
          <a:sp3d prstMaterial="flat">
            <a:bevelT w="50800" h="101600" prst="angle"/>
            <a:contourClr>
              <a:srgbClr val="000000"/>
            </a:contourClr>
          </a:sp3d>
        </c:spPr>
        <c:dLbl>
          <c:idx val="0"/>
          <c:layout>
            <c:manualLayout>
              <c:x val="0.13156466464072408"/>
              <c:y val="-0.10661851949691729"/>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cene3d>
            <a:camera prst="orthographicFront"/>
            <a:lightRig rig="brightRoom" dir="t"/>
          </a:scene3d>
          <a:sp3d prstMaterial="flat">
            <a:bevelT w="50800" h="101600" prst="angle"/>
            <a:contourClr>
              <a:srgbClr val="000000"/>
            </a:contourClr>
          </a:sp3d>
        </c:spPr>
        <c:dLbl>
          <c:idx val="0"/>
          <c:layout>
            <c:manualLayout>
              <c:x val="-8.58030421569939E-2"/>
              <c:y val="0.21323703899383459"/>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cene3d>
            <a:camera prst="orthographicFront"/>
            <a:lightRig rig="brightRoom" dir="t"/>
          </a:scene3d>
          <a:sp3d prstMaterial="flat">
            <a:bevelT w="50800" h="101600" prst="angle"/>
            <a:contourClr>
              <a:srgbClr val="000000"/>
            </a:contourClr>
          </a:sp3d>
        </c:spPr>
        <c:dLbl>
          <c:idx val="0"/>
          <c:layout>
            <c:manualLayout>
              <c:x val="0.13156466464072408"/>
              <c:y val="-0.10661851949691729"/>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cene3d>
            <a:camera prst="orthographicFront"/>
            <a:lightRig rig="brightRoom" dir="t"/>
          </a:scene3d>
          <a:sp3d prstMaterial="flat">
            <a:bevelT w="50800" h="101600" prst="angle"/>
            <a:contourClr>
              <a:srgbClr val="000000"/>
            </a:contourClr>
          </a:sp3d>
        </c:spPr>
        <c:dLbl>
          <c:idx val="0"/>
          <c:layout>
            <c:manualLayout>
              <c:x val="-8.58030421569939E-2"/>
              <c:y val="0.21323703899383459"/>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Aptos black" panose="020B0004020202020204" pitchFamily="34"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cene3d>
            <a:camera prst="orthographicFront"/>
            <a:lightRig rig="brightRoom" dir="t"/>
          </a:scene3d>
          <a:sp3d prstMaterial="flat">
            <a:bevelT w="50800" h="101600" prst="angle"/>
            <a:contourClr>
              <a:srgbClr val="000000"/>
            </a:contourClr>
          </a:sp3d>
        </c:spPr>
        <c:dLbl>
          <c:idx val="0"/>
          <c:layout>
            <c:manualLayout>
              <c:x val="0.13156466464072408"/>
              <c:y val="-0.10661851949691729"/>
            </c:manualLayout>
          </c:layout>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Aptos black" panose="020B0004020202020204" pitchFamily="34"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cene3d>
            <a:camera prst="orthographicFront"/>
            <a:lightRig rig="brightRoom" dir="t"/>
          </a:scene3d>
          <a:sp3d prstMaterial="flat">
            <a:bevelT w="50800" h="101600" prst="angle"/>
            <a:contourClr>
              <a:srgbClr val="000000"/>
            </a:contourClr>
          </a:sp3d>
        </c:spPr>
        <c:dLbl>
          <c:idx val="0"/>
          <c:layout>
            <c:manualLayout>
              <c:x val="-8.58030421569939E-2"/>
              <c:y val="0.21323703899383459"/>
            </c:manualLayout>
          </c:layout>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Aptos black" panose="020B0004020202020204" pitchFamily="34"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Aptos black" panose="020B0004020202020204" pitchFamily="34"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cene3d>
            <a:camera prst="orthographicFront"/>
            <a:lightRig rig="brightRoom" dir="t"/>
          </a:scene3d>
          <a:sp3d prstMaterial="flat">
            <a:bevelT w="50800" h="101600" prst="angle"/>
            <a:contourClr>
              <a:srgbClr val="000000"/>
            </a:contourClr>
          </a:sp3d>
        </c:spPr>
        <c:dLbl>
          <c:idx val="0"/>
          <c:layout>
            <c:manualLayout>
              <c:x val="0.13156466464072408"/>
              <c:y val="-0.10661851949691729"/>
            </c:manualLayout>
          </c:layout>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Aptos black" panose="020B0004020202020204" pitchFamily="34"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scene3d>
            <a:camera prst="orthographicFront"/>
            <a:lightRig rig="brightRoom" dir="t"/>
          </a:scene3d>
          <a:sp3d prstMaterial="flat">
            <a:bevelT w="50800" h="101600" prst="angle"/>
            <a:contourClr>
              <a:srgbClr val="000000"/>
            </a:contourClr>
          </a:sp3d>
        </c:spPr>
        <c:dLbl>
          <c:idx val="0"/>
          <c:layout>
            <c:manualLayout>
              <c:x val="-8.58030421569939E-2"/>
              <c:y val="0.21323703899383459"/>
            </c:manualLayout>
          </c:layout>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Aptos black" panose="020B0004020202020204" pitchFamily="34"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Aptos black" panose="020B0004020202020204" pitchFamily="34"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a:scene3d>
            <a:camera prst="orthographicFront"/>
            <a:lightRig rig="brightRoom" dir="t"/>
          </a:scene3d>
          <a:sp3d prstMaterial="flat">
            <a:bevelT w="50800" h="101600" prst="angle"/>
            <a:contourClr>
              <a:srgbClr val="000000"/>
            </a:contourClr>
          </a:sp3d>
        </c:spPr>
        <c:dLbl>
          <c:idx val="0"/>
          <c:layout>
            <c:manualLayout>
              <c:x val="0.13156466464072408"/>
              <c:y val="-0.10661851949691729"/>
            </c:manualLayout>
          </c:layout>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Aptos black" panose="020B0004020202020204" pitchFamily="34"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a:scene3d>
            <a:camera prst="orthographicFront"/>
            <a:lightRig rig="brightRoom" dir="t"/>
          </a:scene3d>
          <a:sp3d prstMaterial="flat">
            <a:bevelT w="50800" h="101600" prst="angle"/>
            <a:contourClr>
              <a:srgbClr val="000000"/>
            </a:contourClr>
          </a:sp3d>
        </c:spPr>
        <c:dLbl>
          <c:idx val="0"/>
          <c:layout>
            <c:manualLayout>
              <c:x val="-8.58030421569939E-2"/>
              <c:y val="0.21323703899383459"/>
            </c:manualLayout>
          </c:layout>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Aptos black" panose="020B0004020202020204" pitchFamily="34"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1.7597851342924426E-2"/>
          <c:y val="0.12312043152853339"/>
          <c:w val="0.30667656440352442"/>
          <c:h val="0.69946777372901348"/>
        </c:manualLayout>
      </c:layout>
      <c:doughnutChart>
        <c:varyColors val="1"/>
        <c:ser>
          <c:idx val="0"/>
          <c:order val="0"/>
          <c:tx>
            <c:strRef>
              <c:f>'PIVOT TABLES'!$B$3</c:f>
              <c:strCache>
                <c:ptCount val="1"/>
                <c:pt idx="0">
                  <c:v>Total</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9CAE-4A5C-8D60-85107E1D2ACE}"/>
              </c:ext>
            </c:extLst>
          </c:dPt>
          <c:dPt>
            <c:idx val="1"/>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9CAE-4A5C-8D60-85107E1D2ACE}"/>
              </c:ext>
            </c:extLst>
          </c:dPt>
          <c:dLbls>
            <c:dLbl>
              <c:idx val="0"/>
              <c:tx>
                <c:rich>
                  <a:bodyPr/>
                  <a:lstStyle/>
                  <a:p>
                    <a:fld id="{F600EC40-4B04-4553-918E-8479885806E3}" type="VALUE">
                      <a:rPr lang="en-US" smtClean="0"/>
                      <a:pPr/>
                      <a:t>[VALUE]</a:t>
                    </a:fld>
                    <a:endParaRPr lang="en-US"/>
                  </a:p>
                </c:rich>
              </c:tx>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9CAE-4A5C-8D60-85107E1D2ACE}"/>
                </c:ext>
              </c:extLst>
            </c:dLbl>
            <c:dLbl>
              <c:idx val="1"/>
              <c:tx>
                <c:rich>
                  <a:bodyPr/>
                  <a:lstStyle/>
                  <a:p>
                    <a:fld id="{D558B2A9-FAA2-4B6A-880C-D31AC0FBEE47}" type="VALUE">
                      <a:rPr lang="en-US" smtClean="0"/>
                      <a:pPr/>
                      <a:t>[VALUE]</a:t>
                    </a:fld>
                    <a:endParaRPr lang="en-US"/>
                  </a:p>
                </c:rich>
              </c:tx>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9CAE-4A5C-8D60-85107E1D2ACE}"/>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lt1"/>
                    </a:solidFill>
                    <a:latin typeface="+mn-lt"/>
                    <a:ea typeface="+mn-ea"/>
                    <a:cs typeface="+mn-cs"/>
                  </a:defRPr>
                </a:pPr>
                <a:endParaRPr lang="en-US"/>
              </a:p>
            </c:txP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'PIVOT TABLES'!$A$4:$A$6</c:f>
              <c:strCache>
                <c:ptCount val="2"/>
                <c:pt idx="0">
                  <c:v>Young</c:v>
                </c:pt>
                <c:pt idx="1">
                  <c:v>Old</c:v>
                </c:pt>
              </c:strCache>
            </c:strRef>
          </c:cat>
          <c:val>
            <c:numRef>
              <c:f>'PIVOT TABLES'!$B$4:$B$6</c:f>
              <c:numCache>
                <c:formatCode>"$"#,##0</c:formatCode>
                <c:ptCount val="2"/>
                <c:pt idx="0">
                  <c:v>138865.92999999996</c:v>
                </c:pt>
                <c:pt idx="1">
                  <c:v>136197.94999999987</c:v>
                </c:pt>
              </c:numCache>
            </c:numRef>
          </c:val>
          <c:extLst>
            <c:ext xmlns:c16="http://schemas.microsoft.com/office/drawing/2014/chart" uri="{C3380CC4-5D6E-409C-BE32-E72D297353CC}">
              <c16:uniqueId val="{00000004-9CAE-4A5C-8D60-85107E1D2ACE}"/>
            </c:ext>
          </c:extLst>
        </c:ser>
        <c:dLbls>
          <c:showLegendKey val="0"/>
          <c:showVal val="1"/>
          <c:showCatName val="0"/>
          <c:showSerName val="0"/>
          <c:showPercent val="0"/>
          <c:showBubbleSize val="0"/>
          <c:showLeaderLines val="1"/>
        </c:dLbls>
        <c:firstSliceAng val="0"/>
        <c:holeSize val="50"/>
      </c:doughnutChart>
      <c:spPr>
        <a:noFill/>
        <a:ln>
          <a:noFill/>
        </a:ln>
        <a:effectLst/>
      </c:spPr>
    </c:plotArea>
    <c:legend>
      <c:legendPos val="r"/>
      <c:layout>
        <c:manualLayout>
          <c:xMode val="edge"/>
          <c:yMode val="edge"/>
          <c:x val="3.4435693587007599E-2"/>
          <c:y val="0.84675589569884779"/>
          <c:w val="0.30673095587457916"/>
          <c:h val="0.11577245950668598"/>
        </c:manualLayout>
      </c:layout>
      <c:overlay val="0"/>
      <c:spPr>
        <a:noFill/>
        <a:ln>
          <a:noFill/>
        </a:ln>
        <a:effectLst/>
      </c:spPr>
      <c:txPr>
        <a:bodyPr rot="0" spcFirstLastPara="1" vertOverflow="ellipsis" vert="horz" wrap="square" anchor="ctr" anchorCtr="1"/>
        <a:lstStyle/>
        <a:p>
          <a:pPr>
            <a:defRPr sz="1197" b="1" i="0" u="none" strike="noStrike" kern="1200" baseline="0">
              <a:solidFill>
                <a:schemeClr val="tx1"/>
              </a:solidFill>
              <a:latin typeface="+mn-lt"/>
              <a:ea typeface="Calibri" panose="020F0502020204030204" pitchFamily="34" charset="0"/>
              <a:cs typeface="Calibri" panose="020F050202020403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pivotSource>
    <c:name>[MARY'S PROJECT TASK.xlsx]PIVOT TABLES!PivotTable17</c:name>
    <c:fmtId val="13"/>
  </c:pivotSource>
  <c:chart>
    <c:title>
      <c:tx>
        <c:rich>
          <a:bodyPr rot="0" spcFirstLastPara="1" vertOverflow="ellipsis" vert="horz" wrap="square" anchor="ctr" anchorCtr="1"/>
          <a:lstStyle/>
          <a:p>
            <a:pPr>
              <a:defRPr sz="1862" b="1" i="0" u="none" strike="noStrike" kern="1200" cap="all" spc="50" baseline="0">
                <a:solidFill>
                  <a:schemeClr val="tx1"/>
                </a:solidFill>
                <a:latin typeface="Calibri" panose="020F0502020204030204" pitchFamily="34" charset="0"/>
                <a:ea typeface="Calibri" panose="020F0502020204030204" pitchFamily="34" charset="0"/>
                <a:cs typeface="Calibri" panose="020F0502020204030204" pitchFamily="34" charset="0"/>
              </a:defRP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DISCOUNT Return Rate %</a:t>
            </a:r>
          </a:p>
        </c:rich>
      </c:tx>
      <c:layout>
        <c:manualLayout>
          <c:xMode val="edge"/>
          <c:yMode val="edge"/>
          <c:x val="0.16883426731230017"/>
          <c:y val="1.3234846621675135E-2"/>
        </c:manualLayout>
      </c:layout>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solidFill>
              <a:latin typeface="Calibri" panose="020F0502020204030204" pitchFamily="34" charset="0"/>
              <a:ea typeface="Calibri" panose="020F0502020204030204" pitchFamily="34" charset="0"/>
              <a:cs typeface="Calibri" panose="020F0502020204030204" pitchFamily="34" charset="0"/>
            </a:defRPr>
          </a:pPr>
          <a:endParaRPr lang="en-US"/>
        </a:p>
      </c:txPr>
    </c:title>
    <c:autoTitleDeleted val="0"/>
    <c:pivotFmts>
      <c:pivotFmt>
        <c:idx val="0"/>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Aptos black" panose="020B0004020202020204" pitchFamily="34" charset="0"/>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9"/>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Aptos black" panose="020B0004020202020204" pitchFamily="34" charset="0"/>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2"/>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Aptos black" panose="020B0004020202020204" pitchFamily="34" charset="0"/>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s>
    <c:plotArea>
      <c:layout/>
      <c:pieChart>
        <c:varyColors val="1"/>
        <c:ser>
          <c:idx val="0"/>
          <c:order val="0"/>
          <c:tx>
            <c:strRef>
              <c:f>'PIVOT TABLES'!$J$13</c:f>
              <c:strCache>
                <c:ptCount val="1"/>
                <c:pt idx="0">
                  <c:v>Total</c:v>
                </c:pt>
              </c:strCache>
            </c:strRef>
          </c:tx>
          <c:dPt>
            <c:idx val="0"/>
            <c:bubble3D val="0"/>
            <c:spPr>
              <a:solidFill>
                <a:schemeClr val="accent1">
                  <a:shade val="76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BC53-4234-9205-8518EF0041EA}"/>
              </c:ext>
            </c:extLst>
          </c:dPt>
          <c:dPt>
            <c:idx val="1"/>
            <c:bubble3D val="0"/>
            <c:spPr>
              <a:solidFill>
                <a:schemeClr val="accent1">
                  <a:tint val="77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BC53-4234-9205-8518EF0041EA}"/>
              </c:ext>
            </c:extLst>
          </c:dPt>
          <c:dLbls>
            <c:dLbl>
              <c:idx val="0"/>
              <c:tx>
                <c:rich>
                  <a:bodyPr/>
                  <a:lstStyle/>
                  <a:p>
                    <a:fld id="{1F3225E6-E345-4FE0-8070-5F780130D95A}" type="VALUE">
                      <a:rPr lang="en-US" smtClean="0"/>
                      <a:pPr/>
                      <a:t>[VALUE]</a:t>
                    </a:fld>
                    <a:endParaRPr lang="en-US"/>
                  </a:p>
                </c:rich>
              </c:tx>
              <c:dLblPos val="inEnd"/>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BC53-4234-9205-8518EF0041EA}"/>
                </c:ext>
              </c:extLst>
            </c:dLbl>
            <c:dLbl>
              <c:idx val="1"/>
              <c:tx>
                <c:rich>
                  <a:bodyPr/>
                  <a:lstStyle/>
                  <a:p>
                    <a:fld id="{99941D1C-EDC4-4612-ABF3-6A9C8C22A0EF}" type="VALUE">
                      <a:rPr lang="en-US" smtClean="0"/>
                      <a:pPr/>
                      <a:t>[VALUE]</a:t>
                    </a:fld>
                    <a:endParaRPr lang="en-US"/>
                  </a:p>
                </c:rich>
              </c:tx>
              <c:dLblPos val="inEnd"/>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BC53-4234-9205-8518EF0041EA}"/>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'PIVOT TABLES'!$I$14:$I$16</c:f>
              <c:strCache>
                <c:ptCount val="2"/>
                <c:pt idx="0">
                  <c:v>TRUE</c:v>
                </c:pt>
                <c:pt idx="1">
                  <c:v>FALSE</c:v>
                </c:pt>
              </c:strCache>
            </c:strRef>
          </c:cat>
          <c:val>
            <c:numRef>
              <c:f>'PIVOT TABLES'!$J$14:$J$16</c:f>
              <c:numCache>
                <c:formatCode>0%</c:formatCode>
                <c:ptCount val="2"/>
                <c:pt idx="0">
                  <c:v>0.52100000000000002</c:v>
                </c:pt>
                <c:pt idx="1">
                  <c:v>0.47899999999999998</c:v>
                </c:pt>
              </c:numCache>
            </c:numRef>
          </c:val>
          <c:extLst>
            <c:ext xmlns:c16="http://schemas.microsoft.com/office/drawing/2014/chart" uri="{C3380CC4-5D6E-409C-BE32-E72D297353CC}">
              <c16:uniqueId val="{00000004-BC53-4234-9205-8518EF0041EA}"/>
            </c:ext>
          </c:extLst>
        </c:ser>
        <c:dLbls>
          <c:dLblPos val="inEnd"/>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78610642312064538"/>
          <c:y val="0.76386167813686712"/>
          <c:w val="0.1480580617714341"/>
          <c:h val="0.1516645685440001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Calibri" panose="020F0502020204030204" pitchFamily="34" charset="0"/>
              <a:ea typeface="Calibri" panose="020F0502020204030204" pitchFamily="34" charset="0"/>
              <a:cs typeface="Calibri" panose="020F050202020403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[MARY'S PROJECT TASK.xlsx]PIVOT TABLES!PivotTable4</c:name>
    <c:fmtId val="11"/>
  </c:pivotSource>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b="1"/>
              <a:t>Shopping Days</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chemeClr val="accent1"/>
          </a:soli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Aptos black" panose="020B0004020202020204" pitchFamily="34" charset="0"/>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Aptos black" panose="020B0004020202020204" pitchFamily="34" charset="0"/>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Aptos black" panose="020B0004020202020204" pitchFamily="34" charset="0"/>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23512815167961695"/>
          <c:y val="0.16662235259760355"/>
          <c:w val="0.69243628862709794"/>
          <c:h val="0.76450050779564382"/>
        </c:manualLayout>
      </c:layout>
      <c:barChart>
        <c:barDir val="bar"/>
        <c:grouping val="clustered"/>
        <c:varyColors val="0"/>
        <c:ser>
          <c:idx val="0"/>
          <c:order val="0"/>
          <c:tx>
            <c:strRef>
              <c:f>'PIVOT TABLES'!$O$34</c:f>
              <c:strCache>
                <c:ptCount val="1"/>
                <c:pt idx="0">
                  <c:v>Total</c:v>
                </c:pt>
              </c:strCache>
            </c:strRef>
          </c:tx>
          <c:spPr>
            <a:gradFill rotWithShape="1">
              <a:gsLst>
                <a:gs pos="0">
                  <a:schemeClr val="accent1">
                    <a:tint val="98000"/>
                    <a:lumMod val="114000"/>
                  </a:schemeClr>
                </a:gs>
                <a:gs pos="100000">
                  <a:schemeClr val="accent1">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'PIVOT TABLES'!$N$35:$N$42</c:f>
              <c:strCache>
                <c:ptCount val="7"/>
                <c:pt idx="0">
                  <c:v>Saturday</c:v>
                </c:pt>
                <c:pt idx="1">
                  <c:v>Wednesday</c:v>
                </c:pt>
                <c:pt idx="2">
                  <c:v>Friday</c:v>
                </c:pt>
                <c:pt idx="3">
                  <c:v>Monday</c:v>
                </c:pt>
                <c:pt idx="4">
                  <c:v>Sunday</c:v>
                </c:pt>
                <c:pt idx="5">
                  <c:v>Thursday</c:v>
                </c:pt>
                <c:pt idx="6">
                  <c:v>Tuesday</c:v>
                </c:pt>
              </c:strCache>
            </c:strRef>
          </c:cat>
          <c:val>
            <c:numRef>
              <c:f>'PIVOT TABLES'!$O$35:$O$42</c:f>
              <c:numCache>
                <c:formatCode>"$"#,##0</c:formatCode>
                <c:ptCount val="7"/>
                <c:pt idx="0">
                  <c:v>34086.959999999992</c:v>
                </c:pt>
                <c:pt idx="1">
                  <c:v>34856.979999999981</c:v>
                </c:pt>
                <c:pt idx="2">
                  <c:v>36290.769999999975</c:v>
                </c:pt>
                <c:pt idx="3">
                  <c:v>41408.300000000017</c:v>
                </c:pt>
                <c:pt idx="4">
                  <c:v>41850.619999999981</c:v>
                </c:pt>
                <c:pt idx="5">
                  <c:v>42328.960000000006</c:v>
                </c:pt>
                <c:pt idx="6">
                  <c:v>44241.289999999994</c:v>
                </c:pt>
              </c:numCache>
            </c:numRef>
          </c:val>
          <c:extLst>
            <c:ext xmlns:c16="http://schemas.microsoft.com/office/drawing/2014/chart" uri="{C3380CC4-5D6E-409C-BE32-E72D297353CC}">
              <c16:uniqueId val="{00000001-DFCA-41AD-9DD6-3B3897274697}"/>
            </c:ext>
          </c:extLst>
        </c:ser>
        <c:dLbls>
          <c:dLblPos val="outEnd"/>
          <c:showLegendKey val="0"/>
          <c:showVal val="1"/>
          <c:showCatName val="0"/>
          <c:showSerName val="0"/>
          <c:showPercent val="0"/>
          <c:showBubbleSize val="0"/>
        </c:dLbls>
        <c:gapWidth val="115"/>
        <c:overlap val="-20"/>
        <c:axId val="1520920160"/>
        <c:axId val="1520926880"/>
      </c:barChart>
      <c:catAx>
        <c:axId val="1520920160"/>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1" i="0" u="none" strike="noStrike" kern="1200" baseline="0">
                <a:solidFill>
                  <a:schemeClr val="lt1">
                    <a:lumMod val="85000"/>
                  </a:schemeClr>
                </a:solidFill>
                <a:latin typeface="+mn-lt"/>
                <a:ea typeface="+mn-ea"/>
                <a:cs typeface="+mn-cs"/>
              </a:defRPr>
            </a:pPr>
            <a:endParaRPr lang="en-US"/>
          </a:p>
        </c:txPr>
        <c:crossAx val="1520926880"/>
        <c:crosses val="autoZero"/>
        <c:auto val="1"/>
        <c:lblAlgn val="ctr"/>
        <c:lblOffset val="100"/>
        <c:noMultiLvlLbl val="0"/>
      </c:catAx>
      <c:valAx>
        <c:axId val="1520926880"/>
        <c:scaling>
          <c:orientation val="minMax"/>
        </c:scaling>
        <c:delete val="0"/>
        <c:axPos val="b"/>
        <c:majorGridlines>
          <c:spPr>
            <a:ln w="9525" cap="flat" cmpd="sng" algn="ctr">
              <a:solidFill>
                <a:schemeClr val="lt1">
                  <a:lumMod val="95000"/>
                  <a:alpha val="10000"/>
                </a:schemeClr>
              </a:solidFill>
              <a:round/>
            </a:ln>
            <a:effectLst/>
          </c:spPr>
        </c:majorGridlines>
        <c:numFmt formatCode="&quot;$&quot;#,##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5209201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[MARY'S PROJECT TASK.xlsx]PIVOT TABLES!PivotTable2</c:name>
    <c:fmtId val="10"/>
  </c:pivotSource>
  <c:chart>
    <c:title>
      <c:tx>
        <c:rich>
          <a:bodyPr rot="0" spcFirstLastPara="1" vertOverflow="ellipsis" vert="horz" wrap="square" anchor="ctr" anchorCtr="1"/>
          <a:lstStyle/>
          <a:p>
            <a:pPr>
              <a:defRPr b="1" i="0" u="none" strike="noStrike" kern="1200" baseline="0">
                <a:solidFill>
                  <a:schemeClr val="tx1"/>
                </a:solidFill>
                <a:effectLst/>
                <a:latin typeface="Calibri" panose="020F0502020204030204" pitchFamily="34" charset="0"/>
                <a:ea typeface="Calibri" panose="020F0502020204030204" pitchFamily="34" charset="0"/>
                <a:cs typeface="Calibri" panose="020F0502020204030204" pitchFamily="34" charset="0"/>
              </a:defRPr>
            </a:pPr>
            <a:r>
              <a:rPr lang="en-US" b="1">
                <a:solidFill>
                  <a:schemeClr val="tx1"/>
                </a:solidFill>
                <a:latin typeface="Calibri" panose="020F0502020204030204" pitchFamily="34" charset="0"/>
                <a:ea typeface="Calibri" panose="020F0502020204030204" pitchFamily="34" charset="0"/>
                <a:cs typeface="Calibri" panose="020F0502020204030204" pitchFamily="34" charset="0"/>
              </a:rPr>
              <a:t>Media Purchase Influence</a:t>
            </a:r>
          </a:p>
        </c:rich>
      </c:tx>
      <c:overlay val="0"/>
      <c:spPr>
        <a:noFill/>
        <a:ln>
          <a:noFill/>
        </a:ln>
        <a:effectLst/>
      </c:spPr>
      <c:txPr>
        <a:bodyPr rot="0" spcFirstLastPara="1" vertOverflow="ellipsis" vert="horz" wrap="square" anchor="ctr" anchorCtr="1"/>
        <a:lstStyle/>
        <a:p>
          <a:pPr>
            <a:defRPr b="1" i="0" u="none" strike="noStrike" kern="1200" baseline="0">
              <a:solidFill>
                <a:schemeClr val="tx1"/>
              </a:solidFill>
              <a:effectLst/>
              <a:latin typeface="Calibri" panose="020F0502020204030204" pitchFamily="34" charset="0"/>
              <a:ea typeface="Calibri" panose="020F0502020204030204" pitchFamily="34" charset="0"/>
              <a:cs typeface="Calibri" panose="020F0502020204030204" pitchFamily="34" charset="0"/>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Aptos black" panose="020B0004020202020204" pitchFamily="34" charset="0"/>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Aptos black" panose="020B0004020202020204" pitchFamily="34" charset="0"/>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Aptos black" panose="020B0004020202020204" pitchFamily="34" charset="0"/>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4289193156580369E-2"/>
          <c:y val="0.19462927238048686"/>
          <c:w val="0.91908268431125562"/>
          <c:h val="0.64463516456657532"/>
        </c:manualLayout>
      </c:layout>
      <c:barChart>
        <c:barDir val="col"/>
        <c:grouping val="clustered"/>
        <c:varyColors val="0"/>
        <c:ser>
          <c:idx val="0"/>
          <c:order val="0"/>
          <c:tx>
            <c:strRef>
              <c:f>'PIVOT TABLES'!$U$4</c:f>
              <c:strCache>
                <c:ptCount val="1"/>
                <c:pt idx="0">
                  <c:v>Total</c:v>
                </c:pt>
              </c:strCache>
            </c:strRef>
          </c:tx>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'PIVOT TABLES'!$T$5:$T$9</c:f>
              <c:strCache>
                <c:ptCount val="4"/>
                <c:pt idx="0">
                  <c:v>High</c:v>
                </c:pt>
                <c:pt idx="1">
                  <c:v>Low</c:v>
                </c:pt>
                <c:pt idx="2">
                  <c:v>Medium</c:v>
                </c:pt>
                <c:pt idx="3">
                  <c:v>None</c:v>
                </c:pt>
              </c:strCache>
            </c:strRef>
          </c:cat>
          <c:val>
            <c:numRef>
              <c:f>'PIVOT TABLES'!$U$5:$U$9</c:f>
              <c:numCache>
                <c:formatCode>"$"#,##0</c:formatCode>
                <c:ptCount val="4"/>
                <c:pt idx="0">
                  <c:v>76192.920000000042</c:v>
                </c:pt>
                <c:pt idx="1">
                  <c:v>67852.319999999992</c:v>
                </c:pt>
                <c:pt idx="2">
                  <c:v>66108.020000000019</c:v>
                </c:pt>
                <c:pt idx="3">
                  <c:v>64910.62</c:v>
                </c:pt>
              </c:numCache>
            </c:numRef>
          </c:val>
          <c:extLst>
            <c:ext xmlns:c16="http://schemas.microsoft.com/office/drawing/2014/chart" uri="{C3380CC4-5D6E-409C-BE32-E72D297353CC}">
              <c16:uniqueId val="{00000000-64DA-42DC-95D5-E096ABFD6360}"/>
            </c:ext>
          </c:extLst>
        </c:ser>
        <c:dLbls>
          <c:dLblPos val="inEnd"/>
          <c:showLegendKey val="0"/>
          <c:showVal val="1"/>
          <c:showCatName val="0"/>
          <c:showSerName val="0"/>
          <c:showPercent val="0"/>
          <c:showBubbleSize val="0"/>
        </c:dLbls>
        <c:gapWidth val="41"/>
        <c:axId val="145302304"/>
        <c:axId val="1651935568"/>
      </c:barChart>
      <c:catAx>
        <c:axId val="14530230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solidFill>
                <a:effectLst/>
                <a:latin typeface="Calibri" panose="020F0502020204030204" pitchFamily="34" charset="0"/>
                <a:ea typeface="Calibri" panose="020F0502020204030204" pitchFamily="34" charset="0"/>
                <a:cs typeface="Calibri" panose="020F0502020204030204" pitchFamily="34" charset="0"/>
              </a:defRPr>
            </a:pPr>
            <a:endParaRPr lang="en-US"/>
          </a:p>
        </c:txPr>
        <c:crossAx val="1651935568"/>
        <c:crosses val="autoZero"/>
        <c:auto val="1"/>
        <c:lblAlgn val="ctr"/>
        <c:lblOffset val="100"/>
        <c:noMultiLvlLbl val="0"/>
      </c:catAx>
      <c:valAx>
        <c:axId val="1651935568"/>
        <c:scaling>
          <c:orientation val="minMax"/>
        </c:scaling>
        <c:delete val="1"/>
        <c:axPos val="l"/>
        <c:numFmt formatCode="&quot;$&quot;#,##0" sourceLinked="1"/>
        <c:majorTickMark val="none"/>
        <c:minorTickMark val="none"/>
        <c:tickLblPos val="nextTo"/>
        <c:crossAx val="1453023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[MARY'S PROJECT TASK.xlsx]PIVOT TABLES!PivotTable16</c:name>
    <c:fmtId val="14"/>
  </c:pivotSource>
  <c:chart>
    <c:title>
      <c:tx>
        <c:rich>
          <a:bodyPr rot="0" spcFirstLastPara="1" vertOverflow="ellipsis" vert="horz" wrap="square" anchor="ctr" anchorCtr="1"/>
          <a:lstStyle/>
          <a:p>
            <a:pPr>
              <a:defRPr sz="2200" b="1" i="0" u="none" strike="noStrike" kern="1200" cap="all" spc="150" baseline="0">
                <a:solidFill>
                  <a:schemeClr val="tx1"/>
                </a:solidFill>
                <a:latin typeface="Calibri" panose="020F0502020204030204" pitchFamily="34" charset="0"/>
                <a:ea typeface="Calibri" panose="020F0502020204030204" pitchFamily="34" charset="0"/>
                <a:cs typeface="Calibri" panose="020F0502020204030204" pitchFamily="34" charset="0"/>
              </a:defRPr>
            </a:pPr>
            <a:r>
              <a:rPr lang="en-US">
                <a:solidFill>
                  <a:schemeClr val="tx1"/>
                </a:solidFill>
                <a:latin typeface="Calibri" panose="020F0502020204030204" pitchFamily="34" charset="0"/>
                <a:ea typeface="Calibri" panose="020F0502020204030204" pitchFamily="34" charset="0"/>
                <a:cs typeface="Calibri" panose="020F0502020204030204" pitchFamily="34" charset="0"/>
              </a:rPr>
              <a:t>Discount Sensitivity</a:t>
            </a:r>
          </a:p>
        </c:rich>
      </c:tx>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solidFill>
              <a:latin typeface="Calibri" panose="020F0502020204030204" pitchFamily="34" charset="0"/>
              <a:ea typeface="Calibri" panose="020F0502020204030204" pitchFamily="34" charset="0"/>
              <a:cs typeface="Calibri" panose="020F0502020204030204" pitchFamily="34" charset="0"/>
            </a:defRPr>
          </a:pPr>
          <a:endParaRPr lang="en-US"/>
        </a:p>
      </c:txPr>
    </c:title>
    <c:autoTitleDeleted val="0"/>
    <c:pivotFmts>
      <c:pivotFmt>
        <c:idx val="0"/>
        <c:spPr>
          <a:solidFill>
            <a:schemeClr val="accent1"/>
          </a:solidFill>
          <a:ln>
            <a:noFill/>
          </a:ln>
          <a:effectLst/>
        </c:spPr>
        <c:marker>
          <c:symbol val="none"/>
        </c:marker>
        <c:dLbl>
          <c:idx val="0"/>
          <c:numFmt formatCode="#,##0"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numFmt formatCode="#,##0"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numFmt formatCode="#,##0" sourceLinked="0"/>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Aptos black" panose="020B0004020202020204" pitchFamily="34" charset="0"/>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dLbl>
          <c:idx val="0"/>
          <c:tx>
            <c:rich>
              <a:bodyPr rot="0" spcFirstLastPara="1" vertOverflow="ellipsis" vert="horz" wrap="square" anchor="ctr" anchorCtr="1"/>
              <a:lstStyle/>
              <a:p>
                <a:pPr>
                  <a:defRPr sz="900" b="0" i="0" u="none" strike="noStrike" kern="1200" baseline="0">
                    <a:solidFill>
                      <a:schemeClr val="tx1">
                        <a:lumMod val="75000"/>
                        <a:lumOff val="25000"/>
                      </a:schemeClr>
                    </a:solidFill>
                    <a:latin typeface="Aptos black" panose="020B0004020202020204" pitchFamily="34" charset="0"/>
                    <a:ea typeface="+mn-ea"/>
                    <a:cs typeface="+mn-cs"/>
                  </a:defRPr>
                </a:pPr>
                <a:r>
                  <a:rPr lang="en-US"/>
                  <a:t>$</a:t>
                </a:r>
                <a:fld id="{0649C594-1F66-4235-82D1-D606D688B786}" type="VALUE">
                  <a:rPr lang="en-US"/>
                  <a:pPr>
                    <a:defRPr sz="900" b="0" i="0" u="none" strike="noStrike" kern="1200" baseline="0">
                      <a:solidFill>
                        <a:schemeClr val="tx1">
                          <a:lumMod val="75000"/>
                          <a:lumOff val="25000"/>
                        </a:schemeClr>
                      </a:solidFill>
                      <a:latin typeface="Aptos black" panose="020B0004020202020204" pitchFamily="34" charset="0"/>
                      <a:ea typeface="+mn-ea"/>
                      <a:cs typeface="+mn-cs"/>
                    </a:defRPr>
                  </a:pPr>
                  <a:t>[VALUE]</a:t>
                </a:fld>
                <a:endParaRPr lang="en-US"/>
              </a:p>
            </c:rich>
          </c:tx>
          <c:numFmt formatCode="#,##0" sourceLinked="0"/>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Aptos black" panose="020B0004020202020204" pitchFamily="34" charset="0"/>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4"/>
        <c:spPr>
          <a:solidFill>
            <a:schemeClr val="accent1"/>
          </a:solidFill>
          <a:ln>
            <a:noFill/>
          </a:ln>
          <a:effectLst/>
        </c:spPr>
        <c:dLbl>
          <c:idx val="0"/>
          <c:tx>
            <c:rich>
              <a:bodyPr rot="0" spcFirstLastPara="1" vertOverflow="ellipsis" vert="horz" wrap="square" anchor="ctr" anchorCtr="1"/>
              <a:lstStyle/>
              <a:p>
                <a:pPr>
                  <a:defRPr sz="900" b="0" i="0" u="none" strike="noStrike" kern="1200" baseline="0">
                    <a:solidFill>
                      <a:schemeClr val="tx1">
                        <a:lumMod val="75000"/>
                        <a:lumOff val="25000"/>
                      </a:schemeClr>
                    </a:solidFill>
                    <a:latin typeface="Aptos black" panose="020B0004020202020204" pitchFamily="34" charset="0"/>
                    <a:ea typeface="+mn-ea"/>
                    <a:cs typeface="+mn-cs"/>
                  </a:defRPr>
                </a:pPr>
                <a:r>
                  <a:rPr lang="en-US"/>
                  <a:t>$</a:t>
                </a:r>
                <a:fld id="{9C1CDE6C-0B8D-41BC-BE5C-19A8AA77B815}" type="VALUE">
                  <a:rPr lang="en-US"/>
                  <a:pPr>
                    <a:defRPr sz="900" b="0" i="0" u="none" strike="noStrike" kern="1200" baseline="0">
                      <a:solidFill>
                        <a:schemeClr val="tx1">
                          <a:lumMod val="75000"/>
                          <a:lumOff val="25000"/>
                        </a:schemeClr>
                      </a:solidFill>
                      <a:latin typeface="Aptos black" panose="020B0004020202020204" pitchFamily="34" charset="0"/>
                      <a:ea typeface="+mn-ea"/>
                      <a:cs typeface="+mn-cs"/>
                    </a:defRPr>
                  </a:pPr>
                  <a:t>[VALUE]</a:t>
                </a:fld>
                <a:endParaRPr lang="en-US"/>
              </a:p>
            </c:rich>
          </c:tx>
          <c:numFmt formatCode="#,##0" sourceLinked="0"/>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Aptos black" panose="020B0004020202020204" pitchFamily="34" charset="0"/>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5"/>
        <c:spPr>
          <a:solidFill>
            <a:schemeClr val="accent1"/>
          </a:solidFill>
          <a:ln>
            <a:noFill/>
          </a:ln>
          <a:effectLst/>
        </c:spPr>
        <c:dLbl>
          <c:idx val="0"/>
          <c:tx>
            <c:rich>
              <a:bodyPr rot="0" spcFirstLastPara="1" vertOverflow="ellipsis" vert="horz" wrap="square" anchor="ctr" anchorCtr="1"/>
              <a:lstStyle/>
              <a:p>
                <a:pPr>
                  <a:defRPr sz="900" b="0" i="0" u="none" strike="noStrike" kern="1200" baseline="0">
                    <a:solidFill>
                      <a:schemeClr val="tx1">
                        <a:lumMod val="75000"/>
                        <a:lumOff val="25000"/>
                      </a:schemeClr>
                    </a:solidFill>
                    <a:latin typeface="Aptos black" panose="020B0004020202020204" pitchFamily="34" charset="0"/>
                    <a:ea typeface="+mn-ea"/>
                    <a:cs typeface="+mn-cs"/>
                  </a:defRPr>
                </a:pPr>
                <a:r>
                  <a:rPr lang="en-US"/>
                  <a:t>$</a:t>
                </a:r>
                <a:fld id="{9B68AC78-E027-4321-81F3-2F06F46D43B8}" type="VALUE">
                  <a:rPr lang="en-US"/>
                  <a:pPr>
                    <a:defRPr sz="900" b="0" i="0" u="none" strike="noStrike" kern="1200" baseline="0">
                      <a:solidFill>
                        <a:schemeClr val="tx1">
                          <a:lumMod val="75000"/>
                          <a:lumOff val="25000"/>
                        </a:schemeClr>
                      </a:solidFill>
                      <a:latin typeface="Aptos black" panose="020B0004020202020204" pitchFamily="34" charset="0"/>
                      <a:ea typeface="+mn-ea"/>
                      <a:cs typeface="+mn-cs"/>
                    </a:defRPr>
                  </a:pPr>
                  <a:t>[VALUE]</a:t>
                </a:fld>
                <a:endParaRPr lang="en-US"/>
              </a:p>
            </c:rich>
          </c:tx>
          <c:numFmt formatCode="#,##0" sourceLinked="0"/>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Aptos black" panose="020B0004020202020204" pitchFamily="34" charset="0"/>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6"/>
        <c:spPr>
          <a:solidFill>
            <a:schemeClr val="accent1"/>
          </a:solidFill>
          <a:ln>
            <a:noFill/>
          </a:ln>
          <a:effectLst/>
        </c:spPr>
        <c:marker>
          <c:symbol val="none"/>
        </c:marker>
        <c:dLbl>
          <c:idx val="0"/>
          <c:numFmt formatCode="#,##0" sourceLinked="0"/>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Aptos black" panose="020B0004020202020204" pitchFamily="34" charset="0"/>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dLbl>
          <c:idx val="0"/>
          <c:tx>
            <c:rich>
              <a:bodyPr rot="0" spcFirstLastPara="1" vertOverflow="ellipsis" vert="horz" wrap="square" anchor="ctr" anchorCtr="1"/>
              <a:lstStyle/>
              <a:p>
                <a:pPr>
                  <a:defRPr sz="900" b="0" i="0" u="none" strike="noStrike" kern="1200" baseline="0">
                    <a:solidFill>
                      <a:schemeClr val="tx1">
                        <a:lumMod val="75000"/>
                        <a:lumOff val="25000"/>
                      </a:schemeClr>
                    </a:solidFill>
                    <a:latin typeface="Aptos black" panose="020B0004020202020204" pitchFamily="34" charset="0"/>
                    <a:ea typeface="+mn-ea"/>
                    <a:cs typeface="+mn-cs"/>
                  </a:defRPr>
                </a:pPr>
                <a:r>
                  <a:rPr lang="en-US"/>
                  <a:t>$</a:t>
                </a:r>
                <a:fld id="{0649C594-1F66-4235-82D1-D606D688B786}" type="VALUE">
                  <a:rPr lang="en-US"/>
                  <a:pPr>
                    <a:defRPr sz="900" b="0" i="0" u="none" strike="noStrike" kern="1200" baseline="0">
                      <a:solidFill>
                        <a:schemeClr val="tx1">
                          <a:lumMod val="75000"/>
                          <a:lumOff val="25000"/>
                        </a:schemeClr>
                      </a:solidFill>
                      <a:latin typeface="Aptos black" panose="020B0004020202020204" pitchFamily="34" charset="0"/>
                      <a:ea typeface="+mn-ea"/>
                      <a:cs typeface="+mn-cs"/>
                    </a:defRPr>
                  </a:pPr>
                  <a:t>[VALUE]</a:t>
                </a:fld>
                <a:endParaRPr lang="en-US"/>
              </a:p>
            </c:rich>
          </c:tx>
          <c:numFmt formatCode="#,##0" sourceLinked="0"/>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Aptos black" panose="020B0004020202020204" pitchFamily="34" charset="0"/>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8"/>
        <c:spPr>
          <a:solidFill>
            <a:schemeClr val="accent1"/>
          </a:solidFill>
          <a:ln>
            <a:noFill/>
          </a:ln>
          <a:effectLst/>
        </c:spPr>
        <c:dLbl>
          <c:idx val="0"/>
          <c:tx>
            <c:rich>
              <a:bodyPr rot="0" spcFirstLastPara="1" vertOverflow="ellipsis" vert="horz" wrap="square" anchor="ctr" anchorCtr="1"/>
              <a:lstStyle/>
              <a:p>
                <a:pPr>
                  <a:defRPr sz="900" b="0" i="0" u="none" strike="noStrike" kern="1200" baseline="0">
                    <a:solidFill>
                      <a:schemeClr val="tx1">
                        <a:lumMod val="75000"/>
                        <a:lumOff val="25000"/>
                      </a:schemeClr>
                    </a:solidFill>
                    <a:latin typeface="Aptos black" panose="020B0004020202020204" pitchFamily="34" charset="0"/>
                    <a:ea typeface="+mn-ea"/>
                    <a:cs typeface="+mn-cs"/>
                  </a:defRPr>
                </a:pPr>
                <a:r>
                  <a:rPr lang="en-US"/>
                  <a:t>$</a:t>
                </a:r>
                <a:fld id="{9C1CDE6C-0B8D-41BC-BE5C-19A8AA77B815}" type="VALUE">
                  <a:rPr lang="en-US"/>
                  <a:pPr>
                    <a:defRPr sz="900" b="0" i="0" u="none" strike="noStrike" kern="1200" baseline="0">
                      <a:solidFill>
                        <a:schemeClr val="tx1">
                          <a:lumMod val="75000"/>
                          <a:lumOff val="25000"/>
                        </a:schemeClr>
                      </a:solidFill>
                      <a:latin typeface="Aptos black" panose="020B0004020202020204" pitchFamily="34" charset="0"/>
                      <a:ea typeface="+mn-ea"/>
                      <a:cs typeface="+mn-cs"/>
                    </a:defRPr>
                  </a:pPr>
                  <a:t>[VALUE]</a:t>
                </a:fld>
                <a:endParaRPr lang="en-US"/>
              </a:p>
            </c:rich>
          </c:tx>
          <c:numFmt formatCode="#,##0" sourceLinked="0"/>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Aptos black" panose="020B0004020202020204" pitchFamily="34" charset="0"/>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9"/>
        <c:spPr>
          <a:solidFill>
            <a:schemeClr val="accent1"/>
          </a:solidFill>
          <a:ln>
            <a:noFill/>
          </a:ln>
          <a:effectLst/>
        </c:spPr>
        <c:dLbl>
          <c:idx val="0"/>
          <c:tx>
            <c:rich>
              <a:bodyPr rot="0" spcFirstLastPara="1" vertOverflow="ellipsis" vert="horz" wrap="square" anchor="ctr" anchorCtr="1"/>
              <a:lstStyle/>
              <a:p>
                <a:pPr>
                  <a:defRPr sz="900" b="0" i="0" u="none" strike="noStrike" kern="1200" baseline="0">
                    <a:solidFill>
                      <a:schemeClr val="tx1">
                        <a:lumMod val="75000"/>
                        <a:lumOff val="25000"/>
                      </a:schemeClr>
                    </a:solidFill>
                    <a:latin typeface="Aptos black" panose="020B0004020202020204" pitchFamily="34" charset="0"/>
                    <a:ea typeface="+mn-ea"/>
                    <a:cs typeface="+mn-cs"/>
                  </a:defRPr>
                </a:pPr>
                <a:r>
                  <a:rPr lang="en-US"/>
                  <a:t>$</a:t>
                </a:r>
                <a:fld id="{9B68AC78-E027-4321-81F3-2F06F46D43B8}" type="VALUE">
                  <a:rPr lang="en-US"/>
                  <a:pPr>
                    <a:defRPr sz="900" b="0" i="0" u="none" strike="noStrike" kern="1200" baseline="0">
                      <a:solidFill>
                        <a:schemeClr val="tx1">
                          <a:lumMod val="75000"/>
                          <a:lumOff val="25000"/>
                        </a:schemeClr>
                      </a:solidFill>
                      <a:latin typeface="Aptos black" panose="020B0004020202020204" pitchFamily="34" charset="0"/>
                      <a:ea typeface="+mn-ea"/>
                      <a:cs typeface="+mn-cs"/>
                    </a:defRPr>
                  </a:pPr>
                  <a:t>[VALUE]</a:t>
                </a:fld>
                <a:endParaRPr lang="en-US"/>
              </a:p>
            </c:rich>
          </c:tx>
          <c:numFmt formatCode="#,##0" sourceLinked="0"/>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Aptos black" panose="020B0004020202020204" pitchFamily="34" charset="0"/>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10"/>
        <c:spPr>
          <a:solidFill>
            <a:schemeClr val="accent1"/>
          </a:solidFill>
          <a:ln>
            <a:noFill/>
          </a:ln>
          <a:effectLst/>
        </c:spPr>
        <c:marker>
          <c:symbol val="none"/>
        </c:marker>
        <c:dLbl>
          <c:idx val="0"/>
          <c:numFmt formatCode="#,##0" sourceLinked="0"/>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Aptos black" panose="020B0004020202020204" pitchFamily="34" charset="0"/>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dLbl>
          <c:idx val="0"/>
          <c:tx>
            <c:rich>
              <a:bodyPr rot="0" spcFirstLastPara="1" vertOverflow="ellipsis" vert="horz" wrap="square" anchor="ctr" anchorCtr="1"/>
              <a:lstStyle/>
              <a:p>
                <a:pPr>
                  <a:defRPr sz="900" b="0" i="0" u="none" strike="noStrike" kern="1200" baseline="0">
                    <a:solidFill>
                      <a:schemeClr val="tx1">
                        <a:lumMod val="75000"/>
                        <a:lumOff val="25000"/>
                      </a:schemeClr>
                    </a:solidFill>
                    <a:latin typeface="Aptos black" panose="020B0004020202020204" pitchFamily="34" charset="0"/>
                    <a:ea typeface="+mn-ea"/>
                    <a:cs typeface="+mn-cs"/>
                  </a:defRPr>
                </a:pPr>
                <a:r>
                  <a:rPr lang="en-US"/>
                  <a:t>$</a:t>
                </a:r>
                <a:fld id="{0649C594-1F66-4235-82D1-D606D688B786}" type="VALUE">
                  <a:rPr lang="en-US"/>
                  <a:pPr>
                    <a:defRPr sz="900" b="0" i="0" u="none" strike="noStrike" kern="1200" baseline="0">
                      <a:solidFill>
                        <a:schemeClr val="tx1">
                          <a:lumMod val="75000"/>
                          <a:lumOff val="25000"/>
                        </a:schemeClr>
                      </a:solidFill>
                      <a:latin typeface="Aptos black" panose="020B0004020202020204" pitchFamily="34" charset="0"/>
                      <a:ea typeface="+mn-ea"/>
                      <a:cs typeface="+mn-cs"/>
                    </a:defRPr>
                  </a:pPr>
                  <a:t>[VALUE]</a:t>
                </a:fld>
                <a:endParaRPr lang="en-US"/>
              </a:p>
            </c:rich>
          </c:tx>
          <c:numFmt formatCode="#,##0" sourceLinked="0"/>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Aptos black" panose="020B0004020202020204" pitchFamily="34" charset="0"/>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12"/>
        <c:spPr>
          <a:solidFill>
            <a:schemeClr val="accent1"/>
          </a:solidFill>
          <a:ln>
            <a:noFill/>
          </a:ln>
          <a:effectLst/>
        </c:spPr>
        <c:dLbl>
          <c:idx val="0"/>
          <c:tx>
            <c:rich>
              <a:bodyPr rot="0" spcFirstLastPara="1" vertOverflow="ellipsis" vert="horz" wrap="square" anchor="ctr" anchorCtr="1"/>
              <a:lstStyle/>
              <a:p>
                <a:pPr>
                  <a:defRPr sz="900" b="0" i="0" u="none" strike="noStrike" kern="1200" baseline="0">
                    <a:solidFill>
                      <a:schemeClr val="tx1">
                        <a:lumMod val="75000"/>
                        <a:lumOff val="25000"/>
                      </a:schemeClr>
                    </a:solidFill>
                    <a:latin typeface="Aptos black" panose="020B0004020202020204" pitchFamily="34" charset="0"/>
                    <a:ea typeface="+mn-ea"/>
                    <a:cs typeface="+mn-cs"/>
                  </a:defRPr>
                </a:pPr>
                <a:r>
                  <a:rPr lang="en-US"/>
                  <a:t>$</a:t>
                </a:r>
                <a:fld id="{9C1CDE6C-0B8D-41BC-BE5C-19A8AA77B815}" type="VALUE">
                  <a:rPr lang="en-US"/>
                  <a:pPr>
                    <a:defRPr sz="900" b="0" i="0" u="none" strike="noStrike" kern="1200" baseline="0">
                      <a:solidFill>
                        <a:schemeClr val="tx1">
                          <a:lumMod val="75000"/>
                          <a:lumOff val="25000"/>
                        </a:schemeClr>
                      </a:solidFill>
                      <a:latin typeface="Aptos black" panose="020B0004020202020204" pitchFamily="34" charset="0"/>
                      <a:ea typeface="+mn-ea"/>
                      <a:cs typeface="+mn-cs"/>
                    </a:defRPr>
                  </a:pPr>
                  <a:t>[VALUE]</a:t>
                </a:fld>
                <a:endParaRPr lang="en-US"/>
              </a:p>
            </c:rich>
          </c:tx>
          <c:numFmt formatCode="#,##0" sourceLinked="0"/>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Aptos black" panose="020B0004020202020204" pitchFamily="34" charset="0"/>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13"/>
        <c:spPr>
          <a:solidFill>
            <a:schemeClr val="accent1"/>
          </a:solidFill>
          <a:ln>
            <a:noFill/>
          </a:ln>
          <a:effectLst/>
        </c:spPr>
        <c:dLbl>
          <c:idx val="0"/>
          <c:tx>
            <c:rich>
              <a:bodyPr rot="0" spcFirstLastPara="1" vertOverflow="ellipsis" vert="horz" wrap="square" anchor="ctr" anchorCtr="1"/>
              <a:lstStyle/>
              <a:p>
                <a:pPr>
                  <a:defRPr sz="900" b="0" i="0" u="none" strike="noStrike" kern="1200" baseline="0">
                    <a:solidFill>
                      <a:schemeClr val="tx1">
                        <a:lumMod val="75000"/>
                        <a:lumOff val="25000"/>
                      </a:schemeClr>
                    </a:solidFill>
                    <a:latin typeface="Aptos black" panose="020B0004020202020204" pitchFamily="34" charset="0"/>
                    <a:ea typeface="+mn-ea"/>
                    <a:cs typeface="+mn-cs"/>
                  </a:defRPr>
                </a:pPr>
                <a:r>
                  <a:rPr lang="en-US"/>
                  <a:t>$</a:t>
                </a:r>
                <a:fld id="{9B68AC78-E027-4321-81F3-2F06F46D43B8}" type="VALUE">
                  <a:rPr lang="en-US"/>
                  <a:pPr>
                    <a:defRPr sz="900" b="0" i="0" u="none" strike="noStrike" kern="1200" baseline="0">
                      <a:solidFill>
                        <a:schemeClr val="tx1">
                          <a:lumMod val="75000"/>
                          <a:lumOff val="25000"/>
                        </a:schemeClr>
                      </a:solidFill>
                      <a:latin typeface="Aptos black" panose="020B0004020202020204" pitchFamily="34" charset="0"/>
                      <a:ea typeface="+mn-ea"/>
                      <a:cs typeface="+mn-cs"/>
                    </a:defRPr>
                  </a:pPr>
                  <a:t>[VALUE]</a:t>
                </a:fld>
                <a:endParaRPr lang="en-US"/>
              </a:p>
            </c:rich>
          </c:tx>
          <c:numFmt formatCode="#,##0" sourceLinked="0"/>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Aptos black" panose="020B0004020202020204" pitchFamily="34" charset="0"/>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s>
    <c:plotArea>
      <c:layout/>
      <c:barChart>
        <c:barDir val="col"/>
        <c:grouping val="clustered"/>
        <c:varyColors val="0"/>
        <c:ser>
          <c:idx val="0"/>
          <c:order val="0"/>
          <c:tx>
            <c:strRef>
              <c:f>'PIVOT TABLES'!$J$3</c:f>
              <c:strCache>
                <c:ptCount val="1"/>
                <c:pt idx="0">
                  <c:v>Total</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Pt>
            <c:idx val="0"/>
            <c:invertIfNegative val="0"/>
            <c:bubble3D val="0"/>
            <c:spPr>
              <a:pattFill prst="narHorz">
                <a:fgClr>
                  <a:schemeClr val="accent1"/>
                </a:fgClr>
                <a:bgClr>
                  <a:schemeClr val="accent1">
                    <a:lumMod val="20000"/>
                    <a:lumOff val="80000"/>
                  </a:schemeClr>
                </a:bgClr>
              </a:pattFill>
              <a:ln>
                <a:noFill/>
              </a:ln>
              <a:effectLst>
                <a:innerShdw blurRad="114300">
                  <a:schemeClr val="accent1"/>
                </a:innerShdw>
              </a:effectLst>
            </c:spPr>
            <c:extLst>
              <c:ext xmlns:c16="http://schemas.microsoft.com/office/drawing/2014/chart" uri="{C3380CC4-5D6E-409C-BE32-E72D297353CC}">
                <c16:uniqueId val="{00000001-F199-400D-940F-75E7502DBFC3}"/>
              </c:ext>
            </c:extLst>
          </c:dPt>
          <c:dPt>
            <c:idx val="1"/>
            <c:invertIfNegative val="0"/>
            <c:bubble3D val="0"/>
            <c:spPr>
              <a:pattFill prst="narHorz">
                <a:fgClr>
                  <a:schemeClr val="accent1"/>
                </a:fgClr>
                <a:bgClr>
                  <a:schemeClr val="accent1">
                    <a:lumMod val="20000"/>
                    <a:lumOff val="80000"/>
                  </a:schemeClr>
                </a:bgClr>
              </a:pattFill>
              <a:ln>
                <a:noFill/>
              </a:ln>
              <a:effectLst>
                <a:innerShdw blurRad="114300">
                  <a:schemeClr val="accent1"/>
                </a:innerShdw>
              </a:effectLst>
            </c:spPr>
            <c:extLst>
              <c:ext xmlns:c16="http://schemas.microsoft.com/office/drawing/2014/chart" uri="{C3380CC4-5D6E-409C-BE32-E72D297353CC}">
                <c16:uniqueId val="{00000003-F199-400D-940F-75E7502DBFC3}"/>
              </c:ext>
            </c:extLst>
          </c:dPt>
          <c:dPt>
            <c:idx val="2"/>
            <c:invertIfNegative val="0"/>
            <c:bubble3D val="0"/>
            <c:spPr>
              <a:pattFill prst="narHorz">
                <a:fgClr>
                  <a:schemeClr val="accent1"/>
                </a:fgClr>
                <a:bgClr>
                  <a:schemeClr val="accent1">
                    <a:lumMod val="20000"/>
                    <a:lumOff val="80000"/>
                  </a:schemeClr>
                </a:bgClr>
              </a:pattFill>
              <a:ln>
                <a:noFill/>
              </a:ln>
              <a:effectLst>
                <a:innerShdw blurRad="114300">
                  <a:schemeClr val="accent1"/>
                </a:innerShdw>
              </a:effectLst>
            </c:spPr>
            <c:extLst>
              <c:ext xmlns:c16="http://schemas.microsoft.com/office/drawing/2014/chart" uri="{C3380CC4-5D6E-409C-BE32-E72D297353CC}">
                <c16:uniqueId val="{00000005-F199-400D-940F-75E7502DBFC3}"/>
              </c:ext>
            </c:extLst>
          </c:dPt>
          <c:dLbls>
            <c:dLbl>
              <c:idx val="0"/>
              <c:tx>
                <c:rich>
                  <a:bodyPr/>
                  <a:lstStyle/>
                  <a:p>
                    <a:r>
                      <a:rPr lang="en-US"/>
                      <a:t>$</a:t>
                    </a:r>
                    <a:fld id="{0649C594-1F66-4235-82D1-D606D688B786}" type="VALUE">
                      <a:rPr lang="en-US"/>
                      <a:pPr/>
                      <a:t>[VALUE]</a:t>
                    </a:fld>
                    <a:endParaRPr lang="en-US"/>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F199-400D-940F-75E7502DBFC3}"/>
                </c:ext>
              </c:extLst>
            </c:dLbl>
            <c:dLbl>
              <c:idx val="1"/>
              <c:tx>
                <c:rich>
                  <a:bodyPr/>
                  <a:lstStyle/>
                  <a:p>
                    <a:r>
                      <a:rPr lang="en-US"/>
                      <a:t>$</a:t>
                    </a:r>
                    <a:fld id="{9C1CDE6C-0B8D-41BC-BE5C-19A8AA77B815}" type="VALUE">
                      <a:rPr lang="en-US"/>
                      <a:pPr/>
                      <a:t>[VALUE]</a:t>
                    </a:fld>
                    <a:endParaRPr lang="en-US"/>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F199-400D-940F-75E7502DBFC3}"/>
                </c:ext>
              </c:extLst>
            </c:dLbl>
            <c:dLbl>
              <c:idx val="2"/>
              <c:tx>
                <c:rich>
                  <a:bodyPr/>
                  <a:lstStyle/>
                  <a:p>
                    <a:r>
                      <a:rPr lang="en-US"/>
                      <a:t>$</a:t>
                    </a:r>
                    <a:fld id="{9B68AC78-E027-4321-81F3-2F06F46D43B8}" type="VALUE">
                      <a:rPr lang="en-US"/>
                      <a:pPr/>
                      <a:t>[VALUE]</a:t>
                    </a:fld>
                    <a:endParaRPr lang="en-US"/>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F199-400D-940F-75E7502DBFC3}"/>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Calibri" panose="020F0502020204030204" pitchFamily="34" charset="0"/>
                    <a:ea typeface="Calibri" panose="020F0502020204030204" pitchFamily="34" charset="0"/>
                    <a:cs typeface="Calibri" panose="020F050202020403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'PIVOT TABLES'!$I$4:$I$7</c:f>
              <c:strCache>
                <c:ptCount val="3"/>
                <c:pt idx="0">
                  <c:v>Very Sensitive</c:v>
                </c:pt>
                <c:pt idx="1">
                  <c:v>Somewhat Sensitive</c:v>
                </c:pt>
                <c:pt idx="2">
                  <c:v>Not Sensitive</c:v>
                </c:pt>
              </c:strCache>
            </c:strRef>
          </c:cat>
          <c:val>
            <c:numRef>
              <c:f>'PIVOT TABLES'!$J$4:$J$7</c:f>
              <c:numCache>
                <c:formatCode>"$"#,##0</c:formatCode>
                <c:ptCount val="3"/>
                <c:pt idx="0">
                  <c:v>96526.470000000045</c:v>
                </c:pt>
                <c:pt idx="1">
                  <c:v>90001.72000000003</c:v>
                </c:pt>
                <c:pt idx="2">
                  <c:v>88535.690000000031</c:v>
                </c:pt>
              </c:numCache>
            </c:numRef>
          </c:val>
          <c:extLst>
            <c:ext xmlns:c16="http://schemas.microsoft.com/office/drawing/2014/chart" uri="{C3380CC4-5D6E-409C-BE32-E72D297353CC}">
              <c16:uniqueId val="{00000006-F199-400D-940F-75E7502DBFC3}"/>
            </c:ext>
          </c:extLst>
        </c:ser>
        <c:dLbls>
          <c:dLblPos val="outEnd"/>
          <c:showLegendKey val="0"/>
          <c:showVal val="1"/>
          <c:showCatName val="0"/>
          <c:showSerName val="0"/>
          <c:showPercent val="0"/>
          <c:showBubbleSize val="0"/>
        </c:dLbls>
        <c:gapWidth val="164"/>
        <c:overlap val="-22"/>
        <c:axId val="144218320"/>
        <c:axId val="144220240"/>
      </c:barChart>
      <c:catAx>
        <c:axId val="144218320"/>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1" i="0" u="none" strike="noStrike" kern="1200" baseline="0">
                <a:solidFill>
                  <a:schemeClr val="tx1"/>
                </a:solidFill>
                <a:latin typeface="Calibri" panose="020F0502020204030204" pitchFamily="34" charset="0"/>
                <a:ea typeface="Calibri" panose="020F0502020204030204" pitchFamily="34" charset="0"/>
                <a:cs typeface="Calibri" panose="020F0502020204030204" pitchFamily="34" charset="0"/>
              </a:defRPr>
            </a:pPr>
            <a:endParaRPr lang="en-US"/>
          </a:p>
        </c:txPr>
        <c:crossAx val="144220240"/>
        <c:crosses val="autoZero"/>
        <c:auto val="1"/>
        <c:lblAlgn val="ctr"/>
        <c:lblOffset val="100"/>
        <c:noMultiLvlLbl val="0"/>
      </c:catAx>
      <c:valAx>
        <c:axId val="144220240"/>
        <c:scaling>
          <c:orientation val="minMax"/>
        </c:scaling>
        <c:delete val="0"/>
        <c:axPos val="l"/>
        <c:numFmt formatCode="&quot;$&quot;#,##0"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solidFill>
                <a:latin typeface="Calibri" panose="020F0502020204030204" pitchFamily="34" charset="0"/>
                <a:ea typeface="Calibri" panose="020F0502020204030204" pitchFamily="34" charset="0"/>
                <a:cs typeface="Calibri" panose="020F0502020204030204" pitchFamily="34" charset="0"/>
              </a:defRPr>
            </a:pPr>
            <a:endParaRPr lang="en-US"/>
          </a:p>
        </c:txPr>
        <c:crossAx val="1442183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[MARY'S PROJECT TASK.xlsx]PIVOT TABLES!PivotTable5</c:name>
    <c:fmtId val="10"/>
  </c:pivotSource>
  <c:chart>
    <c:title>
      <c:tx>
        <c:rich>
          <a:bodyPr rot="0" spcFirstLastPara="1" vertOverflow="ellipsis" vert="horz" wrap="square" anchor="ctr" anchorCtr="1"/>
          <a:lstStyle/>
          <a:p>
            <a:pPr>
              <a:defRPr sz="1800" b="1" i="0" u="none" strike="noStrike" kern="1200" spc="0" baseline="0">
                <a:solidFill>
                  <a:schemeClr val="tx1"/>
                </a:solidFill>
                <a:latin typeface="Calibri" panose="020F0502020204030204" pitchFamily="34" charset="0"/>
                <a:ea typeface="Calibri" panose="020F0502020204030204" pitchFamily="34" charset="0"/>
                <a:cs typeface="Calibri" panose="020F0502020204030204" pitchFamily="34" charset="0"/>
              </a:defRPr>
            </a:pPr>
            <a:r>
              <a:rPr 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rPr>
              <a:t>Product Ratings</a:t>
            </a:r>
            <a:r>
              <a:rPr lang="en-US" sz="1800" b="1" baseline="0" dirty="0">
                <a:solidFill>
                  <a:schemeClr val="tx1"/>
                </a:solidFill>
                <a:latin typeface="Calibri" panose="020F0502020204030204" pitchFamily="34" charset="0"/>
                <a:ea typeface="Calibri" panose="020F0502020204030204" pitchFamily="34" charset="0"/>
                <a:cs typeface="Calibri" panose="020F0502020204030204" pitchFamily="34" charset="0"/>
              </a:rPr>
              <a:t> &amp; Return</a:t>
            </a:r>
            <a:endParaRPr 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c:rich>
      </c:tx>
      <c:layout>
        <c:manualLayout>
          <c:xMode val="edge"/>
          <c:yMode val="edge"/>
          <c:x val="0.27643882008345289"/>
          <c:y val="5.7180863371004496E-2"/>
        </c:manualLayout>
      </c:layout>
      <c:overlay val="0"/>
      <c:spPr>
        <a:noFill/>
        <a:ln>
          <a:noFill/>
        </a:ln>
        <a:effectLst/>
      </c:spPr>
      <c:txPr>
        <a:bodyPr rot="0" spcFirstLastPara="1" vertOverflow="ellipsis" vert="horz" wrap="square" anchor="ctr" anchorCtr="1"/>
        <a:lstStyle/>
        <a:p>
          <a:pPr>
            <a:defRPr sz="1800" b="1" i="0" u="none" strike="noStrike" kern="1200" spc="0" baseline="0">
              <a:solidFill>
                <a:schemeClr val="tx1"/>
              </a:solidFill>
              <a:latin typeface="Calibri" panose="020F0502020204030204" pitchFamily="34" charset="0"/>
              <a:ea typeface="Calibri" panose="020F0502020204030204" pitchFamily="34" charset="0"/>
              <a:cs typeface="Calibri" panose="020F0502020204030204" pitchFamily="34" charset="0"/>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Aptos black" panose="020B0004020202020204" pitchFamily="34" charset="0"/>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Aptos black" panose="020B0004020202020204" pitchFamily="34" charset="0"/>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Aptos black" panose="020B0004020202020204" pitchFamily="34" charset="0"/>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0835585206852998E-2"/>
          <c:y val="0.23739659718063472"/>
          <c:w val="0.90316155220892169"/>
          <c:h val="0.57957948070600929"/>
        </c:manualLayout>
      </c:layout>
      <c:barChart>
        <c:barDir val="col"/>
        <c:grouping val="clustered"/>
        <c:varyColors val="0"/>
        <c:ser>
          <c:idx val="0"/>
          <c:order val="0"/>
          <c:tx>
            <c:strRef>
              <c:f>'PIVOT TABLES'!$Z$4</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Calibri" panose="020F0502020204030204" pitchFamily="34" charset="0"/>
                    <a:ea typeface="Calibri" panose="020F0502020204030204" pitchFamily="34" charset="0"/>
                    <a:cs typeface="Calibri" panose="020F050202020403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TABLES'!$Y$5:$Y$10</c:f>
              <c:strCache>
                <c:ptCount val="5"/>
                <c:pt idx="0">
                  <c:v>3</c:v>
                </c:pt>
                <c:pt idx="1">
                  <c:v>2</c:v>
                </c:pt>
                <c:pt idx="2">
                  <c:v>1</c:v>
                </c:pt>
                <c:pt idx="3">
                  <c:v>4</c:v>
                </c:pt>
                <c:pt idx="4">
                  <c:v>5</c:v>
                </c:pt>
              </c:strCache>
            </c:strRef>
          </c:cat>
          <c:val>
            <c:numRef>
              <c:f>'PIVOT TABLES'!$Z$5:$Z$10</c:f>
              <c:numCache>
                <c:formatCode>General</c:formatCode>
                <c:ptCount val="5"/>
                <c:pt idx="0">
                  <c:v>185</c:v>
                </c:pt>
                <c:pt idx="1">
                  <c:v>189</c:v>
                </c:pt>
                <c:pt idx="2">
                  <c:v>205</c:v>
                </c:pt>
                <c:pt idx="3">
                  <c:v>210</c:v>
                </c:pt>
                <c:pt idx="4">
                  <c:v>211</c:v>
                </c:pt>
              </c:numCache>
            </c:numRef>
          </c:val>
          <c:extLst>
            <c:ext xmlns:c16="http://schemas.microsoft.com/office/drawing/2014/chart" uri="{C3380CC4-5D6E-409C-BE32-E72D297353CC}">
              <c16:uniqueId val="{00000000-3BFF-4E6B-A4F2-A5E5CFDDBCC4}"/>
            </c:ext>
          </c:extLst>
        </c:ser>
        <c:dLbls>
          <c:dLblPos val="outEnd"/>
          <c:showLegendKey val="0"/>
          <c:showVal val="1"/>
          <c:showCatName val="0"/>
          <c:showSerName val="0"/>
          <c:showPercent val="0"/>
          <c:showBubbleSize val="0"/>
        </c:dLbls>
        <c:gapWidth val="219"/>
        <c:overlap val="-27"/>
        <c:axId val="94087488"/>
        <c:axId val="94084128"/>
      </c:barChart>
      <c:catAx>
        <c:axId val="94087488"/>
        <c:scaling>
          <c:orientation val="minMax"/>
        </c:scaling>
        <c:delete val="0"/>
        <c:axPos val="b"/>
        <c:title>
          <c:tx>
            <c:rich>
              <a:bodyPr rot="0" spcFirstLastPara="1" vertOverflow="ellipsis" vert="horz" wrap="square" anchor="ctr" anchorCtr="1"/>
              <a:lstStyle/>
              <a:p>
                <a:pPr>
                  <a:defRPr sz="1400" b="1" i="0" u="none" strike="noStrike" kern="1200" baseline="0">
                    <a:solidFill>
                      <a:schemeClr val="tx1"/>
                    </a:solidFill>
                    <a:latin typeface="Calibri" panose="020F0502020204030204" pitchFamily="34" charset="0"/>
                    <a:ea typeface="Calibri" panose="020F0502020204030204" pitchFamily="34" charset="0"/>
                    <a:cs typeface="Calibri" panose="020F0502020204030204" pitchFamily="34" charset="0"/>
                  </a:defRPr>
                </a:pP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Product</a:t>
                </a:r>
                <a:r>
                  <a:rPr lang="en-US" sz="1400" b="1" baseline="0" dirty="0">
                    <a:solidFill>
                      <a:schemeClr val="tx1"/>
                    </a:solidFill>
                    <a:latin typeface="Calibri" panose="020F0502020204030204" pitchFamily="34" charset="0"/>
                    <a:ea typeface="Calibri" panose="020F0502020204030204" pitchFamily="34" charset="0"/>
                    <a:cs typeface="Calibri" panose="020F0502020204030204" pitchFamily="34" charset="0"/>
                  </a:rPr>
                  <a:t> Rating</a:t>
                </a:r>
                <a:endPar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c:rich>
          </c:tx>
          <c:layout>
            <c:manualLayout>
              <c:xMode val="edge"/>
              <c:yMode val="edge"/>
              <c:x val="0.42326749128906233"/>
              <c:y val="0.91696843371209613"/>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Calibri" panose="020F0502020204030204" pitchFamily="34" charset="0"/>
                  <a:ea typeface="Calibri" panose="020F0502020204030204" pitchFamily="34" charset="0"/>
                  <a:cs typeface="Calibri" panose="020F0502020204030204" pitchFamily="34"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solidFill>
                <a:latin typeface="Calibri" panose="020F0502020204030204" pitchFamily="34" charset="0"/>
                <a:ea typeface="Calibri" panose="020F0502020204030204" pitchFamily="34" charset="0"/>
                <a:cs typeface="Calibri" panose="020F0502020204030204" pitchFamily="34" charset="0"/>
              </a:defRPr>
            </a:pPr>
            <a:endParaRPr lang="en-US"/>
          </a:p>
        </c:txPr>
        <c:crossAx val="94084128"/>
        <c:crosses val="autoZero"/>
        <c:auto val="1"/>
        <c:lblAlgn val="ctr"/>
        <c:lblOffset val="100"/>
        <c:noMultiLvlLbl val="0"/>
      </c:catAx>
      <c:valAx>
        <c:axId val="94084128"/>
        <c:scaling>
          <c:orientation val="minMax"/>
        </c:scaling>
        <c:delete val="1"/>
        <c:axPos val="l"/>
        <c:title>
          <c:tx>
            <c:rich>
              <a:bodyPr rot="-5400000" spcFirstLastPara="1" vertOverflow="ellipsis" vert="horz" wrap="square" anchor="ctr" anchorCtr="1"/>
              <a:lstStyle/>
              <a:p>
                <a:pPr>
                  <a:defRPr sz="1400" b="1" i="0" u="none" strike="noStrike" kern="1200" baseline="0">
                    <a:solidFill>
                      <a:schemeClr val="tx1"/>
                    </a:solidFill>
                    <a:latin typeface="Calibri" panose="020F0502020204030204" pitchFamily="34" charset="0"/>
                    <a:ea typeface="Calibri" panose="020F0502020204030204" pitchFamily="34" charset="0"/>
                    <a:cs typeface="Calibri" panose="020F0502020204030204" pitchFamily="34" charset="0"/>
                  </a:defRPr>
                </a:pP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Return</a:t>
                </a:r>
                <a:r>
                  <a:rPr lang="en-US" sz="1400" b="1" baseline="0" dirty="0">
                    <a:solidFill>
                      <a:schemeClr val="tx1"/>
                    </a:solidFill>
                    <a:latin typeface="Calibri" panose="020F0502020204030204" pitchFamily="34" charset="0"/>
                    <a:ea typeface="Calibri" panose="020F0502020204030204" pitchFamily="34" charset="0"/>
                    <a:cs typeface="Calibri" panose="020F0502020204030204" pitchFamily="34" charset="0"/>
                  </a:rPr>
                  <a:t> Rate</a:t>
                </a:r>
                <a:endPar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c:rich>
          </c:tx>
          <c:layout>
            <c:manualLayout>
              <c:xMode val="edge"/>
              <c:yMode val="edge"/>
              <c:x val="5.9805328630143954E-3"/>
              <c:y val="0.37621306099967455"/>
            </c:manualLayout>
          </c:layout>
          <c:overlay val="0"/>
          <c:spPr>
            <a:noFill/>
            <a:ln>
              <a:noFill/>
            </a:ln>
            <a:effectLst/>
          </c:spPr>
          <c:txPr>
            <a:bodyPr rot="-5400000" spcFirstLastPara="1" vertOverflow="ellipsis" vert="horz" wrap="square" anchor="ctr" anchorCtr="1"/>
            <a:lstStyle/>
            <a:p>
              <a:pPr>
                <a:defRPr sz="1400" b="1" i="0" u="none" strike="noStrike" kern="1200" baseline="0">
                  <a:solidFill>
                    <a:schemeClr val="tx1"/>
                  </a:solidFill>
                  <a:latin typeface="Calibri" panose="020F0502020204030204" pitchFamily="34" charset="0"/>
                  <a:ea typeface="Calibri" panose="020F0502020204030204" pitchFamily="34" charset="0"/>
                  <a:cs typeface="Calibri" panose="020F0502020204030204" pitchFamily="34" charset="0"/>
                </a:defRPr>
              </a:pPr>
              <a:endParaRPr lang="en-US"/>
            </a:p>
          </c:txPr>
        </c:title>
        <c:numFmt formatCode="General" sourceLinked="1"/>
        <c:majorTickMark val="none"/>
        <c:minorTickMark val="none"/>
        <c:tickLblPos val="nextTo"/>
        <c:crossAx val="940874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a:outerShdw blurRad="50800" dist="38100" dir="10800000" algn="r" rotWithShape="0">
        <a:prstClr val="black">
          <a:alpha val="40000"/>
        </a:prstClr>
      </a:outerShdw>
    </a:effectLst>
  </c:spPr>
  <c:txPr>
    <a:bodyPr/>
    <a:lstStyle/>
    <a:p>
      <a:pPr>
        <a:defRPr>
          <a:latin typeface="Aptos black" panose="020B0004020202020204" pitchFamily="34" charset="0"/>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4">
  <a:schemeClr val="accent1"/>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defRPr sz="1197"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330" kern="1200"/>
  </cs:chartArea>
  <cs:dataLabel>
    <cs:lnRef idx="0"/>
    <cs:fillRef idx="0"/>
    <cs:effectRef idx="0"/>
    <cs:fontRef idx="minor">
      <a:schemeClr val="lt1"/>
    </cs:fontRef>
    <cs:spPr/>
    <cs:defRPr sz="133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33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0.40586</cdr:x>
      <cdr:y>0</cdr:y>
    </cdr:from>
    <cdr:to>
      <cdr:x>1</cdr:x>
      <cdr:y>1</cdr:y>
    </cdr:to>
    <cdr:sp macro="" textlink="">
      <cdr:nvSpPr>
        <cdr:cNvPr id="3" name="Oval 2">
          <a:extLst xmlns:a="http://schemas.openxmlformats.org/drawingml/2006/main">
            <a:ext uri="{FF2B5EF4-FFF2-40B4-BE49-F238E27FC236}">
              <a16:creationId xmlns:a16="http://schemas.microsoft.com/office/drawing/2014/main" id="{C1FF8DC0-C699-FF18-62A5-D256D2750DE9}"/>
            </a:ext>
          </a:extLst>
        </cdr:cNvPr>
        <cdr:cNvSpPr/>
      </cdr:nvSpPr>
      <cdr:spPr>
        <a:xfrm xmlns:a="http://schemas.openxmlformats.org/drawingml/2006/main">
          <a:off x="4426393" y="0"/>
          <a:ext cx="6479767" cy="4232953"/>
        </a:xfrm>
        <a:prstGeom xmlns:a="http://schemas.openxmlformats.org/drawingml/2006/main" prst="ellipse">
          <a:avLst/>
        </a:prstGeom>
      </cdr:spPr>
      <cdr:style>
        <a:lnRef xmlns:a="http://schemas.openxmlformats.org/drawingml/2006/main" idx="2">
          <a:schemeClr val="dk1"/>
        </a:lnRef>
        <a:fillRef xmlns:a="http://schemas.openxmlformats.org/drawingml/2006/main" idx="1">
          <a:schemeClr val="lt1"/>
        </a:fillRef>
        <a:effectRef xmlns:a="http://schemas.openxmlformats.org/drawingml/2006/main" idx="0">
          <a:schemeClr val="dk1"/>
        </a:effectRef>
        <a:fontRef xmlns:a="http://schemas.openxmlformats.org/drawingml/2006/main" idx="minor">
          <a:schemeClr val="dk1"/>
        </a:fontRef>
      </cdr:style>
      <cdr:txBody>
        <a:bodyPr xmlns:a="http://schemas.openxmlformats.org/drawingml/2006/main" vertOverflow="clip"/>
        <a:lstStyle xmlns:a="http://schemas.openxmlformats.org/drawingml/2006/main"/>
        <a:p xmlns:a="http://schemas.openxmlformats.org/drawingml/2006/main">
          <a:pPr marL="342900" indent="-342900">
            <a:lnSpc>
              <a:spcPct val="107000"/>
            </a:lnSpc>
            <a:spcBef>
              <a:spcPts val="300"/>
            </a:spcBef>
            <a:buFont typeface="Symbol" panose="05050102010706020507" pitchFamily="18" charset="2"/>
            <a:buChar char=""/>
          </a:pPr>
          <a:r>
            <a:rPr lang="en-US" sz="2000" b="1" dirty="0">
              <a:highlight>
                <a:srgbClr val="FFFFFF"/>
              </a:highlight>
              <a:latin typeface="Calibri" panose="020F0502020204030204" pitchFamily="34" charset="0"/>
              <a:ea typeface="Calibri" panose="020F0502020204030204" pitchFamily="34" charset="0"/>
              <a:cs typeface="Calibri" panose="020F0502020204030204" pitchFamily="34" charset="0"/>
            </a:rPr>
            <a:t>For young customers</a:t>
          </a:r>
          <a:r>
            <a:rPr lang="en-US" sz="2000" dirty="0">
              <a:highlight>
                <a:srgbClr val="FFFFFF"/>
              </a:highlight>
              <a:latin typeface="Calibri" panose="020F0502020204030204" pitchFamily="34" charset="0"/>
              <a:ea typeface="Calibri" panose="020F0502020204030204" pitchFamily="34" charset="0"/>
              <a:cs typeface="Calibri" panose="020F0502020204030204" pitchFamily="34" charset="0"/>
            </a:rPr>
            <a:t>, focus marketing campaigns on </a:t>
          </a:r>
          <a:r>
            <a:rPr lang="en-US" sz="2000" b="1" dirty="0">
              <a:highlight>
                <a:srgbClr val="FFFFFF"/>
              </a:highlight>
              <a:latin typeface="Calibri" panose="020F0502020204030204" pitchFamily="34" charset="0"/>
              <a:ea typeface="Calibri" panose="020F0502020204030204" pitchFamily="34" charset="0"/>
              <a:cs typeface="Calibri" panose="020F0502020204030204" pitchFamily="34" charset="0"/>
            </a:rPr>
            <a:t>Sports &amp; Outdoors</a:t>
          </a:r>
          <a:r>
            <a:rPr lang="en-US" sz="2000" dirty="0">
              <a:highlight>
                <a:srgbClr val="FFFFFF"/>
              </a:highlight>
              <a:latin typeface="Calibri" panose="020F0502020204030204" pitchFamily="34" charset="0"/>
              <a:ea typeface="Calibri" panose="020F0502020204030204" pitchFamily="34" charset="0"/>
              <a:cs typeface="Calibri" panose="020F0502020204030204" pitchFamily="34" charset="0"/>
            </a:rPr>
            <a:t>, using social media ads and influencer collaborations.</a:t>
          </a:r>
        </a:p>
        <a:p xmlns:a="http://schemas.openxmlformats.org/drawingml/2006/main">
          <a:pPr marL="342900" indent="-342900">
            <a:lnSpc>
              <a:spcPct val="107000"/>
            </a:lnSpc>
            <a:spcBef>
              <a:spcPts val="300"/>
            </a:spcBef>
            <a:buFont typeface="Symbol" panose="05050102010706020507" pitchFamily="18" charset="2"/>
            <a:buChar char=""/>
          </a:pPr>
          <a:r>
            <a:rPr lang="en-US" sz="2000" dirty="0">
              <a:latin typeface="Calibri" panose="020F0502020204030204" pitchFamily="34" charset="0"/>
              <a:ea typeface="Calibri" panose="020F0502020204030204" pitchFamily="34" charset="0"/>
              <a:cs typeface="Calibri" panose="020F0502020204030204" pitchFamily="34" charset="0"/>
            </a:rPr>
            <a:t>Promote products during sports seasons and fitness trends.</a:t>
          </a:r>
          <a:endParaRPr lang="en-US" sz="2000" kern="100" dirty="0">
            <a:solidFill>
              <a:srgbClr val="000000"/>
            </a:solidFill>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xmlns:a="http://schemas.openxmlformats.org/drawingml/2006/main">
          <a:pPr marL="342900" indent="-342900">
            <a:lnSpc>
              <a:spcPct val="107000"/>
            </a:lnSpc>
            <a:spcBef>
              <a:spcPts val="300"/>
            </a:spcBef>
            <a:buFont typeface="Symbol" panose="05050102010706020507" pitchFamily="18" charset="2"/>
            <a:buChar char=""/>
          </a:pPr>
          <a:r>
            <a:rPr lang="en-US" sz="2000" b="1" dirty="0">
              <a:highlight>
                <a:srgbClr val="FFFFFF"/>
              </a:highlight>
              <a:latin typeface="Calibri" panose="020F0502020204030204" pitchFamily="34" charset="0"/>
              <a:ea typeface="Calibri" panose="020F0502020204030204" pitchFamily="34" charset="0"/>
              <a:cs typeface="Calibri" panose="020F0502020204030204" pitchFamily="34" charset="0"/>
            </a:rPr>
            <a:t>For old customers</a:t>
          </a:r>
          <a:r>
            <a:rPr lang="en-US" sz="2000" dirty="0">
              <a:highlight>
                <a:srgbClr val="FFFFFF"/>
              </a:highlight>
              <a:latin typeface="Calibri" panose="020F0502020204030204" pitchFamily="34" charset="0"/>
              <a:ea typeface="Calibri" panose="020F0502020204030204" pitchFamily="34" charset="0"/>
              <a:cs typeface="Calibri" panose="020F0502020204030204" pitchFamily="34" charset="0"/>
            </a:rPr>
            <a:t>, </a:t>
          </a:r>
          <a:r>
            <a:rPr lang="en-US" sz="2000" dirty="0">
              <a:latin typeface="Calibri" panose="020F0502020204030204" pitchFamily="34" charset="0"/>
              <a:ea typeface="Calibri" panose="020F0502020204030204" pitchFamily="34" charset="0"/>
              <a:cs typeface="Calibri" panose="020F0502020204030204" pitchFamily="34" charset="0"/>
            </a:rPr>
            <a:t>offer personalized jewelry recommendations (e.g., anniversary gifts).</a:t>
          </a:r>
        </a:p>
        <a:p xmlns:a="http://schemas.openxmlformats.org/drawingml/2006/main">
          <a:pPr marL="342900" indent="-342900">
            <a:lnSpc>
              <a:spcPct val="107000"/>
            </a:lnSpc>
            <a:spcBef>
              <a:spcPts val="300"/>
            </a:spcBef>
            <a:buFont typeface="Symbol" panose="05050102010706020507" pitchFamily="18" charset="2"/>
            <a:buChar char=""/>
          </a:pPr>
          <a:endParaRPr lang="en-US" sz="2000" dirty="0">
            <a:latin typeface="Calibri" panose="020F0502020204030204" pitchFamily="34" charset="0"/>
            <a:ea typeface="Calibri" panose="020F0502020204030204" pitchFamily="34" charset="0"/>
            <a:cs typeface="Calibri" panose="020F0502020204030204" pitchFamily="34" charset="0"/>
          </a:endParaRPr>
        </a:p>
        <a:p xmlns:a="http://schemas.openxmlformats.org/drawingml/2006/main">
          <a:pPr marL="342900" indent="-342900">
            <a:lnSpc>
              <a:spcPct val="107000"/>
            </a:lnSpc>
            <a:spcBef>
              <a:spcPts val="300"/>
            </a:spcBef>
            <a:buFont typeface="Symbol" panose="05050102010706020507" pitchFamily="18" charset="2"/>
            <a:buChar char=""/>
          </a:pPr>
          <a:endParaRPr lang="en-US" dirty="0">
            <a:ln>
              <a:solidFill>
                <a:schemeClr val="tx1"/>
              </a:solidFill>
            </a:ln>
            <a:solidFill>
              <a:schemeClr val="bg1"/>
            </a:solidFill>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98AE644-9BA0-FD30-40F8-F40DD6EEB03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4A98C85-1189-A8B2-9E34-5C8D5FB8CCA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5F21600-1147-457A-9D0A-7429C73A394F}" type="datetimeFigureOut">
              <a:rPr lang="en-US" smtClean="0"/>
              <a:t>3/23/2025</a:t>
            </a:fld>
            <a:endParaRPr lang="en-US"/>
          </a:p>
        </p:txBody>
      </p:sp>
      <p:sp>
        <p:nvSpPr>
          <p:cNvPr id="4" name="Footer Placeholder 3">
            <a:extLst>
              <a:ext uri="{FF2B5EF4-FFF2-40B4-BE49-F238E27FC236}">
                <a16:creationId xmlns:a16="http://schemas.microsoft.com/office/drawing/2014/main" id="{8B5B0300-52F6-5AC4-AE5D-065BFCA3636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850C6A2-3018-1670-A103-06742746912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625198D-85C5-4CCF-9B27-8E681FD79DFB}" type="slidenum">
              <a:rPr lang="en-US" smtClean="0"/>
              <a:t>‹#›</a:t>
            </a:fld>
            <a:endParaRPr lang="en-US"/>
          </a:p>
        </p:txBody>
      </p:sp>
    </p:spTree>
    <p:extLst>
      <p:ext uri="{BB962C8B-B14F-4D97-AF65-F5344CB8AC3E}">
        <p14:creationId xmlns:p14="http://schemas.microsoft.com/office/powerpoint/2010/main" val="7681598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917CEA-6C71-4BF2-9A9E-BE90436B7340}" type="datetimeFigureOut">
              <a:rPr lang="en-US" smtClean="0"/>
              <a:t>3/23/2025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184F01-B846-4E2D-97CC-C929F29CFE68}" type="slidenum">
              <a:rPr lang="en-US" smtClean="0"/>
              <a:t>‹#›</a:t>
            </a:fld>
            <a:endParaRPr lang="en-US"/>
          </a:p>
        </p:txBody>
      </p:sp>
    </p:spTree>
    <p:extLst>
      <p:ext uri="{BB962C8B-B14F-4D97-AF65-F5344CB8AC3E}">
        <p14:creationId xmlns:p14="http://schemas.microsoft.com/office/powerpoint/2010/main" val="278120828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93B63B49-F715-4FBF-8819-145E57AB0EAE}" type="datetime1">
              <a:rPr lang="en-US" smtClean="0"/>
              <a:t>3/23/2025</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A581E663-AC7F-4BEC-B44B-B0B3029AD179}" type="slidenum">
              <a:rPr lang="en-US" smtClean="0"/>
              <a:t>‹#›</a:t>
            </a:fld>
            <a:endParaRPr lang="en-US"/>
          </a:p>
        </p:txBody>
      </p:sp>
    </p:spTree>
    <p:extLst>
      <p:ext uri="{BB962C8B-B14F-4D97-AF65-F5344CB8AC3E}">
        <p14:creationId xmlns:p14="http://schemas.microsoft.com/office/powerpoint/2010/main" val="223687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85BF25-C08E-43B0-8CC0-98E7619263BE}" type="datetime1">
              <a:rPr lang="en-US" smtClean="0"/>
              <a:t>3/23/2025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581E663-AC7F-4BEC-B44B-B0B3029AD179}" type="slidenum">
              <a:rPr lang="en-US" smtClean="0"/>
              <a:t>‹#›</a:t>
            </a:fld>
            <a:endParaRPr lang="en-US"/>
          </a:p>
        </p:txBody>
      </p:sp>
    </p:spTree>
    <p:extLst>
      <p:ext uri="{BB962C8B-B14F-4D97-AF65-F5344CB8AC3E}">
        <p14:creationId xmlns:p14="http://schemas.microsoft.com/office/powerpoint/2010/main" val="3794056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58EC698-365A-42A9-8E0C-D9B2A671EA9F}" type="datetime1">
              <a:rPr lang="en-US" smtClean="0"/>
              <a:t>3/23/2025</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581E663-AC7F-4BEC-B44B-B0B3029AD179}" type="slidenum">
              <a:rPr lang="en-US" smtClean="0"/>
              <a:t>‹#›</a:t>
            </a:fld>
            <a:endParaRPr lang="en-US"/>
          </a:p>
        </p:txBody>
      </p:sp>
    </p:spTree>
    <p:extLst>
      <p:ext uri="{BB962C8B-B14F-4D97-AF65-F5344CB8AC3E}">
        <p14:creationId xmlns:p14="http://schemas.microsoft.com/office/powerpoint/2010/main" val="1402422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0D2F883-500A-4AE0-B277-4231318FF06A}" type="datetime1">
              <a:rPr lang="en-US" smtClean="0"/>
              <a:t>3/23/2025</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581E663-AC7F-4BEC-B44B-B0B3029AD179}" type="slidenum">
              <a:rPr lang="en-US" smtClean="0"/>
              <a:t>‹#›</a:t>
            </a:fld>
            <a:endParaRPr lang="en-US"/>
          </a:p>
        </p:txBody>
      </p:sp>
    </p:spTree>
    <p:extLst>
      <p:ext uri="{BB962C8B-B14F-4D97-AF65-F5344CB8AC3E}">
        <p14:creationId xmlns:p14="http://schemas.microsoft.com/office/powerpoint/2010/main" val="38649509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F538D7-9E3D-459D-AE7B-5EBFA257FE11}" type="datetime1">
              <a:rPr lang="en-US" smtClean="0"/>
              <a:t>3/23/2025</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581E663-AC7F-4BEC-B44B-B0B3029AD179}" type="slidenum">
              <a:rPr lang="en-US" smtClean="0"/>
              <a:t>‹#›</a:t>
            </a:fld>
            <a:endParaRPr lang="en-US"/>
          </a:p>
        </p:txBody>
      </p:sp>
    </p:spTree>
    <p:extLst>
      <p:ext uri="{BB962C8B-B14F-4D97-AF65-F5344CB8AC3E}">
        <p14:creationId xmlns:p14="http://schemas.microsoft.com/office/powerpoint/2010/main" val="31414478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9B1AEF2-FE73-40C9-A24C-906AA62F1B0B}" type="datetime1">
              <a:rPr lang="en-US" smtClean="0"/>
              <a:t>3/23/2025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81E663-AC7F-4BEC-B44B-B0B3029AD179}" type="slidenum">
              <a:rPr lang="en-US" smtClean="0"/>
              <a:t>‹#›</a:t>
            </a:fld>
            <a:endParaRPr lang="en-US"/>
          </a:p>
        </p:txBody>
      </p:sp>
    </p:spTree>
    <p:extLst>
      <p:ext uri="{BB962C8B-B14F-4D97-AF65-F5344CB8AC3E}">
        <p14:creationId xmlns:p14="http://schemas.microsoft.com/office/powerpoint/2010/main" val="3769906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5B92D34-1E6E-4705-82C0-98ADDC4935C4}" type="datetime1">
              <a:rPr lang="en-US" smtClean="0"/>
              <a:t>3/23/2025</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A581E663-AC7F-4BEC-B44B-B0B3029AD179}" type="slidenum">
              <a:rPr lang="en-US" smtClean="0"/>
              <a:t>‹#›</a:t>
            </a:fld>
            <a:endParaRPr lang="en-US"/>
          </a:p>
        </p:txBody>
      </p:sp>
    </p:spTree>
    <p:extLst>
      <p:ext uri="{BB962C8B-B14F-4D97-AF65-F5344CB8AC3E}">
        <p14:creationId xmlns:p14="http://schemas.microsoft.com/office/powerpoint/2010/main" val="32872961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7FA026E-D39B-407A-8A76-E5B7258C1773}" type="datetime1">
              <a:rPr lang="en-US" smtClean="0"/>
              <a:t>3/23/2025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81E663-AC7F-4BEC-B44B-B0B3029AD179}" type="slidenum">
              <a:rPr lang="en-US" smtClean="0"/>
              <a:t>‹#›</a:t>
            </a:fld>
            <a:endParaRPr lang="en-US"/>
          </a:p>
        </p:txBody>
      </p:sp>
    </p:spTree>
    <p:extLst>
      <p:ext uri="{BB962C8B-B14F-4D97-AF65-F5344CB8AC3E}">
        <p14:creationId xmlns:p14="http://schemas.microsoft.com/office/powerpoint/2010/main" val="9885287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FFD904D3-44F1-411A-AD1C-F4D3AC95D847}" type="datetime1">
              <a:rPr lang="en-US" smtClean="0"/>
              <a:t>3/23/2025</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581E663-AC7F-4BEC-B44B-B0B3029AD179}" type="slidenum">
              <a:rPr lang="en-US" smtClean="0"/>
              <a:t>‹#›</a:t>
            </a:fld>
            <a:endParaRPr lang="en-US"/>
          </a:p>
        </p:txBody>
      </p:sp>
    </p:spTree>
    <p:extLst>
      <p:ext uri="{BB962C8B-B14F-4D97-AF65-F5344CB8AC3E}">
        <p14:creationId xmlns:p14="http://schemas.microsoft.com/office/powerpoint/2010/main" val="4071292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37F512-77E7-4F63-BE62-EC5428EA38D8}" type="datetime1">
              <a:rPr lang="en-US" smtClean="0"/>
              <a:t>3/23/2025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81E663-AC7F-4BEC-B44B-B0B3029AD179}" type="slidenum">
              <a:rPr lang="en-US" smtClean="0"/>
              <a:t>‹#›</a:t>
            </a:fld>
            <a:endParaRPr lang="en-US"/>
          </a:p>
        </p:txBody>
      </p:sp>
    </p:spTree>
    <p:extLst>
      <p:ext uri="{BB962C8B-B14F-4D97-AF65-F5344CB8AC3E}">
        <p14:creationId xmlns:p14="http://schemas.microsoft.com/office/powerpoint/2010/main" val="1019346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F872F1-F36A-489D-9D31-2E6024985495}" type="datetime1">
              <a:rPr lang="en-US" smtClean="0"/>
              <a:t>3/23/2025</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581E663-AC7F-4BEC-B44B-B0B3029AD179}" type="slidenum">
              <a:rPr lang="en-US" smtClean="0"/>
              <a:t>‹#›</a:t>
            </a:fld>
            <a:endParaRPr lang="en-US"/>
          </a:p>
        </p:txBody>
      </p:sp>
    </p:spTree>
    <p:extLst>
      <p:ext uri="{BB962C8B-B14F-4D97-AF65-F5344CB8AC3E}">
        <p14:creationId xmlns:p14="http://schemas.microsoft.com/office/powerpoint/2010/main" val="2084990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BC5AB4-6580-4EDC-B970-50B3067BC17F}" type="datetime1">
              <a:rPr lang="en-US" smtClean="0"/>
              <a:t>3/23/2025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81E663-AC7F-4BEC-B44B-B0B3029AD179}" type="slidenum">
              <a:rPr lang="en-US" smtClean="0"/>
              <a:t>‹#›</a:t>
            </a:fld>
            <a:endParaRPr lang="en-US"/>
          </a:p>
        </p:txBody>
      </p:sp>
    </p:spTree>
    <p:extLst>
      <p:ext uri="{BB962C8B-B14F-4D97-AF65-F5344CB8AC3E}">
        <p14:creationId xmlns:p14="http://schemas.microsoft.com/office/powerpoint/2010/main" val="2809207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C16C60-F2E5-4DAF-8E22-4A775136720A}" type="datetime1">
              <a:rPr lang="en-US" smtClean="0"/>
              <a:t>3/23/2025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81E663-AC7F-4BEC-B44B-B0B3029AD179}" type="slidenum">
              <a:rPr lang="en-US" smtClean="0"/>
              <a:t>‹#›</a:t>
            </a:fld>
            <a:endParaRPr lang="en-US"/>
          </a:p>
        </p:txBody>
      </p:sp>
    </p:spTree>
    <p:extLst>
      <p:ext uri="{BB962C8B-B14F-4D97-AF65-F5344CB8AC3E}">
        <p14:creationId xmlns:p14="http://schemas.microsoft.com/office/powerpoint/2010/main" val="1518896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660455-C400-4B24-A4B6-B79C3BC22C7C}" type="datetime1">
              <a:rPr lang="en-US" smtClean="0"/>
              <a:t>3/23/2025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81E663-AC7F-4BEC-B44B-B0B3029AD179}" type="slidenum">
              <a:rPr lang="en-US" smtClean="0"/>
              <a:t>‹#›</a:t>
            </a:fld>
            <a:endParaRPr lang="en-US"/>
          </a:p>
        </p:txBody>
      </p:sp>
    </p:spTree>
    <p:extLst>
      <p:ext uri="{BB962C8B-B14F-4D97-AF65-F5344CB8AC3E}">
        <p14:creationId xmlns:p14="http://schemas.microsoft.com/office/powerpoint/2010/main" val="2407663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C513FE-46B8-4E32-938C-CA506ED771F0}" type="datetime1">
              <a:rPr lang="en-US" smtClean="0"/>
              <a:t>3/23/2025</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581E663-AC7F-4BEC-B44B-B0B3029AD179}" type="slidenum">
              <a:rPr lang="en-US" smtClean="0"/>
              <a:t>‹#›</a:t>
            </a:fld>
            <a:endParaRPr lang="en-US"/>
          </a:p>
        </p:txBody>
      </p:sp>
    </p:spTree>
    <p:extLst>
      <p:ext uri="{BB962C8B-B14F-4D97-AF65-F5344CB8AC3E}">
        <p14:creationId xmlns:p14="http://schemas.microsoft.com/office/powerpoint/2010/main" val="208228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3C64D6-0315-46D4-8E7E-3887818D525F}" type="datetime1">
              <a:rPr lang="en-US" smtClean="0"/>
              <a:t>3/23/2025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581E663-AC7F-4BEC-B44B-B0B3029AD179}" type="slidenum">
              <a:rPr lang="en-US" smtClean="0"/>
              <a:t>‹#›</a:t>
            </a:fld>
            <a:endParaRPr lang="en-US"/>
          </a:p>
        </p:txBody>
      </p:sp>
    </p:spTree>
    <p:extLst>
      <p:ext uri="{BB962C8B-B14F-4D97-AF65-F5344CB8AC3E}">
        <p14:creationId xmlns:p14="http://schemas.microsoft.com/office/powerpoint/2010/main" val="2998518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775994-EA79-49C1-8021-2B085D0DFD0A}" type="datetime1">
              <a:rPr lang="en-US" smtClean="0"/>
              <a:t>3/23/2025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581E663-AC7F-4BEC-B44B-B0B3029AD179}" type="slidenum">
              <a:rPr lang="en-US" smtClean="0"/>
              <a:t>‹#›</a:t>
            </a:fld>
            <a:endParaRPr lang="en-US"/>
          </a:p>
        </p:txBody>
      </p:sp>
    </p:spTree>
    <p:extLst>
      <p:ext uri="{BB962C8B-B14F-4D97-AF65-F5344CB8AC3E}">
        <p14:creationId xmlns:p14="http://schemas.microsoft.com/office/powerpoint/2010/main" val="4003543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1919DB8-B615-4553-AF0F-FD960885CFB1}" type="datetime1">
              <a:rPr lang="en-US" smtClean="0"/>
              <a:t>3/23/2025</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A581E663-AC7F-4BEC-B44B-B0B3029AD179}" type="slidenum">
              <a:rPr lang="en-US" smtClean="0"/>
              <a:t>‹#›</a:t>
            </a:fld>
            <a:endParaRPr lang="en-US"/>
          </a:p>
        </p:txBody>
      </p:sp>
    </p:spTree>
    <p:extLst>
      <p:ext uri="{BB962C8B-B14F-4D97-AF65-F5344CB8AC3E}">
        <p14:creationId xmlns:p14="http://schemas.microsoft.com/office/powerpoint/2010/main" val="347712382"/>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1F3A0-B6EE-823F-BA6D-FCF0A7CED275}"/>
              </a:ext>
            </a:extLst>
          </p:cNvPr>
          <p:cNvSpPr>
            <a:spLocks noGrp="1"/>
          </p:cNvSpPr>
          <p:nvPr>
            <p:ph type="ctrTitle"/>
          </p:nvPr>
        </p:nvSpPr>
        <p:spPr>
          <a:xfrm>
            <a:off x="1154955" y="1387013"/>
            <a:ext cx="8441109" cy="3061699"/>
          </a:xfrm>
          <a:solidFill>
            <a:schemeClr val="accent1"/>
          </a:solidFill>
          <a:ln>
            <a:noFill/>
          </a:ln>
        </p:spPr>
        <p:txBody>
          <a:bodyPr/>
          <a:lstStyle/>
          <a:p>
            <a:r>
              <a:rPr lang="en-US"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50800" dist="38100" dir="2700000" algn="tl" rotWithShape="0">
                    <a:prstClr val="black">
                      <a:alpha val="40000"/>
                    </a:prstClr>
                  </a:outerShdw>
                </a:effectLst>
              </a:rPr>
              <a:t>E-COMMERCE</a:t>
            </a:r>
            <a:r>
              <a:rPr lang="en-US"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 BUSINESS</a:t>
            </a:r>
            <a:br>
              <a:rPr lang="en-US"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br>
            <a:r>
              <a:rPr lang="en-US"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(EDA) INSIGHTS         PRESENTAION</a:t>
            </a:r>
          </a:p>
        </p:txBody>
      </p:sp>
      <p:sp>
        <p:nvSpPr>
          <p:cNvPr id="3" name="Subtitle 2">
            <a:extLst>
              <a:ext uri="{FF2B5EF4-FFF2-40B4-BE49-F238E27FC236}">
                <a16:creationId xmlns:a16="http://schemas.microsoft.com/office/drawing/2014/main" id="{9AEF18BA-DABC-F02C-1022-6B6E1B4DE676}"/>
              </a:ext>
            </a:extLst>
          </p:cNvPr>
          <p:cNvSpPr>
            <a:spLocks noGrp="1"/>
          </p:cNvSpPr>
          <p:nvPr>
            <p:ph type="subTitle" idx="1"/>
          </p:nvPr>
        </p:nvSpPr>
        <p:spPr>
          <a:xfrm>
            <a:off x="1154955" y="4756937"/>
            <a:ext cx="2338258" cy="369869"/>
          </a:xfrm>
        </p:spPr>
        <p:style>
          <a:lnRef idx="2">
            <a:schemeClr val="accent6"/>
          </a:lnRef>
          <a:fillRef idx="1">
            <a:schemeClr val="lt1"/>
          </a:fillRef>
          <a:effectRef idx="0">
            <a:schemeClr val="accent6"/>
          </a:effectRef>
          <a:fontRef idx="minor">
            <a:schemeClr val="dk1"/>
          </a:fontRef>
        </p:style>
        <p:txBody>
          <a:bodyPr>
            <a:scene3d>
              <a:camera prst="orthographicFront"/>
              <a:lightRig rig="harsh" dir="t"/>
            </a:scene3d>
            <a:sp3d extrusionH="57150" prstMaterial="matte">
              <a:bevelT w="63500" h="12700" prst="angle"/>
              <a:contourClr>
                <a:schemeClr val="bg1">
                  <a:lumMod val="65000"/>
                </a:schemeClr>
              </a:contourClr>
            </a:sp3d>
          </a:bodyPr>
          <a:lstStyle/>
          <a:p>
            <a:r>
              <a:rPr lang="en-US" b="1" cap="none" dirty="0">
                <a:ln w="0"/>
                <a:solidFill>
                  <a:schemeClr val="accent1"/>
                </a:solidFill>
                <a:effectLst>
                  <a:outerShdw blurRad="38100" dist="25400" dir="5400000" algn="ctr" rotWithShape="0">
                    <a:srgbClr val="6E747A">
                      <a:alpha val="43000"/>
                    </a:srgbClr>
                  </a:outerShdw>
                </a:effectLst>
              </a:rPr>
              <a:t>  BY EDEH MARY</a:t>
            </a:r>
            <a:endParaRPr lang="en-US" b="1" cap="none" dirty="0">
              <a:ln w="0">
                <a:noFill/>
              </a:ln>
              <a:solidFill>
                <a:schemeClr val="tx1"/>
              </a:solidFill>
            </a:endParaRPr>
          </a:p>
        </p:txBody>
      </p:sp>
      <p:sp>
        <p:nvSpPr>
          <p:cNvPr id="6" name="Slide Number Placeholder 5">
            <a:extLst>
              <a:ext uri="{FF2B5EF4-FFF2-40B4-BE49-F238E27FC236}">
                <a16:creationId xmlns:a16="http://schemas.microsoft.com/office/drawing/2014/main" id="{AFE4884C-16D6-9690-1F32-CA4AC632188A}"/>
              </a:ext>
            </a:extLst>
          </p:cNvPr>
          <p:cNvSpPr>
            <a:spLocks noGrp="1"/>
          </p:cNvSpPr>
          <p:nvPr>
            <p:ph type="sldNum" sz="quarter" idx="12"/>
          </p:nvPr>
        </p:nvSpPr>
        <p:spPr/>
        <p:txBody>
          <a:bodyPr/>
          <a:lstStyle/>
          <a:p>
            <a:fld id="{A581E663-AC7F-4BEC-B44B-B0B3029AD179}" type="slidenum">
              <a:rPr lang="en-US" smtClean="0"/>
              <a:t>1</a:t>
            </a:fld>
            <a:endParaRPr lang="en-US"/>
          </a:p>
        </p:txBody>
      </p:sp>
    </p:spTree>
    <p:extLst>
      <p:ext uri="{BB962C8B-B14F-4D97-AF65-F5344CB8AC3E}">
        <p14:creationId xmlns:p14="http://schemas.microsoft.com/office/powerpoint/2010/main" val="165171960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4F193-264D-243C-FCB0-14E1DDF161A9}"/>
              </a:ext>
            </a:extLst>
          </p:cNvPr>
          <p:cNvSpPr>
            <a:spLocks noGrp="1"/>
          </p:cNvSpPr>
          <p:nvPr>
            <p:ph type="title"/>
          </p:nvPr>
        </p:nvSpPr>
        <p:spPr>
          <a:xfrm>
            <a:off x="3939251" y="712380"/>
            <a:ext cx="8761413" cy="1456661"/>
          </a:xfrm>
        </p:spPr>
        <p:txBody>
          <a:bodyPr/>
          <a:lstStyle/>
          <a:p>
            <a:r>
              <a:rPr lang="en-US" sz="4400" dirty="0"/>
              <a:t>CONCLUSION</a:t>
            </a:r>
          </a:p>
        </p:txBody>
      </p:sp>
      <p:sp>
        <p:nvSpPr>
          <p:cNvPr id="4" name="Rectangle: Rounded Corners 3">
            <a:extLst>
              <a:ext uri="{FF2B5EF4-FFF2-40B4-BE49-F238E27FC236}">
                <a16:creationId xmlns:a16="http://schemas.microsoft.com/office/drawing/2014/main" id="{83968B2B-5485-050B-4C77-16F92C8BA0CD}"/>
              </a:ext>
            </a:extLst>
          </p:cNvPr>
          <p:cNvSpPr/>
          <p:nvPr/>
        </p:nvSpPr>
        <p:spPr>
          <a:xfrm>
            <a:off x="1573619" y="2392327"/>
            <a:ext cx="9069572" cy="31153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alibri" panose="020F0502020204030204" pitchFamily="34" charset="0"/>
                <a:ea typeface="Times New Roman" panose="02020603050405020304" pitchFamily="18" charset="0"/>
              </a:rPr>
              <a:t>B</a:t>
            </a:r>
            <a:r>
              <a:rPr lang="en-US" sz="2000" dirty="0">
                <a:effectLst/>
                <a:latin typeface="Calibri" panose="020F0502020204030204" pitchFamily="34" charset="0"/>
                <a:ea typeface="Times New Roman" panose="02020603050405020304" pitchFamily="18" charset="0"/>
              </a:rPr>
              <a:t>y aligning product promotions with customer demographics, enhancing satisfaction to foster loyalty, managing returns on discounted purchases, optimizing shipping for high-demand items, leveraging peak shopping periods, partnering with influencers, and improving product descriptions, the business can drive higher sales, reduce costs, and increase customer retention. Implementing these strategies will create a more efficient, customer-centric, and profitable e-commerce operation.</a:t>
            </a:r>
            <a:endParaRPr lang="en-US" sz="2000" dirty="0">
              <a:effectLst/>
              <a:latin typeface="Times New Roman" panose="02020603050405020304" pitchFamily="18" charset="0"/>
              <a:ea typeface="Times New Roman" panose="02020603050405020304" pitchFamily="18" charset="0"/>
            </a:endParaRPr>
          </a:p>
          <a:p>
            <a:pPr algn="ctr"/>
            <a:endParaRPr lang="en-US" dirty="0"/>
          </a:p>
        </p:txBody>
      </p:sp>
      <p:sp>
        <p:nvSpPr>
          <p:cNvPr id="5" name="Heart 4">
            <a:extLst>
              <a:ext uri="{FF2B5EF4-FFF2-40B4-BE49-F238E27FC236}">
                <a16:creationId xmlns:a16="http://schemas.microsoft.com/office/drawing/2014/main" id="{14CB7925-AA06-617E-7876-848C4CC87A24}"/>
              </a:ext>
            </a:extLst>
          </p:cNvPr>
          <p:cNvSpPr/>
          <p:nvPr/>
        </p:nvSpPr>
        <p:spPr>
          <a:xfrm>
            <a:off x="4869712" y="5507665"/>
            <a:ext cx="2626241" cy="1350335"/>
          </a:xfrm>
          <a:prstGeom prst="hear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spc="50" dirty="0">
                <a:ln w="0"/>
                <a:solidFill>
                  <a:schemeClr val="bg2"/>
                </a:solidFill>
                <a:effectLst>
                  <a:innerShdw blurRad="63500" dist="50800" dir="13500000">
                    <a:srgbClr val="000000">
                      <a:alpha val="50000"/>
                    </a:srgbClr>
                  </a:innerShdw>
                </a:effectLst>
              </a:rPr>
              <a:t>THANK</a:t>
            </a:r>
          </a:p>
          <a:p>
            <a:pPr algn="ctr"/>
            <a:r>
              <a:rPr lang="en-US" sz="2400" b="1" spc="50" dirty="0">
                <a:ln w="0"/>
                <a:solidFill>
                  <a:schemeClr val="bg2"/>
                </a:solidFill>
                <a:effectLst>
                  <a:innerShdw blurRad="63500" dist="50800" dir="13500000">
                    <a:srgbClr val="000000">
                      <a:alpha val="50000"/>
                    </a:srgbClr>
                  </a:innerShdw>
                </a:effectLst>
              </a:rPr>
              <a:t>YOU</a:t>
            </a:r>
          </a:p>
        </p:txBody>
      </p:sp>
      <p:sp>
        <p:nvSpPr>
          <p:cNvPr id="6" name="Slide Number Placeholder 5">
            <a:extLst>
              <a:ext uri="{FF2B5EF4-FFF2-40B4-BE49-F238E27FC236}">
                <a16:creationId xmlns:a16="http://schemas.microsoft.com/office/drawing/2014/main" id="{279B2ED3-4567-1782-91EF-273C346F0019}"/>
              </a:ext>
            </a:extLst>
          </p:cNvPr>
          <p:cNvSpPr>
            <a:spLocks noGrp="1"/>
          </p:cNvSpPr>
          <p:nvPr>
            <p:ph type="sldNum" sz="quarter" idx="12"/>
          </p:nvPr>
        </p:nvSpPr>
        <p:spPr/>
        <p:txBody>
          <a:bodyPr/>
          <a:lstStyle/>
          <a:p>
            <a:fld id="{A581E663-AC7F-4BEC-B44B-B0B3029AD179}" type="slidenum">
              <a:rPr lang="en-US" smtClean="0"/>
              <a:t>10</a:t>
            </a:fld>
            <a:endParaRPr lang="en-US"/>
          </a:p>
        </p:txBody>
      </p:sp>
    </p:spTree>
    <p:extLst>
      <p:ext uri="{BB962C8B-B14F-4D97-AF65-F5344CB8AC3E}">
        <p14:creationId xmlns:p14="http://schemas.microsoft.com/office/powerpoint/2010/main" val="1779400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387F0-D337-0045-BE2E-BBCFD137649C}"/>
              </a:ext>
            </a:extLst>
          </p:cNvPr>
          <p:cNvSpPr>
            <a:spLocks noGrp="1"/>
          </p:cNvSpPr>
          <p:nvPr>
            <p:ph type="title"/>
          </p:nvPr>
        </p:nvSpPr>
        <p:spPr/>
        <p:txBody>
          <a:bodyPr/>
          <a:lstStyle/>
          <a:p>
            <a:r>
              <a:rPr lang="en-US" dirty="0"/>
              <a:t>				PROJECT OVERVIEW</a:t>
            </a:r>
          </a:p>
        </p:txBody>
      </p:sp>
      <p:sp>
        <p:nvSpPr>
          <p:cNvPr id="3" name="Content Placeholder 2">
            <a:extLst>
              <a:ext uri="{FF2B5EF4-FFF2-40B4-BE49-F238E27FC236}">
                <a16:creationId xmlns:a16="http://schemas.microsoft.com/office/drawing/2014/main" id="{608F85A0-6D57-2AA6-7EB4-5F6B9954EF6A}"/>
              </a:ext>
            </a:extLst>
          </p:cNvPr>
          <p:cNvSpPr>
            <a:spLocks noGrp="1"/>
          </p:cNvSpPr>
          <p:nvPr>
            <p:ph idx="1"/>
          </p:nvPr>
        </p:nvSpPr>
        <p:spPr>
          <a:xfrm>
            <a:off x="904127" y="2743200"/>
            <a:ext cx="10685123" cy="3637052"/>
          </a:xfrm>
        </p:spPr>
        <p:txBody>
          <a:bodyPr>
            <a:normAutofit/>
          </a:bodyPr>
          <a:lstStyle/>
          <a:p>
            <a:r>
              <a:rPr lang="en-US" sz="2000" b="1" kern="100" dirty="0">
                <a:solidFill>
                  <a:schemeClr val="tx1"/>
                </a:solidFill>
                <a:latin typeface="Calibri" panose="020F0502020204030204" pitchFamily="34" charset="0"/>
                <a:ea typeface="Calibri" panose="020F0502020204030204" pitchFamily="34" charset="0"/>
                <a:cs typeface="Calibri" panose="020F0502020204030204" pitchFamily="34" charset="0"/>
              </a:rPr>
              <a:t>This project involves performing Exploratory Data Analysis (EDA) on an e-commerce store’s past data to uncover trends and patterns in customer behavior, sales performance, and business efficiency. The goal is to derive meaningful insights that will help the business optimize its operations, improve customer satisfaction, and increase profitability.</a:t>
            </a:r>
            <a:br>
              <a:rPr lang="en-US" sz="2000" b="1" kern="100" dirty="0">
                <a:solidFill>
                  <a:schemeClr val="tx1"/>
                </a:solidFill>
                <a:latin typeface="Calibri" panose="020F0502020204030204" pitchFamily="34" charset="0"/>
                <a:ea typeface="Calibri" panose="020F0502020204030204" pitchFamily="34" charset="0"/>
                <a:cs typeface="Calibri" panose="020F0502020204030204" pitchFamily="34" charset="0"/>
              </a:rPr>
            </a:br>
            <a:endParaRPr lang="en-US" sz="2000" b="1" kern="1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The analysis will focus on several key areas, including customer demographics, purchase behavior, loyalty, pricing strategies, marketing effectiveness, and return rates. By exploring these aspects, I aim to provide data-driven recommendations that will enhance decision-making and business growth.</a:t>
            </a:r>
          </a:p>
          <a:p>
            <a:endParaRPr lang="en-US" kern="1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B0F11E87-5387-50B8-BB08-BDDD60923C98}"/>
              </a:ext>
            </a:extLst>
          </p:cNvPr>
          <p:cNvSpPr>
            <a:spLocks noGrp="1"/>
          </p:cNvSpPr>
          <p:nvPr>
            <p:ph type="sldNum" sz="quarter" idx="12"/>
          </p:nvPr>
        </p:nvSpPr>
        <p:spPr/>
        <p:txBody>
          <a:bodyPr/>
          <a:lstStyle/>
          <a:p>
            <a:fld id="{A581E663-AC7F-4BEC-B44B-B0B3029AD179}" type="slidenum">
              <a:rPr lang="en-US" smtClean="0"/>
              <a:t>2</a:t>
            </a:fld>
            <a:endParaRPr lang="en-US"/>
          </a:p>
        </p:txBody>
      </p:sp>
    </p:spTree>
    <p:extLst>
      <p:ext uri="{BB962C8B-B14F-4D97-AF65-F5344CB8AC3E}">
        <p14:creationId xmlns:p14="http://schemas.microsoft.com/office/powerpoint/2010/main" val="57364826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AB180-B01B-8200-AD0A-32A15B13FB00}"/>
              </a:ext>
            </a:extLst>
          </p:cNvPr>
          <p:cNvSpPr>
            <a:spLocks noGrp="1"/>
          </p:cNvSpPr>
          <p:nvPr>
            <p:ph type="title"/>
          </p:nvPr>
        </p:nvSpPr>
        <p:spPr>
          <a:xfrm>
            <a:off x="2809096" y="791113"/>
            <a:ext cx="9509621" cy="1099333"/>
          </a:xfrm>
        </p:spPr>
        <p:txBody>
          <a:bodyPr/>
          <a:lstStyle/>
          <a:p>
            <a:r>
              <a:rPr lang="en-US" dirty="0"/>
              <a:t>Key Insights from Analysis &amp; Recommendations</a:t>
            </a:r>
          </a:p>
        </p:txBody>
      </p:sp>
      <p:graphicFrame>
        <p:nvGraphicFramePr>
          <p:cNvPr id="4" name="Content Placeholder 3">
            <a:extLst>
              <a:ext uri="{FF2B5EF4-FFF2-40B4-BE49-F238E27FC236}">
                <a16:creationId xmlns:a16="http://schemas.microsoft.com/office/drawing/2014/main" id="{3818D16C-7007-4DC0-91AD-49ACCEB597FF}"/>
              </a:ext>
            </a:extLst>
          </p:cNvPr>
          <p:cNvGraphicFramePr>
            <a:graphicFrameLocks noGrp="1"/>
          </p:cNvGraphicFramePr>
          <p:nvPr>
            <p:ph idx="1"/>
            <p:extLst>
              <p:ext uri="{D42A27DB-BD31-4B8C-83A1-F6EECF244321}">
                <p14:modId xmlns:p14="http://schemas.microsoft.com/office/powerpoint/2010/main" val="349685367"/>
              </p:ext>
            </p:extLst>
          </p:nvPr>
        </p:nvGraphicFramePr>
        <p:xfrm>
          <a:off x="680485" y="2424702"/>
          <a:ext cx="11381376" cy="4232953"/>
        </p:xfrm>
        <a:graphic>
          <a:graphicData uri="http://schemas.openxmlformats.org/drawingml/2006/chart">
            <c:chart xmlns:c="http://schemas.openxmlformats.org/drawingml/2006/chart" xmlns:r="http://schemas.openxmlformats.org/officeDocument/2006/relationships" r:id="rId2"/>
          </a:graphicData>
        </a:graphic>
      </p:graphicFrame>
      <p:sp>
        <p:nvSpPr>
          <p:cNvPr id="5" name="Slide Number Placeholder 4">
            <a:extLst>
              <a:ext uri="{FF2B5EF4-FFF2-40B4-BE49-F238E27FC236}">
                <a16:creationId xmlns:a16="http://schemas.microsoft.com/office/drawing/2014/main" id="{DD778A95-CEE9-B177-47D4-2E110ED8FA50}"/>
              </a:ext>
            </a:extLst>
          </p:cNvPr>
          <p:cNvSpPr>
            <a:spLocks noGrp="1"/>
          </p:cNvSpPr>
          <p:nvPr>
            <p:ph type="sldNum" sz="quarter" idx="12"/>
          </p:nvPr>
        </p:nvSpPr>
        <p:spPr/>
        <p:txBody>
          <a:bodyPr/>
          <a:lstStyle/>
          <a:p>
            <a:fld id="{A581E663-AC7F-4BEC-B44B-B0B3029AD179}" type="slidenum">
              <a:rPr lang="en-US" smtClean="0"/>
              <a:t>3</a:t>
            </a:fld>
            <a:endParaRPr lang="en-US"/>
          </a:p>
        </p:txBody>
      </p:sp>
    </p:spTree>
    <p:extLst>
      <p:ext uri="{BB962C8B-B14F-4D97-AF65-F5344CB8AC3E}">
        <p14:creationId xmlns:p14="http://schemas.microsoft.com/office/powerpoint/2010/main" val="11517498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53098-5D4D-D2A2-BB08-17A48CD12781}"/>
              </a:ext>
            </a:extLst>
          </p:cNvPr>
          <p:cNvSpPr>
            <a:spLocks noGrp="1"/>
          </p:cNvSpPr>
          <p:nvPr>
            <p:ph type="title"/>
          </p:nvPr>
        </p:nvSpPr>
        <p:spPr>
          <a:xfrm>
            <a:off x="3000055" y="838200"/>
            <a:ext cx="9053338" cy="1165261"/>
          </a:xfrm>
        </p:spPr>
        <p:txBody>
          <a:bodyPr/>
          <a:lstStyle/>
          <a:p>
            <a:r>
              <a:rPr lang="en-US" dirty="0"/>
              <a:t>Key Insights from Analysis &amp; Recommendations</a:t>
            </a:r>
          </a:p>
        </p:txBody>
      </p:sp>
      <p:graphicFrame>
        <p:nvGraphicFramePr>
          <p:cNvPr id="7" name="Content Placeholder 6">
            <a:extLst>
              <a:ext uri="{FF2B5EF4-FFF2-40B4-BE49-F238E27FC236}">
                <a16:creationId xmlns:a16="http://schemas.microsoft.com/office/drawing/2014/main" id="{B52ECE72-0C2D-46C5-8612-BAC9F74D6048}"/>
              </a:ext>
            </a:extLst>
          </p:cNvPr>
          <p:cNvGraphicFramePr>
            <a:graphicFrameLocks noGrp="1"/>
          </p:cNvGraphicFramePr>
          <p:nvPr>
            <p:ph idx="1"/>
            <p:extLst>
              <p:ext uri="{D42A27DB-BD31-4B8C-83A1-F6EECF244321}">
                <p14:modId xmlns:p14="http://schemas.microsoft.com/office/powerpoint/2010/main" val="3298984589"/>
              </p:ext>
            </p:extLst>
          </p:nvPr>
        </p:nvGraphicFramePr>
        <p:xfrm>
          <a:off x="276446" y="2571020"/>
          <a:ext cx="4774019" cy="3838352"/>
        </p:xfrm>
        <a:graphic>
          <a:graphicData uri="http://schemas.openxmlformats.org/drawingml/2006/chart">
            <c:chart xmlns:c="http://schemas.openxmlformats.org/drawingml/2006/chart" xmlns:r="http://schemas.openxmlformats.org/officeDocument/2006/relationships" r:id="rId2"/>
          </a:graphicData>
        </a:graphic>
      </p:graphicFrame>
      <p:sp>
        <p:nvSpPr>
          <p:cNvPr id="8" name="Rectangle 7">
            <a:extLst>
              <a:ext uri="{FF2B5EF4-FFF2-40B4-BE49-F238E27FC236}">
                <a16:creationId xmlns:a16="http://schemas.microsoft.com/office/drawing/2014/main" id="{6C784B6F-4109-DF40-0C29-C3B423EE238B}"/>
              </a:ext>
            </a:extLst>
          </p:cNvPr>
          <p:cNvSpPr/>
          <p:nvPr/>
        </p:nvSpPr>
        <p:spPr>
          <a:xfrm>
            <a:off x="5650787" y="2938409"/>
            <a:ext cx="6126543" cy="362259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marR="0" lvl="0" indent="-342900">
              <a:lnSpc>
                <a:spcPct val="107000"/>
              </a:lnSpc>
              <a:spcBef>
                <a:spcPts val="300"/>
              </a:spcBef>
              <a:spcAft>
                <a:spcPts val="0"/>
              </a:spcAft>
              <a:buFont typeface="Symbol" panose="05050102010706020507" pitchFamily="18" charset="2"/>
              <a:buChar char=""/>
            </a:pPr>
            <a:r>
              <a:rPr lang="en-US" sz="2800" kern="100" dirty="0">
                <a:solidFill>
                  <a:srgbClr val="000000"/>
                </a:solidFill>
                <a:effectLst/>
                <a:highlight>
                  <a:srgbClr val="FFFFFF"/>
                </a:highlight>
                <a:latin typeface="Calibri" panose="020F0502020204030204" pitchFamily="34" charset="0"/>
                <a:ea typeface="Calibri" panose="020F0502020204030204" pitchFamily="34" charset="0"/>
                <a:cs typeface="Times New Roman" panose="02020603050405020304" pitchFamily="18" charset="0"/>
              </a:rPr>
              <a:t>Implement Smarter </a:t>
            </a:r>
            <a:r>
              <a:rPr lang="en-US" sz="2800" b="1" kern="100" dirty="0">
                <a:solidFill>
                  <a:srgbClr val="000000"/>
                </a:solidFill>
                <a:effectLst/>
                <a:highlight>
                  <a:srgbClr val="FFFFFF"/>
                </a:highlight>
                <a:latin typeface="Calibri" panose="020F0502020204030204" pitchFamily="34" charset="0"/>
                <a:ea typeface="Calibri" panose="020F0502020204030204" pitchFamily="34" charset="0"/>
                <a:cs typeface="Times New Roman" panose="02020603050405020304" pitchFamily="18" charset="0"/>
              </a:rPr>
              <a:t>Discount Policies </a:t>
            </a:r>
            <a:r>
              <a:rPr lang="en-US" sz="2800" kern="100" dirty="0">
                <a:solidFill>
                  <a:srgbClr val="000000"/>
                </a:solidFill>
                <a:effectLst/>
                <a:highlight>
                  <a:srgbClr val="FFFFFF"/>
                </a:highlight>
                <a:latin typeface="Calibri" panose="020F0502020204030204" pitchFamily="34" charset="0"/>
                <a:ea typeface="Calibri" panose="020F0502020204030204" pitchFamily="34" charset="0"/>
                <a:cs typeface="Times New Roman" panose="02020603050405020304" pitchFamily="18" charset="0"/>
              </a:rPr>
              <a:t>by offering discounts mainly on </a:t>
            </a:r>
            <a:r>
              <a:rPr lang="en-US" sz="2800" b="1" kern="100" dirty="0">
                <a:solidFill>
                  <a:srgbClr val="000000"/>
                </a:solidFill>
                <a:effectLst/>
                <a:highlight>
                  <a:srgbClr val="FFFFFF"/>
                </a:highlight>
                <a:latin typeface="Calibri" panose="020F0502020204030204" pitchFamily="34" charset="0"/>
                <a:ea typeface="Calibri" panose="020F0502020204030204" pitchFamily="34" charset="0"/>
                <a:cs typeface="Times New Roman" panose="02020603050405020304" pitchFamily="18" charset="0"/>
              </a:rPr>
              <a:t>low-return-rate products</a:t>
            </a:r>
            <a:r>
              <a:rPr lang="en-US" sz="2800" kern="100" dirty="0">
                <a:solidFill>
                  <a:srgbClr val="000000"/>
                </a:solidFill>
                <a:effectLst/>
                <a:highlight>
                  <a:srgbClr val="FFFFFF"/>
                </a:highlight>
                <a:latin typeface="Calibri" panose="020F0502020204030204" pitchFamily="34" charset="0"/>
                <a:ea typeface="Calibri" panose="020F0502020204030204" pitchFamily="34" charset="0"/>
                <a:cs typeface="Times New Roman" panose="02020603050405020304" pitchFamily="18" charset="0"/>
              </a:rPr>
              <a:t> to protect profit margins.</a:t>
            </a:r>
            <a:endParaRPr lang="en-US" sz="2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Font typeface="Symbol" panose="05050102010706020507" pitchFamily="18" charset="2"/>
              <a:buChar char=""/>
            </a:pPr>
            <a:r>
              <a:rPr lang="en-US" sz="2800" kern="0" dirty="0">
                <a:solidFill>
                  <a:srgbClr val="1F2328"/>
                </a:solidFill>
                <a:effectLst/>
                <a:highlight>
                  <a:srgbClr val="FFFFFF"/>
                </a:highlight>
                <a:latin typeface="Calibri" panose="020F0502020204030204" pitchFamily="34" charset="0"/>
                <a:ea typeface="Times New Roman" panose="02020603050405020304" pitchFamily="18" charset="0"/>
                <a:cs typeface="Calibri" panose="020F0502020204030204" pitchFamily="34" charset="0"/>
              </a:rPr>
              <a:t>Minimize return risks by improving </a:t>
            </a:r>
            <a:r>
              <a:rPr lang="en-US" sz="2800" b="1" kern="0" dirty="0">
                <a:solidFill>
                  <a:srgbClr val="1F2328"/>
                </a:solidFill>
                <a:effectLst/>
                <a:highlight>
                  <a:srgbClr val="FFFFFF"/>
                </a:highlight>
                <a:latin typeface="Calibri" panose="020F0502020204030204" pitchFamily="34" charset="0"/>
                <a:ea typeface="Times New Roman" panose="02020603050405020304" pitchFamily="18" charset="0"/>
                <a:cs typeface="Calibri" panose="020F0502020204030204" pitchFamily="34" charset="0"/>
              </a:rPr>
              <a:t>product descriptions </a:t>
            </a:r>
            <a:r>
              <a:rPr lang="en-US" sz="2800" kern="0" dirty="0">
                <a:solidFill>
                  <a:srgbClr val="1F2328"/>
                </a:solidFill>
                <a:effectLst/>
                <a:highlight>
                  <a:srgbClr val="FFFFFF"/>
                </a:highlight>
                <a:latin typeface="Calibri" panose="020F0502020204030204" pitchFamily="34" charset="0"/>
                <a:ea typeface="Times New Roman" panose="02020603050405020304" pitchFamily="18" charset="0"/>
                <a:cs typeface="Calibri" panose="020F0502020204030204" pitchFamily="34" charset="0"/>
              </a:rPr>
              <a:t>and customer decision-making.</a:t>
            </a:r>
            <a:endParaRPr lang="en-US" sz="2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algn="ctr"/>
            <a:endParaRPr lang="en-US" dirty="0"/>
          </a:p>
        </p:txBody>
      </p:sp>
      <p:sp>
        <p:nvSpPr>
          <p:cNvPr id="9" name="Slide Number Placeholder 8">
            <a:extLst>
              <a:ext uri="{FF2B5EF4-FFF2-40B4-BE49-F238E27FC236}">
                <a16:creationId xmlns:a16="http://schemas.microsoft.com/office/drawing/2014/main" id="{290DA17A-02A1-FCF3-FEE6-6F1CEA51CCB9}"/>
              </a:ext>
            </a:extLst>
          </p:cNvPr>
          <p:cNvSpPr>
            <a:spLocks noGrp="1"/>
          </p:cNvSpPr>
          <p:nvPr>
            <p:ph type="sldNum" sz="quarter" idx="12"/>
          </p:nvPr>
        </p:nvSpPr>
        <p:spPr/>
        <p:txBody>
          <a:bodyPr/>
          <a:lstStyle/>
          <a:p>
            <a:fld id="{A581E663-AC7F-4BEC-B44B-B0B3029AD179}" type="slidenum">
              <a:rPr lang="en-US" smtClean="0"/>
              <a:t>4</a:t>
            </a:fld>
            <a:endParaRPr lang="en-US"/>
          </a:p>
        </p:txBody>
      </p:sp>
    </p:spTree>
    <p:extLst>
      <p:ext uri="{BB962C8B-B14F-4D97-AF65-F5344CB8AC3E}">
        <p14:creationId xmlns:p14="http://schemas.microsoft.com/office/powerpoint/2010/main" val="4047500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A1102-7607-79E8-F230-808DC76D6EA2}"/>
              </a:ext>
            </a:extLst>
          </p:cNvPr>
          <p:cNvSpPr>
            <a:spLocks noGrp="1"/>
          </p:cNvSpPr>
          <p:nvPr>
            <p:ph type="title"/>
          </p:nvPr>
        </p:nvSpPr>
        <p:spPr>
          <a:xfrm>
            <a:off x="2945219" y="838200"/>
            <a:ext cx="9246782" cy="1224516"/>
          </a:xfrm>
        </p:spPr>
        <p:txBody>
          <a:bodyPr/>
          <a:lstStyle/>
          <a:p>
            <a:r>
              <a:rPr lang="en-US" dirty="0"/>
              <a:t>Key Insights from Analysis &amp; Recommendations</a:t>
            </a:r>
          </a:p>
        </p:txBody>
      </p:sp>
      <p:sp>
        <p:nvSpPr>
          <p:cNvPr id="4" name="Slide Number Placeholder 3">
            <a:extLst>
              <a:ext uri="{FF2B5EF4-FFF2-40B4-BE49-F238E27FC236}">
                <a16:creationId xmlns:a16="http://schemas.microsoft.com/office/drawing/2014/main" id="{5BD119BB-6138-03AC-95CC-416629DCA9D8}"/>
              </a:ext>
            </a:extLst>
          </p:cNvPr>
          <p:cNvSpPr>
            <a:spLocks noGrp="1"/>
          </p:cNvSpPr>
          <p:nvPr>
            <p:ph type="sldNum" sz="quarter" idx="12"/>
          </p:nvPr>
        </p:nvSpPr>
        <p:spPr/>
        <p:txBody>
          <a:bodyPr/>
          <a:lstStyle/>
          <a:p>
            <a:fld id="{A581E663-AC7F-4BEC-B44B-B0B3029AD179}" type="slidenum">
              <a:rPr lang="en-US" smtClean="0"/>
              <a:t>5</a:t>
            </a:fld>
            <a:endParaRPr lang="en-US"/>
          </a:p>
        </p:txBody>
      </p:sp>
      <p:graphicFrame>
        <p:nvGraphicFramePr>
          <p:cNvPr id="6" name="Content Placeholder 5">
            <a:extLst>
              <a:ext uri="{FF2B5EF4-FFF2-40B4-BE49-F238E27FC236}">
                <a16:creationId xmlns:a16="http://schemas.microsoft.com/office/drawing/2014/main" id="{08F96325-AF5A-4F04-81EC-30F386C6AB22}"/>
              </a:ext>
            </a:extLst>
          </p:cNvPr>
          <p:cNvGraphicFramePr>
            <a:graphicFrameLocks noGrp="1"/>
          </p:cNvGraphicFramePr>
          <p:nvPr>
            <p:ph idx="1"/>
            <p:extLst>
              <p:ext uri="{D42A27DB-BD31-4B8C-83A1-F6EECF244321}">
                <p14:modId xmlns:p14="http://schemas.microsoft.com/office/powerpoint/2010/main" val="1859146401"/>
              </p:ext>
            </p:extLst>
          </p:nvPr>
        </p:nvGraphicFramePr>
        <p:xfrm>
          <a:off x="336993" y="2445488"/>
          <a:ext cx="5510913" cy="4136064"/>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Rounded Corners 6">
            <a:extLst>
              <a:ext uri="{FF2B5EF4-FFF2-40B4-BE49-F238E27FC236}">
                <a16:creationId xmlns:a16="http://schemas.microsoft.com/office/drawing/2014/main" id="{C7B7EBEA-69C6-8702-3504-8A4929187C42}"/>
              </a:ext>
            </a:extLst>
          </p:cNvPr>
          <p:cNvSpPr/>
          <p:nvPr/>
        </p:nvSpPr>
        <p:spPr>
          <a:xfrm>
            <a:off x="6751674" y="2645945"/>
            <a:ext cx="5103333" cy="372316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R="0" lvl="0">
              <a:lnSpc>
                <a:spcPct val="107000"/>
              </a:lnSpc>
              <a:spcBef>
                <a:spcPts val="300"/>
              </a:spcBef>
              <a:spcAft>
                <a:spcPts val="0"/>
              </a:spcAft>
              <a:buSzPts val="1200"/>
            </a:pPr>
            <a:r>
              <a:rPr lang="en-US" sz="2000" b="1" kern="0" dirty="0">
                <a:solidFill>
                  <a:srgbClr val="1F2328"/>
                </a:solidFill>
                <a:effectLst/>
                <a:highlight>
                  <a:srgbClr val="FFFFFF"/>
                </a:highlight>
                <a:latin typeface="Calibri" panose="020F0502020204030204" pitchFamily="34" charset="0"/>
                <a:ea typeface="Times New Roman" panose="02020603050405020304" pitchFamily="18" charset="0"/>
                <a:cs typeface="Calibri" panose="020F0502020204030204" pitchFamily="34" charset="0"/>
              </a:rPr>
              <a:t>LEVERAGE ON PEAK SHOPPING DAYS &amp; HOURS: </a:t>
            </a:r>
            <a:endParaRPr lang="en-US" sz="20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Font typeface="Symbol" panose="05050102010706020507" pitchFamily="18" charset="2"/>
              <a:buChar char=""/>
            </a:pPr>
            <a:r>
              <a:rPr lang="en-US" sz="2000" b="1" kern="100" dirty="0">
                <a:solidFill>
                  <a:srgbClr val="000000"/>
                </a:solidFill>
                <a:effectLst/>
                <a:highlight>
                  <a:srgbClr val="FFFFFF"/>
                </a:highlight>
                <a:latin typeface="Calibri" panose="020F0502020204030204" pitchFamily="34" charset="0"/>
                <a:ea typeface="Calibri" panose="020F0502020204030204" pitchFamily="34" charset="0"/>
                <a:cs typeface="Times New Roman" panose="02020603050405020304" pitchFamily="18" charset="0"/>
              </a:rPr>
              <a:t>Targeted Promotions</a:t>
            </a:r>
            <a:r>
              <a:rPr lang="en-US" sz="2000" kern="100" dirty="0">
                <a:solidFill>
                  <a:srgbClr val="000000"/>
                </a:solidFill>
                <a:effectLst/>
                <a:highlight>
                  <a:srgbClr val="FFFFFF"/>
                </a:highlight>
                <a:latin typeface="Calibri" panose="020F0502020204030204" pitchFamily="34" charset="0"/>
                <a:ea typeface="Calibri" panose="020F0502020204030204" pitchFamily="34" charset="0"/>
                <a:cs typeface="Times New Roman" panose="02020603050405020304" pitchFamily="18" charset="0"/>
              </a:rPr>
              <a:t>: </a:t>
            </a:r>
            <a:r>
              <a:rPr lang="en-US" sz="2000" kern="100" dirty="0">
                <a:solidFill>
                  <a:srgbClr val="1F2328"/>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Implement discounts, or free shipping offers specifically for Tuesdays and Sundays.</a:t>
            </a:r>
            <a:endParaRPr lang="en-US" sz="2000" kern="100" dirty="0">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Font typeface="Symbol" panose="05050102010706020507" pitchFamily="18" charset="2"/>
              <a:buChar char=""/>
            </a:pPr>
            <a:r>
              <a:rPr lang="en-US" sz="2000" b="1" dirty="0">
                <a:solidFill>
                  <a:schemeClr val="tx1"/>
                </a:solidFill>
                <a:effectLst/>
                <a:latin typeface="Calibri" panose="020F0502020204030204" pitchFamily="34" charset="0"/>
                <a:ea typeface="Calibri" panose="020F0502020204030204" pitchFamily="34" charset="0"/>
              </a:rPr>
              <a:t>Inventory &amp; Staffing:</a:t>
            </a:r>
            <a:r>
              <a:rPr lang="en-US"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dirty="0">
                <a:solidFill>
                  <a:srgbClr val="1F2328"/>
                </a:solidFill>
                <a:effectLst/>
                <a:latin typeface="Calibri" panose="020F0502020204030204" pitchFamily="34" charset="0"/>
                <a:ea typeface="Times New Roman" panose="02020603050405020304" pitchFamily="18" charset="0"/>
              </a:rPr>
              <a:t>Ensure sufficient stock levels and staff availability to handle increased order volumes on these peak days.</a:t>
            </a:r>
            <a:endParaRPr lang="en-US" sz="2000" dirty="0">
              <a:effectLst/>
              <a:latin typeface="Times New Roman" panose="02020603050405020304" pitchFamily="18" charset="0"/>
              <a:ea typeface="Times New Roman" panose="02020603050405020304" pitchFamily="18" charset="0"/>
            </a:endParaRPr>
          </a:p>
          <a:p>
            <a:pPr algn="ctr"/>
            <a:endParaRPr lang="en-US" dirty="0"/>
          </a:p>
        </p:txBody>
      </p:sp>
    </p:spTree>
    <p:extLst>
      <p:ext uri="{BB962C8B-B14F-4D97-AF65-F5344CB8AC3E}">
        <p14:creationId xmlns:p14="http://schemas.microsoft.com/office/powerpoint/2010/main" val="1314468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59AA4-D3AF-B4EC-5A4E-255CE87C8724}"/>
              </a:ext>
            </a:extLst>
          </p:cNvPr>
          <p:cNvSpPr>
            <a:spLocks noGrp="1"/>
          </p:cNvSpPr>
          <p:nvPr>
            <p:ph type="title"/>
          </p:nvPr>
        </p:nvSpPr>
        <p:spPr>
          <a:xfrm>
            <a:off x="2987748" y="923260"/>
            <a:ext cx="8927539" cy="1033818"/>
          </a:xfrm>
        </p:spPr>
        <p:txBody>
          <a:bodyPr/>
          <a:lstStyle/>
          <a:p>
            <a:r>
              <a:rPr lang="en-US" dirty="0"/>
              <a:t>Key Insights from Analysis &amp; Recommendations</a:t>
            </a:r>
          </a:p>
        </p:txBody>
      </p:sp>
      <p:sp>
        <p:nvSpPr>
          <p:cNvPr id="4" name="Slide Number Placeholder 3">
            <a:extLst>
              <a:ext uri="{FF2B5EF4-FFF2-40B4-BE49-F238E27FC236}">
                <a16:creationId xmlns:a16="http://schemas.microsoft.com/office/drawing/2014/main" id="{861B7577-A1FB-97BB-0804-C686DCF690FD}"/>
              </a:ext>
            </a:extLst>
          </p:cNvPr>
          <p:cNvSpPr>
            <a:spLocks noGrp="1"/>
          </p:cNvSpPr>
          <p:nvPr>
            <p:ph type="sldNum" sz="quarter" idx="12"/>
          </p:nvPr>
        </p:nvSpPr>
        <p:spPr/>
        <p:txBody>
          <a:bodyPr/>
          <a:lstStyle/>
          <a:p>
            <a:fld id="{A581E663-AC7F-4BEC-B44B-B0B3029AD179}" type="slidenum">
              <a:rPr lang="en-US" smtClean="0"/>
              <a:t>6</a:t>
            </a:fld>
            <a:endParaRPr lang="en-US"/>
          </a:p>
        </p:txBody>
      </p:sp>
      <p:graphicFrame>
        <p:nvGraphicFramePr>
          <p:cNvPr id="6" name="Content Placeholder 5">
            <a:extLst>
              <a:ext uri="{FF2B5EF4-FFF2-40B4-BE49-F238E27FC236}">
                <a16:creationId xmlns:a16="http://schemas.microsoft.com/office/drawing/2014/main" id="{9812DF62-6089-42F4-9E44-3D237E3C36E9}"/>
              </a:ext>
            </a:extLst>
          </p:cNvPr>
          <p:cNvGraphicFramePr>
            <a:graphicFrameLocks noGrp="1"/>
          </p:cNvGraphicFramePr>
          <p:nvPr>
            <p:ph idx="1"/>
            <p:extLst>
              <p:ext uri="{D42A27DB-BD31-4B8C-83A1-F6EECF244321}">
                <p14:modId xmlns:p14="http://schemas.microsoft.com/office/powerpoint/2010/main" val="2501518267"/>
              </p:ext>
            </p:extLst>
          </p:nvPr>
        </p:nvGraphicFramePr>
        <p:xfrm>
          <a:off x="148856" y="2466753"/>
          <a:ext cx="5401339" cy="4253024"/>
        </p:xfrm>
        <a:graphic>
          <a:graphicData uri="http://schemas.openxmlformats.org/drawingml/2006/chart">
            <c:chart xmlns:c="http://schemas.openxmlformats.org/drawingml/2006/chart" xmlns:r="http://schemas.openxmlformats.org/officeDocument/2006/relationships" r:id="rId2"/>
          </a:graphicData>
        </a:graphic>
      </p:graphicFrame>
      <p:sp>
        <p:nvSpPr>
          <p:cNvPr id="7" name="Oval 6">
            <a:extLst>
              <a:ext uri="{FF2B5EF4-FFF2-40B4-BE49-F238E27FC236}">
                <a16:creationId xmlns:a16="http://schemas.microsoft.com/office/drawing/2014/main" id="{B9DEFBB5-73FA-79DF-9238-9F68ACAE214B}"/>
              </a:ext>
            </a:extLst>
          </p:cNvPr>
          <p:cNvSpPr/>
          <p:nvPr/>
        </p:nvSpPr>
        <p:spPr>
          <a:xfrm>
            <a:off x="5911702" y="2849526"/>
            <a:ext cx="6003585" cy="387025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marR="0" lvl="0" indent="-342900">
              <a:lnSpc>
                <a:spcPct val="107000"/>
              </a:lnSpc>
              <a:spcBef>
                <a:spcPts val="0"/>
              </a:spcBef>
              <a:spcAft>
                <a:spcPts val="0"/>
              </a:spcAft>
              <a:buFont typeface="Symbol" panose="05050102010706020507" pitchFamily="18" charset="2"/>
              <a:buChar char=""/>
            </a:pPr>
            <a:endParaRPr lang="en-US" sz="2200" kern="0" dirty="0">
              <a:solidFill>
                <a:schemeClr val="tx1"/>
              </a:solidFill>
              <a:latin typeface="Calibri" panose="020F0502020204030204" pitchFamily="34" charset="0"/>
              <a:ea typeface="Times New Roman" panose="02020603050405020304" pitchFamily="18" charset="0"/>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endParaRPr lang="en-US" sz="2200" kern="0" dirty="0">
              <a:solidFill>
                <a:schemeClr val="tx1"/>
              </a:solidFill>
              <a:latin typeface="Calibri" panose="020F0502020204030204" pitchFamily="34" charset="0"/>
              <a:ea typeface="Times New Roman" panose="02020603050405020304" pitchFamily="18" charset="0"/>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2200" kern="0" dirty="0">
                <a:solidFill>
                  <a:schemeClr val="tx1"/>
                </a:solidFill>
                <a:latin typeface="Calibri" panose="020F0502020204030204" pitchFamily="34" charset="0"/>
                <a:ea typeface="Times New Roman" panose="02020603050405020304" pitchFamily="18" charset="0"/>
                <a:cs typeface="Calibri" panose="020F0502020204030204" pitchFamily="34" charset="0"/>
              </a:rPr>
              <a:t>Enable</a:t>
            </a:r>
            <a:r>
              <a:rPr lang="en-US" sz="2200" kern="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direct shopping via </a:t>
            </a:r>
            <a:r>
              <a:rPr lang="en-US" sz="2200" b="1" kern="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social media platforms</a:t>
            </a:r>
            <a:r>
              <a:rPr lang="en-US" sz="2200" kern="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(Instagram, TikTok, Facebook) where influencers promote products. </a:t>
            </a:r>
          </a:p>
          <a:p>
            <a:pPr marL="342900" indent="-342900">
              <a:lnSpc>
                <a:spcPct val="107000"/>
              </a:lnSpc>
              <a:buFont typeface="Symbol" panose="05050102010706020507" pitchFamily="18" charset="2"/>
              <a:buChar char=""/>
            </a:pPr>
            <a:r>
              <a:rPr lang="en-US" sz="2200" kern="0" dirty="0">
                <a:solidFill>
                  <a:schemeClr val="tx1"/>
                </a:solidFill>
                <a:latin typeface="Calibri" panose="020F0502020204030204" pitchFamily="34" charset="0"/>
                <a:ea typeface="Times New Roman" panose="02020603050405020304" pitchFamily="18" charset="0"/>
                <a:cs typeface="Calibri" panose="020F0502020204030204" pitchFamily="34" charset="0"/>
              </a:rPr>
              <a:t>P</a:t>
            </a:r>
            <a:r>
              <a:rPr lang="en-US" sz="2200" kern="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artner with high-social-media-influence customers by offering exclusive </a:t>
            </a:r>
            <a:r>
              <a:rPr lang="en-US" sz="2200" b="1" kern="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referral discounts </a:t>
            </a:r>
            <a:r>
              <a:rPr lang="en-US" sz="2200" kern="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to their followers.</a:t>
            </a:r>
            <a:endParaRPr lang="en-US" sz="22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0"/>
              </a:spcAft>
            </a:pPr>
            <a:endParaRPr lang="en-US" sz="2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18543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994B3-0B50-570A-2585-5510EC4D5594}"/>
              </a:ext>
            </a:extLst>
          </p:cNvPr>
          <p:cNvSpPr>
            <a:spLocks noGrp="1"/>
          </p:cNvSpPr>
          <p:nvPr>
            <p:ph type="title"/>
          </p:nvPr>
        </p:nvSpPr>
        <p:spPr>
          <a:xfrm>
            <a:off x="3536913" y="918683"/>
            <a:ext cx="8761413" cy="978884"/>
          </a:xfrm>
        </p:spPr>
        <p:txBody>
          <a:bodyPr/>
          <a:lstStyle/>
          <a:p>
            <a:r>
              <a:rPr lang="en-US" dirty="0"/>
              <a:t>Key Insights from Analysis &amp; Recommendations</a:t>
            </a:r>
          </a:p>
        </p:txBody>
      </p:sp>
      <p:sp>
        <p:nvSpPr>
          <p:cNvPr id="4" name="Slide Number Placeholder 3">
            <a:extLst>
              <a:ext uri="{FF2B5EF4-FFF2-40B4-BE49-F238E27FC236}">
                <a16:creationId xmlns:a16="http://schemas.microsoft.com/office/drawing/2014/main" id="{CDECBAF9-EC49-9118-9A62-076F4D136767}"/>
              </a:ext>
            </a:extLst>
          </p:cNvPr>
          <p:cNvSpPr>
            <a:spLocks noGrp="1"/>
          </p:cNvSpPr>
          <p:nvPr>
            <p:ph type="sldNum" sz="quarter" idx="12"/>
          </p:nvPr>
        </p:nvSpPr>
        <p:spPr/>
        <p:txBody>
          <a:bodyPr/>
          <a:lstStyle/>
          <a:p>
            <a:fld id="{A581E663-AC7F-4BEC-B44B-B0B3029AD179}" type="slidenum">
              <a:rPr lang="en-US" smtClean="0"/>
              <a:t>7</a:t>
            </a:fld>
            <a:endParaRPr lang="en-US"/>
          </a:p>
        </p:txBody>
      </p:sp>
      <p:graphicFrame>
        <p:nvGraphicFramePr>
          <p:cNvPr id="6" name="Content Placeholder 5">
            <a:extLst>
              <a:ext uri="{FF2B5EF4-FFF2-40B4-BE49-F238E27FC236}">
                <a16:creationId xmlns:a16="http://schemas.microsoft.com/office/drawing/2014/main" id="{D6ABA35D-9817-49B2-9159-1A458BC18CEA}"/>
              </a:ext>
            </a:extLst>
          </p:cNvPr>
          <p:cNvGraphicFramePr>
            <a:graphicFrameLocks noGrp="1"/>
          </p:cNvGraphicFramePr>
          <p:nvPr>
            <p:ph idx="1"/>
            <p:extLst>
              <p:ext uri="{D42A27DB-BD31-4B8C-83A1-F6EECF244321}">
                <p14:modId xmlns:p14="http://schemas.microsoft.com/office/powerpoint/2010/main" val="1009818025"/>
              </p:ext>
            </p:extLst>
          </p:nvPr>
        </p:nvGraphicFramePr>
        <p:xfrm>
          <a:off x="531628" y="2456121"/>
          <a:ext cx="5401339" cy="4019107"/>
        </p:xfrm>
        <a:graphic>
          <a:graphicData uri="http://schemas.openxmlformats.org/drawingml/2006/chart">
            <c:chart xmlns:c="http://schemas.openxmlformats.org/drawingml/2006/chart" xmlns:r="http://schemas.openxmlformats.org/officeDocument/2006/relationships" r:id="rId2"/>
          </a:graphicData>
        </a:graphic>
      </p:graphicFrame>
      <p:sp>
        <p:nvSpPr>
          <p:cNvPr id="7" name="Left Brace 6">
            <a:extLst>
              <a:ext uri="{FF2B5EF4-FFF2-40B4-BE49-F238E27FC236}">
                <a16:creationId xmlns:a16="http://schemas.microsoft.com/office/drawing/2014/main" id="{C1EF7F51-F6A2-A21B-07E0-C3CCEEE49B6C}"/>
              </a:ext>
            </a:extLst>
          </p:cNvPr>
          <p:cNvSpPr/>
          <p:nvPr/>
        </p:nvSpPr>
        <p:spPr>
          <a:xfrm>
            <a:off x="6553199" y="3040912"/>
            <a:ext cx="669851" cy="311534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dirty="0">
              <a:ln w="0"/>
              <a:effectLst>
                <a:outerShdw blurRad="38100" dist="19050" dir="2700000" algn="tl" rotWithShape="0">
                  <a:schemeClr val="dk1">
                    <a:alpha val="40000"/>
                  </a:schemeClr>
                </a:outerShdw>
              </a:effectLst>
            </a:endParaRPr>
          </a:p>
        </p:txBody>
      </p:sp>
      <p:sp>
        <p:nvSpPr>
          <p:cNvPr id="8" name="Right Brace 7">
            <a:extLst>
              <a:ext uri="{FF2B5EF4-FFF2-40B4-BE49-F238E27FC236}">
                <a16:creationId xmlns:a16="http://schemas.microsoft.com/office/drawing/2014/main" id="{557A3C9B-1B85-81AB-24A8-4D050F05CD78}"/>
              </a:ext>
            </a:extLst>
          </p:cNvPr>
          <p:cNvSpPr/>
          <p:nvPr/>
        </p:nvSpPr>
        <p:spPr>
          <a:xfrm>
            <a:off x="10708758" y="3040912"/>
            <a:ext cx="1293628" cy="3214024"/>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ln w="0"/>
              <a:effectLst>
                <a:outerShdw blurRad="38100" dist="19050" dir="2700000" algn="tl" rotWithShape="0">
                  <a:schemeClr val="dk1">
                    <a:alpha val="40000"/>
                  </a:schemeClr>
                </a:outerShdw>
              </a:effectLst>
            </a:endParaRPr>
          </a:p>
        </p:txBody>
      </p:sp>
      <p:sp>
        <p:nvSpPr>
          <p:cNvPr id="9" name="Rectangle: Rounded Corners 8">
            <a:extLst>
              <a:ext uri="{FF2B5EF4-FFF2-40B4-BE49-F238E27FC236}">
                <a16:creationId xmlns:a16="http://schemas.microsoft.com/office/drawing/2014/main" id="{9E989E3A-180F-8B41-83C9-495E24F596C8}"/>
              </a:ext>
            </a:extLst>
          </p:cNvPr>
          <p:cNvSpPr/>
          <p:nvPr/>
        </p:nvSpPr>
        <p:spPr>
          <a:xfrm>
            <a:off x="7038753" y="2902688"/>
            <a:ext cx="4316819" cy="3444949"/>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v"/>
            </a:pPr>
            <a:r>
              <a:rPr lang="en-US" sz="2300" dirty="0">
                <a:solidFill>
                  <a:schemeClr val="tx1"/>
                </a:solidFill>
                <a:latin typeface="Calibri" panose="020F0502020204030204" pitchFamily="34" charset="0"/>
                <a:ea typeface="Calibri" panose="020F0502020204030204" pitchFamily="34" charset="0"/>
                <a:cs typeface="Calibri" panose="020F0502020204030204" pitchFamily="34" charset="0"/>
              </a:rPr>
              <a:t>Offer discounts based on spending levels to encourage larger purchases. Example:</a:t>
            </a:r>
          </a:p>
          <a:p>
            <a:endPar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Spend $100, Get 10% Off</a:t>
            </a:r>
          </a:p>
          <a:p>
            <a:pPr>
              <a:buFont typeface="Arial" panose="020B0604020202020204" pitchFamily="34" charset="0"/>
              <a:buChar char="•"/>
            </a:pP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Spend $200, Get 15% Off</a:t>
            </a:r>
          </a:p>
          <a:p>
            <a:pPr>
              <a:buFont typeface="Arial" panose="020B0604020202020204" pitchFamily="34" charset="0"/>
              <a:buChar char="•"/>
            </a:pP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Spend $500, Get 20</a:t>
            </a:r>
            <a:r>
              <a:rPr lang="en-US" sz="2400" b="1" dirty="0">
                <a:latin typeface="Calibri" panose="020F0502020204030204" pitchFamily="34" charset="0"/>
                <a:ea typeface="Calibri" panose="020F0502020204030204" pitchFamily="34" charset="0"/>
                <a:cs typeface="Calibri" panose="020F0502020204030204" pitchFamily="34" charset="0"/>
              </a:rPr>
              <a:t>% Off</a:t>
            </a:r>
            <a:endParaRPr lang="en-US" sz="2400" dirty="0">
              <a:latin typeface="Calibri" panose="020F0502020204030204" pitchFamily="34" charset="0"/>
              <a:ea typeface="Calibri" panose="020F0502020204030204" pitchFamily="34" charset="0"/>
              <a:cs typeface="Calibri" panose="020F0502020204030204" pitchFamily="34" charset="0"/>
            </a:endParaRPr>
          </a:p>
          <a:p>
            <a:pPr algn="ctr"/>
            <a:endParaRPr lang="en-US" dirty="0"/>
          </a:p>
        </p:txBody>
      </p:sp>
    </p:spTree>
    <p:extLst>
      <p:ext uri="{BB962C8B-B14F-4D97-AF65-F5344CB8AC3E}">
        <p14:creationId xmlns:p14="http://schemas.microsoft.com/office/powerpoint/2010/main" val="4275394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5D751-DE95-ECD7-8D80-F7861F47C040}"/>
              </a:ext>
            </a:extLst>
          </p:cNvPr>
          <p:cNvSpPr>
            <a:spLocks noGrp="1"/>
          </p:cNvSpPr>
          <p:nvPr>
            <p:ph type="title"/>
          </p:nvPr>
        </p:nvSpPr>
        <p:spPr>
          <a:xfrm>
            <a:off x="3898154" y="893135"/>
            <a:ext cx="8761413" cy="991515"/>
          </a:xfrm>
        </p:spPr>
        <p:txBody>
          <a:bodyPr/>
          <a:lstStyle/>
          <a:p>
            <a:r>
              <a:rPr lang="en-US" dirty="0"/>
              <a:t>Key Insights from Analysis &amp; Recommendations</a:t>
            </a:r>
          </a:p>
        </p:txBody>
      </p:sp>
      <p:sp>
        <p:nvSpPr>
          <p:cNvPr id="4" name="Slide Number Placeholder 3">
            <a:extLst>
              <a:ext uri="{FF2B5EF4-FFF2-40B4-BE49-F238E27FC236}">
                <a16:creationId xmlns:a16="http://schemas.microsoft.com/office/drawing/2014/main" id="{F8B2855C-1F86-8679-59F1-783E08978F04}"/>
              </a:ext>
            </a:extLst>
          </p:cNvPr>
          <p:cNvSpPr>
            <a:spLocks noGrp="1"/>
          </p:cNvSpPr>
          <p:nvPr>
            <p:ph type="sldNum" sz="quarter" idx="12"/>
          </p:nvPr>
        </p:nvSpPr>
        <p:spPr/>
        <p:txBody>
          <a:bodyPr/>
          <a:lstStyle/>
          <a:p>
            <a:fld id="{A581E663-AC7F-4BEC-B44B-B0B3029AD179}" type="slidenum">
              <a:rPr lang="en-US" smtClean="0"/>
              <a:t>8</a:t>
            </a:fld>
            <a:endParaRPr lang="en-US"/>
          </a:p>
        </p:txBody>
      </p:sp>
      <p:graphicFrame>
        <p:nvGraphicFramePr>
          <p:cNvPr id="6" name="Content Placeholder 5">
            <a:extLst>
              <a:ext uri="{FF2B5EF4-FFF2-40B4-BE49-F238E27FC236}">
                <a16:creationId xmlns:a16="http://schemas.microsoft.com/office/drawing/2014/main" id="{1D422F9C-E193-4B29-92CE-3074E91CC5D7}"/>
              </a:ext>
            </a:extLst>
          </p:cNvPr>
          <p:cNvGraphicFramePr>
            <a:graphicFrameLocks noGrp="1"/>
          </p:cNvGraphicFramePr>
          <p:nvPr>
            <p:ph idx="1"/>
            <p:extLst>
              <p:ext uri="{D42A27DB-BD31-4B8C-83A1-F6EECF244321}">
                <p14:modId xmlns:p14="http://schemas.microsoft.com/office/powerpoint/2010/main" val="2752757874"/>
              </p:ext>
            </p:extLst>
          </p:nvPr>
        </p:nvGraphicFramePr>
        <p:xfrm>
          <a:off x="531629" y="2392325"/>
          <a:ext cx="5114260" cy="3997841"/>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tangle: Rounded Corners 10">
            <a:extLst>
              <a:ext uri="{FF2B5EF4-FFF2-40B4-BE49-F238E27FC236}">
                <a16:creationId xmlns:a16="http://schemas.microsoft.com/office/drawing/2014/main" id="{57A0C0D3-DEE8-2A59-431B-2279C389399B}"/>
              </a:ext>
            </a:extLst>
          </p:cNvPr>
          <p:cNvSpPr/>
          <p:nvPr/>
        </p:nvSpPr>
        <p:spPr>
          <a:xfrm>
            <a:off x="6613451" y="2785730"/>
            <a:ext cx="5305647" cy="377654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marR="0" lvl="0" indent="-342900">
              <a:lnSpc>
                <a:spcPct val="107000"/>
              </a:lnSpc>
              <a:spcBef>
                <a:spcPts val="0"/>
              </a:spcBef>
              <a:spcAft>
                <a:spcPts val="0"/>
              </a:spcAft>
              <a:buFont typeface="Symbol" panose="05050102010706020507" pitchFamily="18" charset="2"/>
              <a:buChar char=""/>
            </a:pPr>
            <a:r>
              <a:rPr lang="en-US" sz="2000" kern="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Ensure detailed and accurate </a:t>
            </a:r>
            <a:r>
              <a:rPr lang="en-US" sz="2000" b="1" kern="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product descriptions </a:t>
            </a:r>
            <a:r>
              <a:rPr lang="en-US" sz="2000" kern="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to reduce mismatch in customer expectations.</a:t>
            </a:r>
            <a:endParaRPr lang="en-US" sz="2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000" kern="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Use </a:t>
            </a:r>
            <a:r>
              <a:rPr lang="en-US" sz="2000" b="1" kern="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360-degree</a:t>
            </a:r>
            <a:r>
              <a:rPr lang="en-US" sz="2000" kern="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product images and videos to give a better preview before purchase.</a:t>
            </a:r>
            <a:endParaRPr lang="en-US" sz="2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2000" kern="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Implement conditional returns (e.g., stricter policies for frequently returned products).</a:t>
            </a:r>
            <a:endParaRPr lang="en-US" sz="2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US" dirty="0"/>
          </a:p>
        </p:txBody>
      </p:sp>
    </p:spTree>
    <p:extLst>
      <p:ext uri="{BB962C8B-B14F-4D97-AF65-F5344CB8AC3E}">
        <p14:creationId xmlns:p14="http://schemas.microsoft.com/office/powerpoint/2010/main" val="2452388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5C03BCF3-63EC-3B1C-282A-9CD675698F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788" y="143336"/>
            <a:ext cx="11831268" cy="6714666"/>
          </a:xfrm>
        </p:spPr>
      </p:pic>
    </p:spTree>
    <p:extLst>
      <p:ext uri="{BB962C8B-B14F-4D97-AF65-F5344CB8AC3E}">
        <p14:creationId xmlns:p14="http://schemas.microsoft.com/office/powerpoint/2010/main" val="41673679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559</TotalTime>
  <Words>501</Words>
  <Application>Microsoft Office PowerPoint</Application>
  <PresentationFormat>Widescreen</PresentationFormat>
  <Paragraphs>59</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Century Gothic</vt:lpstr>
      <vt:lpstr>Symbol</vt:lpstr>
      <vt:lpstr>Times New Roman</vt:lpstr>
      <vt:lpstr>Wingdings</vt:lpstr>
      <vt:lpstr>Wingdings 3</vt:lpstr>
      <vt:lpstr>Ion Boardroom</vt:lpstr>
      <vt:lpstr>E-COMMERCE BUSINESS (EDA) INSIGHTS         PRESENTAION</vt:lpstr>
      <vt:lpstr>    PROJECT OVERVIEW</vt:lpstr>
      <vt:lpstr>Key Insights from Analysis &amp; Recommendations</vt:lpstr>
      <vt:lpstr>Key Insights from Analysis &amp; Recommendations</vt:lpstr>
      <vt:lpstr>Key Insights from Analysis &amp; Recommendations</vt:lpstr>
      <vt:lpstr>Key Insights from Analysis &amp; Recommendations</vt:lpstr>
      <vt:lpstr>Key Insights from Analysis &amp; Recommendations</vt:lpstr>
      <vt:lpstr>Key Insights from Analysis &amp; Recommendations</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BUSINESS (EDA) INSIGHTS         PRESENTAION</dc:title>
  <dc:creator>Mary Okoro</dc:creator>
  <cp:lastModifiedBy>Mary Okoro</cp:lastModifiedBy>
  <cp:revision>3</cp:revision>
  <dcterms:created xsi:type="dcterms:W3CDTF">2025-03-23T13:29:17Z</dcterms:created>
  <dcterms:modified xsi:type="dcterms:W3CDTF">2025-03-23T22:48:48Z</dcterms:modified>
</cp:coreProperties>
</file>