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4" d="100"/>
          <a:sy n="74" d="100"/>
        </p:scale>
        <p:origin x="106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63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9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2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4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5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9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3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28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63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2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211" y="646981"/>
            <a:ext cx="7488623" cy="2696750"/>
          </a:xfrm>
        </p:spPr>
        <p:txBody>
          <a:bodyPr>
            <a:normAutofit fontScale="90000"/>
          </a:bodyPr>
          <a:lstStyle/>
          <a:p>
            <a:r>
              <a:rPr lang="en-US" dirty="0"/>
              <a:t>PRESENTATION ON </a:t>
            </a:r>
            <a:r>
              <a:rPr dirty="0"/>
              <a:t>Sentiment Analysis on BusinessDay Articles</a:t>
            </a:r>
            <a:r>
              <a:rPr lang="en-US" dirty="0"/>
              <a:t> (2021-Present)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78370"/>
            <a:ext cx="7557635" cy="1595887"/>
          </a:xfrm>
        </p:spPr>
        <p:txBody>
          <a:bodyPr/>
          <a:lstStyle/>
          <a:p>
            <a:r>
              <a:rPr b="1" dirty="0"/>
              <a:t>By </a:t>
            </a:r>
            <a:r>
              <a:rPr lang="en-US" b="1" dirty="0"/>
              <a:t>Group 3</a:t>
            </a:r>
          </a:p>
          <a:p>
            <a:r>
              <a:rPr lang="en-US" b="1" dirty="0"/>
              <a:t>INTERNPULSE</a:t>
            </a:r>
            <a:endParaRPr b="1" dirty="0"/>
          </a:p>
          <a:p>
            <a:r>
              <a:rPr b="1" dirty="0"/>
              <a:t>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015" y="2015733"/>
            <a:ext cx="7160819" cy="3450613"/>
          </a:xfrm>
        </p:spPr>
        <p:txBody>
          <a:bodyPr/>
          <a:lstStyle/>
          <a:p>
            <a:r>
              <a:rPr lang="en-US" dirty="0"/>
              <a:t>This research project aims to extract and analyze articles tagged under </a:t>
            </a:r>
            <a:r>
              <a:rPr lang="en-US" dirty="0" err="1"/>
              <a:t>BDLead</a:t>
            </a:r>
            <a:r>
              <a:rPr lang="en-US" dirty="0"/>
              <a:t> from BusinessDay Nigeria’s website. </a:t>
            </a:r>
          </a:p>
          <a:p>
            <a:r>
              <a:rPr lang="en-US" dirty="0"/>
              <a:t>The main goal is to perform sentiment analysis on editorial content, focusing on economic narratives in Nigeria from 2021 to present. </a:t>
            </a:r>
          </a:p>
          <a:p>
            <a:r>
              <a:rPr lang="en-US" dirty="0"/>
              <a:t>The project involves scraping article titles and links across 812 pages, extracting article content, and storing the data for further sentiment and textual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20473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● Text Blob was used to compute sentiment polarity for each article. </a:t>
            </a:r>
          </a:p>
          <a:p>
            <a:r>
              <a:rPr lang="en-US" dirty="0"/>
              <a:t>Positive → (compound ≥ 0.05)</a:t>
            </a:r>
          </a:p>
          <a:p>
            <a:r>
              <a:rPr lang="en-US" dirty="0"/>
              <a:t>Neutral → (−0.05 &lt; compound &lt; 0.05)</a:t>
            </a:r>
          </a:p>
          <a:p>
            <a:r>
              <a:rPr lang="en-US" dirty="0"/>
              <a:t>Negative → (compound ≤ −0.05)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A9DDB2-0944-D5AE-A769-C7576E369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70555"/>
              </p:ext>
            </p:extLst>
          </p:nvPr>
        </p:nvGraphicFramePr>
        <p:xfrm>
          <a:off x="940279" y="4261449"/>
          <a:ext cx="7358332" cy="16476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1838">
                  <a:extLst>
                    <a:ext uri="{9D8B030D-6E8A-4147-A177-3AD203B41FA5}">
                      <a16:colId xmlns:a16="http://schemas.microsoft.com/office/drawing/2014/main" val="3770063956"/>
                    </a:ext>
                  </a:extLst>
                </a:gridCol>
                <a:gridCol w="3816494">
                  <a:extLst>
                    <a:ext uri="{9D8B030D-6E8A-4147-A177-3AD203B41FA5}">
                      <a16:colId xmlns:a16="http://schemas.microsoft.com/office/drawing/2014/main" val="449434468"/>
                    </a:ext>
                  </a:extLst>
                </a:gridCol>
              </a:tblGrid>
              <a:tr h="483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0">
                          <a:effectLst/>
                        </a:rPr>
                        <a:t>Sentiment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0">
                          <a:effectLst/>
                        </a:rPr>
                        <a:t>Percentage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25735331"/>
                  </a:ext>
                </a:extLst>
              </a:tr>
              <a:tr h="3881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0" dirty="0">
                          <a:effectLst/>
                        </a:rPr>
                        <a:t>Negative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0" dirty="0">
                          <a:effectLst/>
                        </a:rPr>
                        <a:t>~46%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00652301"/>
                  </a:ext>
                </a:extLst>
              </a:tr>
              <a:tr h="3881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6F8FA"/>
                          </a:highlight>
                        </a:rPr>
                        <a:t>Neutral</a:t>
                      </a:r>
                      <a:endParaRPr lang="en-US" sz="1100" kern="100" dirty="0">
                        <a:effectLst/>
                        <a:highlight>
                          <a:srgbClr val="F6F8FA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0" dirty="0">
                          <a:effectLst/>
                          <a:highlight>
                            <a:srgbClr val="F6F8FA"/>
                          </a:highlight>
                        </a:rPr>
                        <a:t>~38%</a:t>
                      </a:r>
                      <a:endParaRPr lang="en-US" sz="1100" kern="100" dirty="0">
                        <a:effectLst/>
                        <a:highlight>
                          <a:srgbClr val="F6F8FA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55548924"/>
                  </a:ext>
                </a:extLst>
              </a:tr>
              <a:tr h="3881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0">
                          <a:effectLst/>
                        </a:rPr>
                        <a:t>Positive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kern="0" dirty="0">
                          <a:effectLst/>
                        </a:rPr>
                        <a:t>~16%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127867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061049"/>
            <a:ext cx="6571343" cy="586596"/>
          </a:xfrm>
        </p:spPr>
        <p:txBody>
          <a:bodyPr/>
          <a:lstStyle/>
          <a:p>
            <a:r>
              <a:rPr lang="en-US" dirty="0"/>
              <a:t>INTERPRETATION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93361"/>
          </a:xfrm>
        </p:spPr>
        <p:txBody>
          <a:bodyPr>
            <a:normAutofit fontScale="92500"/>
          </a:bodyPr>
          <a:lstStyle/>
          <a:p>
            <a:r>
              <a:rPr lang="en-US" sz="18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Negative Sentiment (~46%):</a:t>
            </a:r>
            <a:r>
              <a:rPr lang="en-US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This could imply that many of the stories or viewpoints in these articles focus on challenges, problems, or unfavorable conditions affecting Nigeria's economy, businesses, or societal issues.</a:t>
            </a:r>
          </a:p>
          <a:p>
            <a:r>
              <a:rPr lang="en-US" sz="18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Neutral Sentiment (~38%):</a:t>
            </a:r>
            <a:r>
              <a:rPr lang="en-US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This suggests that these articles either present </a:t>
            </a:r>
            <a:r>
              <a:rPr lang="en-US" sz="18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factual information without strong emotional overtones</a:t>
            </a:r>
            <a:r>
              <a:rPr lang="en-US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or take a balanced approach in their coverage. </a:t>
            </a:r>
            <a:endParaRPr lang="en-US" sz="1800" dirty="0">
              <a:solidFill>
                <a:srgbClr val="1F2328"/>
              </a:solidFill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Positive Sentiment (~16%):</a:t>
            </a:r>
            <a:r>
              <a:rPr lang="en-US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A smaller proportion of the articles (about 16%) express positive sentiment, which likely reflects optimistic views or </a:t>
            </a:r>
            <a:r>
              <a:rPr lang="en-US" sz="18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reports about growth, progress, or favorable developments.</a:t>
            </a:r>
            <a:r>
              <a:rPr lang="en-US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15" y="804520"/>
            <a:ext cx="7160819" cy="1049235"/>
          </a:xfrm>
        </p:spPr>
        <p:txBody>
          <a:bodyPr/>
          <a:lstStyle/>
          <a:p>
            <a:r>
              <a:rPr lang="en-US" dirty="0"/>
              <a:t>Most Frequent Words in Positive vs. Negative Articles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19E141-9650-56D8-CC88-F167A5E3F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64" y="2790239"/>
            <a:ext cx="7927676" cy="326324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FEBAB1-B788-F9B8-6A02-9194B073488C}"/>
              </a:ext>
            </a:extLst>
          </p:cNvPr>
          <p:cNvSpPr txBox="1"/>
          <p:nvPr/>
        </p:nvSpPr>
        <p:spPr>
          <a:xfrm>
            <a:off x="854014" y="2035834"/>
            <a:ext cx="7090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Positive Articles: </a:t>
            </a:r>
            <a:r>
              <a:rPr lang="en-US" dirty="0"/>
              <a:t>Frequent words included "growth", "investment", "increase", "development".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articles</a:t>
            </a:r>
            <a:endParaRPr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83B5FDE-006E-2E65-CA89-B378AA35A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77970" y="2717321"/>
            <a:ext cx="7910422" cy="3174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2FA9B6-D21E-BAD7-7F45-3EDFCE566F77}"/>
              </a:ext>
            </a:extLst>
          </p:cNvPr>
          <p:cNvSpPr txBox="1"/>
          <p:nvPr/>
        </p:nvSpPr>
        <p:spPr>
          <a:xfrm>
            <a:off x="577970" y="2044460"/>
            <a:ext cx="7548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Negative Articles: </a:t>
            </a:r>
            <a:r>
              <a:rPr lang="en-US" dirty="0"/>
              <a:t>Frequent words included "debt", "inflation", "crisis", "shortage", "decline".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Sentiment </a:t>
            </a:r>
            <a:r>
              <a:rPr lang="en-US" dirty="0"/>
              <a:t>DISTRIBUTION CHARTS</a:t>
            </a:r>
            <a:br>
              <a:rPr lang="en-US" dirty="0"/>
            </a:b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CBB3E4-33B3-7F9A-1942-EA89DC08B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77" y="2016125"/>
            <a:ext cx="5767278" cy="39102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Sentiment DISTRIBUTION CHARTS</a:t>
            </a:r>
            <a:br>
              <a:rPr lang="en-US" dirty="0"/>
            </a:b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2F0F5D-8029-9B77-6C73-6A9D93AA1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85" y="2035834"/>
            <a:ext cx="7539487" cy="3778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sentiment analysis provides insights into BusinessDay's editorial tone over time, helping readers and researchers understand economic narratives in Nigeria from 2021 to 2025.</a:t>
            </a:r>
            <a:endParaRPr lang="en-US" dirty="0"/>
          </a:p>
          <a:p>
            <a:r>
              <a:rPr lang="en-US" dirty="0"/>
              <a:t>The overall sentiment distribution indicates that BusinessDay's '</a:t>
            </a:r>
            <a:r>
              <a:rPr lang="en-US" dirty="0" err="1"/>
              <a:t>BDLead</a:t>
            </a:r>
            <a:r>
              <a:rPr lang="en-US" dirty="0"/>
              <a:t>' articles tend to focus more on negative or neutral aspects of the Nigerian economy, with positive news being less prevalent.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</TotalTime>
  <Words>356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Segoe UI</vt:lpstr>
      <vt:lpstr>Gallery</vt:lpstr>
      <vt:lpstr>PRESENTATION ON Sentiment Analysis on BusinessDay Articles (2021-Present)</vt:lpstr>
      <vt:lpstr>Project Overview</vt:lpstr>
      <vt:lpstr>Sentiment Analysis </vt:lpstr>
      <vt:lpstr>INTERPRETATION</vt:lpstr>
      <vt:lpstr>Most Frequent Words in Positive vs. Negative Articles</vt:lpstr>
      <vt:lpstr>Negative articles</vt:lpstr>
      <vt:lpstr>Sentiment DISTRIBUTION CHARTS </vt:lpstr>
      <vt:lpstr>Sentiment DISTRIBUTION CHARTS 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BusinessDay 'BDLead' Articles</dc:title>
  <dc:subject/>
  <dc:creator/>
  <cp:keywords/>
  <dc:description>generated using python-pptx</dc:description>
  <cp:lastModifiedBy>Mary Okoro</cp:lastModifiedBy>
  <cp:revision>2</cp:revision>
  <dcterms:created xsi:type="dcterms:W3CDTF">2013-01-27T09:14:16Z</dcterms:created>
  <dcterms:modified xsi:type="dcterms:W3CDTF">2025-04-18T19:04:30Z</dcterms:modified>
  <cp:category/>
</cp:coreProperties>
</file>