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De Jesus" initials="EDJ" lastIdx="4" clrIdx="0">
    <p:extLst>
      <p:ext uri="{19B8F6BF-5375-455C-9EA6-DF929625EA0E}">
        <p15:presenceInfo xmlns:p15="http://schemas.microsoft.com/office/powerpoint/2012/main" userId="042fa1f60dd14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2A06-40DB-4D04-9A7C-16523424EF4C}" v="211" dt="2021-02-12T04:54:1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6708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6:56.580" idx="2">
    <p:pos x="4248" y="2899"/>
    <p:text>Make name do a join animation</p:text>
    <p:extLst>
      <p:ext uri="{C676402C-5697-4E1C-873F-D02D1690AC5C}">
        <p15:threadingInfo xmlns:p15="http://schemas.microsoft.com/office/powerpoint/2012/main" timeZoneBias="300"/>
      </p:ext>
    </p:extLst>
  </p:cm>
  <p:cm authorId="1" dt="2021-02-13T12:57:19.416" idx="3">
    <p:pos x="2922" y="1338"/>
    <p:text>Find way of better explainin this process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6:19.091" idx="1">
    <p:pos x="10" y="10"/>
    <p:text>Insert examples of lower case names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8:41.305" idx="4">
    <p:pos x="2035" y="1175"/>
    <p:text>use george from previous slide as an example of how a dictionary would help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DFE7-6FE2-4877-9440-F0220CC5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90F6-0C0D-48CB-8969-2D3A47D25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45BB-9E91-4080-839E-D5E9DFD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39C-C2E3-426B-B871-930414D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55F3-E79A-475C-A429-1DE5FAC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6C9-B452-404F-84D6-21D14A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4158-20FA-49F5-BD02-EBA2FCF7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6A2-9AB8-4104-90EF-B83F138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8A49-BB9B-4969-8265-336192F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D3E3-5D62-43AA-BDA5-3C72121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FD36D-49AB-4BCA-915E-F46118B5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C343-07E2-42D2-8510-2E53D789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064-7D88-4AD3-A733-0FE9560F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351-893A-4A62-8682-A63FDAC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A9EF-7F5E-45C8-828E-201DED1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BB9-C479-4B2B-B8B5-469F745E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3D7-E686-4522-B1DC-6AF8D3E9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18D1-926C-4E74-A352-46D16531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C476-234F-4017-9620-9C385C5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54A7-25FB-44DA-8659-C617CCEA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DF8-9715-4218-99FC-2283C8E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6181-19DE-4007-B2BB-916A51E9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448A-AF43-459C-A851-DB30604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1882-5C5F-4C80-8B56-C4326E6A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1A2-15FA-4DBB-A3F8-5CA1DB9E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992-ECEF-40C3-89CF-E89442C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BFEF-5C1C-4901-96E5-CAA73DF1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6D4C-69B7-4BF6-99ED-BD1817B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613-81C2-41A4-B4F5-BE67536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1ED4-06C9-41B0-8568-276F6116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3423-394E-49D6-9B16-726C142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9293-4F74-4156-AB19-17EB84A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3A2D-E0AB-49F3-9BB9-F3AF825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7E3B-6BA8-43EE-BA77-474647DA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D4F6-3784-4E40-B5C5-0A12A0AE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84C2-60F0-408C-8141-21FA9154D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0905-49C8-464D-A0AA-F7D8DC7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59BCC-74CA-4364-808A-A2D63382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4B1E-4F65-4684-B9FF-5A35662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E448-4C06-4FC3-AC37-2C3D217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728E2-F8E1-463A-81AE-3B518D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7A67-3D5D-4011-9F86-28CF9541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369-F7F3-4A05-B9F9-BCADE9C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D2FC-E032-44EF-A583-3BC4FB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532E-5E19-46DD-AE47-2505019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48C7-60AB-433E-918A-9C975A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692-585A-4E4F-8999-129958A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3636-BC3E-45AD-9455-27277DCA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6E51-2966-48DB-A66E-0D6C862E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1A0E-760A-49A8-939E-A07BEBC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D2055-1699-4438-881C-F5B39D9E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D0AE0-6EB0-4042-8CCA-46ABEA7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F43-88A0-4569-A4C2-BFECF3D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5CC8-805C-40C0-83D6-15E74093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4A8C-3AC7-4484-A2AE-A458F5CC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81B6-A5C6-4E86-BA9B-C33F4410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790E5-42AB-4E3D-B4AB-41BE840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E0AA-C3A0-4F9D-96B6-5034091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6A1D3-B78E-48D5-B468-FFE9129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078-C998-4334-8D97-96440DC3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4E35-87DD-4156-97F4-D3F6ACB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3B5-724D-4D9C-8B26-F30DD44AA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C1D2-7AB6-4E3B-A07E-430945DC9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comments" Target="../comments/comment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94E5-9B2E-4530-A81C-781D5E089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03C0-B515-4823-ACAF-E109DC5D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 Edward De Jesus</a:t>
            </a:r>
          </a:p>
        </p:txBody>
      </p:sp>
    </p:spTree>
    <p:extLst>
      <p:ext uri="{BB962C8B-B14F-4D97-AF65-F5344CB8AC3E}">
        <p14:creationId xmlns:p14="http://schemas.microsoft.com/office/powerpoint/2010/main" val="37712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34A-EAA0-4B69-9705-D59AFE4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E1BD-46E9-4A9E-9222-8A7FFE4F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dictionary of names to improve accuracy</a:t>
            </a:r>
          </a:p>
          <a:p>
            <a:r>
              <a:rPr lang="en-US" dirty="0"/>
              <a:t>Transcribe larger documents</a:t>
            </a:r>
          </a:p>
          <a:p>
            <a:r>
              <a:rPr lang="en-US" dirty="0"/>
              <a:t>Transcribe script writings</a:t>
            </a:r>
          </a:p>
        </p:txBody>
      </p:sp>
    </p:spTree>
    <p:extLst>
      <p:ext uri="{BB962C8B-B14F-4D97-AF65-F5344CB8AC3E}">
        <p14:creationId xmlns:p14="http://schemas.microsoft.com/office/powerpoint/2010/main" val="12486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BEF-09F3-4B0E-856B-7DB8D2A44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Webb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2D6B-4379-4AF8-930B-151924D7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 Printed Text Image Transcriber</a:t>
            </a:r>
          </a:p>
        </p:txBody>
      </p:sp>
    </p:spTree>
    <p:extLst>
      <p:ext uri="{BB962C8B-B14F-4D97-AF65-F5344CB8AC3E}">
        <p14:creationId xmlns:p14="http://schemas.microsoft.com/office/powerpoint/2010/main" val="4674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A4354-240A-4509-BC9B-55D7319E1E14}"/>
              </a:ext>
            </a:extLst>
          </p:cNvPr>
          <p:cNvSpPr txBox="1"/>
          <p:nvPr/>
        </p:nvSpPr>
        <p:spPr>
          <a:xfrm>
            <a:off x="4080064" y="292116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1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E86DC8-82CD-4710-BA4C-B302EAD2AAE2}"/>
              </a:ext>
            </a:extLst>
          </p:cNvPr>
          <p:cNvSpPr/>
          <p:nvPr/>
        </p:nvSpPr>
        <p:spPr>
          <a:xfrm>
            <a:off x="2774080" y="0"/>
            <a:ext cx="3255085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A0592-CD10-45EF-8EBD-7ACEA30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5530-BA7F-444E-ABC6-4987B833FE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OCR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Datasets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Machine learning models performance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Character segmentation and prediction on Names Dataset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Next Steps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Web app</a:t>
            </a:r>
            <a:br>
              <a:rPr lang="en-US" dirty="0">
                <a:latin typeface="Bodoni MT" panose="02070603080606020203" pitchFamily="18" charset="0"/>
              </a:rPr>
            </a:br>
            <a:endParaRPr lang="en-US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308DC-B6CE-44F2-A151-DCCFE4E883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B24-E738-4383-A076-B5EE0ED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Optical Character Recognition (OCR)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6392-A1A0-4247-B665-F5FD36E9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Rise of machine learning and higher processing power.</a:t>
            </a:r>
          </a:p>
          <a:p>
            <a:r>
              <a:rPr lang="en-US" dirty="0">
                <a:latin typeface="Century Gothic" panose="020B0502020202020204" pitchFamily="34" charset="0"/>
              </a:rPr>
              <a:t>Challenges of Handwritten text</a:t>
            </a:r>
          </a:p>
          <a:p>
            <a:r>
              <a:rPr lang="en-US" dirty="0">
                <a:latin typeface="Century Gothic" panose="020B0502020202020204" pitchFamily="34" charset="0"/>
              </a:rPr>
              <a:t>Using Machine learning for OCR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942E-AF68-4C8E-8913-165C47A4AA49}"/>
              </a:ext>
            </a:extLst>
          </p:cNvPr>
          <p:cNvSpPr txBox="1"/>
          <p:nvPr/>
        </p:nvSpPr>
        <p:spPr>
          <a:xfrm>
            <a:off x="659458" y="1155782"/>
            <a:ext cx="10873083" cy="36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The U.S. Library of Congress holds approximately </a:t>
            </a:r>
            <a:r>
              <a:rPr lang="en-US" sz="2400" b="1" dirty="0">
                <a:latin typeface="Century Gothic" panose="020B0502020202020204" pitchFamily="34" charset="0"/>
              </a:rPr>
              <a:t>sixty million manuscripts</a:t>
            </a:r>
            <a:r>
              <a:rPr lang="en-US" sz="2400" dirty="0">
                <a:latin typeface="Century Gothic" panose="020B0502020202020204" pitchFamily="34" charset="0"/>
              </a:rPr>
              <a:t>, which are documents written by hand rather than typed or printed. Improving handwritten text recognition using machine learning can help with </a:t>
            </a:r>
            <a:r>
              <a:rPr lang="en-US" sz="2400" b="1" dirty="0">
                <a:latin typeface="Century Gothic" panose="020B0502020202020204" pitchFamily="34" charset="0"/>
              </a:rPr>
              <a:t>searchability, readability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b="1" dirty="0">
                <a:latin typeface="Century Gothic" panose="020B0502020202020204" pitchFamily="34" charset="0"/>
              </a:rPr>
              <a:t> accessibility </a:t>
            </a:r>
            <a:r>
              <a:rPr lang="en-US" sz="2400" dirty="0">
                <a:latin typeface="Century Gothic" panose="020B0502020202020204" pitchFamily="34" charset="0"/>
              </a:rPr>
              <a:t>of these documents.</a:t>
            </a:r>
          </a:p>
        </p:txBody>
      </p:sp>
    </p:spTree>
    <p:extLst>
      <p:ext uri="{BB962C8B-B14F-4D97-AF65-F5344CB8AC3E}">
        <p14:creationId xmlns:p14="http://schemas.microsoft.com/office/powerpoint/2010/main" val="110389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E230-B344-428D-9BD9-315C81A3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97A0-CA48-499B-9585-4B5F2C25C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F905-95E1-4E75-B0DC-4ED06CBB1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All lower- and upper-case English alphabet characters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Digits 0-9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Other Characters @, #, $, &amp;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39 Classes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834,036 training samples, 22,524 validation samples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EE38-4A85-4B67-812C-CF524E8C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C5D5-4805-4D2E-B2B1-B52A35F4E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206,799 first names and 207,024 surnames</a:t>
            </a:r>
          </a:p>
        </p:txBody>
      </p:sp>
    </p:spTree>
    <p:extLst>
      <p:ext uri="{BB962C8B-B14F-4D97-AF65-F5344CB8AC3E}">
        <p14:creationId xmlns:p14="http://schemas.microsoft.com/office/powerpoint/2010/main" val="5786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9DE-01B2-4B7F-9F5A-498E789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Machine Learning Models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A3C94-3F9F-441A-9ECA-3B36CA7A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78557"/>
              </p:ext>
            </p:extLst>
          </p:nvPr>
        </p:nvGraphicFramePr>
        <p:xfrm>
          <a:off x="838200" y="1825625"/>
          <a:ext cx="950976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03630297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95784691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7476033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9849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layers, 163, 367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layers, 345,959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C011E091-A43F-4806-A629-8874F481ADC4}"/>
              </a:ext>
            </a:extLst>
          </p:cNvPr>
          <p:cNvSpPr/>
          <p:nvPr/>
        </p:nvSpPr>
        <p:spPr>
          <a:xfrm>
            <a:off x="10556630" y="3746374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62CCC1C-0DCF-4F4C-9776-2CF94F7D6888}"/>
              </a:ext>
            </a:extLst>
          </p:cNvPr>
          <p:cNvSpPr/>
          <p:nvPr/>
        </p:nvSpPr>
        <p:spPr>
          <a:xfrm>
            <a:off x="11046429" y="374637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01FC75F-6918-4E67-9E02-EF631A420F18}"/>
              </a:ext>
            </a:extLst>
          </p:cNvPr>
          <p:cNvSpPr/>
          <p:nvPr/>
        </p:nvSpPr>
        <p:spPr>
          <a:xfrm>
            <a:off x="7592762" y="375466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2BC456-8A6B-47D3-A7F1-106A4FD9BBC3}"/>
              </a:ext>
            </a:extLst>
          </p:cNvPr>
          <p:cNvSpPr/>
          <p:nvPr/>
        </p:nvSpPr>
        <p:spPr>
          <a:xfrm>
            <a:off x="8099967" y="375209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200D77-F8CB-45FD-92E7-0B33064204EF}"/>
              </a:ext>
            </a:extLst>
          </p:cNvPr>
          <p:cNvSpPr/>
          <p:nvPr/>
        </p:nvSpPr>
        <p:spPr>
          <a:xfrm>
            <a:off x="8588097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7B87769-2FCC-4BBC-BACD-F0A6E58A14A9}"/>
              </a:ext>
            </a:extLst>
          </p:cNvPr>
          <p:cNvSpPr/>
          <p:nvPr/>
        </p:nvSpPr>
        <p:spPr>
          <a:xfrm>
            <a:off x="9083938" y="375466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88BA220-1844-4F6C-8776-654B5215BAFC}"/>
              </a:ext>
            </a:extLst>
          </p:cNvPr>
          <p:cNvSpPr/>
          <p:nvPr/>
        </p:nvSpPr>
        <p:spPr>
          <a:xfrm>
            <a:off x="9575126" y="375338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971898-0964-450B-8B12-7C3DA819D4F0}"/>
              </a:ext>
            </a:extLst>
          </p:cNvPr>
          <p:cNvSpPr/>
          <p:nvPr/>
        </p:nvSpPr>
        <p:spPr>
          <a:xfrm>
            <a:off x="10060275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FF1D5E-9DE7-4337-89D2-01BB3FA27683}"/>
              </a:ext>
            </a:extLst>
          </p:cNvPr>
          <p:cNvSpPr/>
          <p:nvPr/>
        </p:nvSpPr>
        <p:spPr>
          <a:xfrm>
            <a:off x="7100313" y="375466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613E4C-53AE-4F08-9AD5-3A304E65B3B2}"/>
              </a:ext>
            </a:extLst>
          </p:cNvPr>
          <p:cNvSpPr/>
          <p:nvPr/>
        </p:nvSpPr>
        <p:spPr>
          <a:xfrm>
            <a:off x="4528473" y="3757822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69BC4D2-8E34-4505-9EB5-8AA30496C3ED}"/>
              </a:ext>
            </a:extLst>
          </p:cNvPr>
          <p:cNvSpPr/>
          <p:nvPr/>
        </p:nvSpPr>
        <p:spPr>
          <a:xfrm>
            <a:off x="5052416" y="375466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9D35B3E-D73D-4127-92F0-2CAFF542E85B}"/>
              </a:ext>
            </a:extLst>
          </p:cNvPr>
          <p:cNvSpPr/>
          <p:nvPr/>
        </p:nvSpPr>
        <p:spPr>
          <a:xfrm>
            <a:off x="5599145" y="3764130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76AF59-A175-47CB-AB19-1D1A57F39373}"/>
              </a:ext>
            </a:extLst>
          </p:cNvPr>
          <p:cNvSpPr/>
          <p:nvPr/>
        </p:nvSpPr>
        <p:spPr>
          <a:xfrm>
            <a:off x="6107391" y="376039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41B751-A38D-48B2-A69C-3EA37FD68E59}"/>
              </a:ext>
            </a:extLst>
          </p:cNvPr>
          <p:cNvSpPr/>
          <p:nvPr/>
        </p:nvSpPr>
        <p:spPr>
          <a:xfrm>
            <a:off x="6612189" y="376412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7B68AB0-8B78-47D0-8D71-D040ED15F899}"/>
              </a:ext>
            </a:extLst>
          </p:cNvPr>
          <p:cNvSpPr/>
          <p:nvPr/>
        </p:nvSpPr>
        <p:spPr>
          <a:xfrm>
            <a:off x="2409579" y="376097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1F496F4-66A3-42F4-957D-3B84293212A2}"/>
              </a:ext>
            </a:extLst>
          </p:cNvPr>
          <p:cNvSpPr/>
          <p:nvPr/>
        </p:nvSpPr>
        <p:spPr>
          <a:xfrm>
            <a:off x="2930987" y="376670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855633E-1673-4B8D-B9C0-1ADB87075FE7}"/>
              </a:ext>
            </a:extLst>
          </p:cNvPr>
          <p:cNvSpPr/>
          <p:nvPr/>
        </p:nvSpPr>
        <p:spPr>
          <a:xfrm>
            <a:off x="3473473" y="376097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04E6AE-2BB0-4DDC-A0A8-8DBA8680A3CE}"/>
              </a:ext>
            </a:extLst>
          </p:cNvPr>
          <p:cNvSpPr/>
          <p:nvPr/>
        </p:nvSpPr>
        <p:spPr>
          <a:xfrm>
            <a:off x="4016200" y="376097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797C4-B693-40F3-B7DE-5474BDE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Machine Learning Models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B4C8F-9455-40ED-B23D-CECDAE56716A}"/>
              </a:ext>
            </a:extLst>
          </p:cNvPr>
          <p:cNvSpPr/>
          <p:nvPr/>
        </p:nvSpPr>
        <p:spPr>
          <a:xfrm>
            <a:off x="334934" y="3163494"/>
            <a:ext cx="1140311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45FD9A-F3A3-4510-AB8B-74955183BFF7}"/>
              </a:ext>
            </a:extLst>
          </p:cNvPr>
          <p:cNvSpPr/>
          <p:nvPr/>
        </p:nvSpPr>
        <p:spPr>
          <a:xfrm>
            <a:off x="1557797" y="3733059"/>
            <a:ext cx="274320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BDC78-C401-4C24-A733-7EBD8BB664FC}"/>
              </a:ext>
            </a:extLst>
          </p:cNvPr>
          <p:cNvSpPr/>
          <p:nvPr/>
        </p:nvSpPr>
        <p:spPr>
          <a:xfrm>
            <a:off x="2080565" y="2376062"/>
            <a:ext cx="376380" cy="33832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44E44D-E5A3-43AF-8A1C-13FEF36127D9}"/>
              </a:ext>
            </a:extLst>
          </p:cNvPr>
          <p:cNvSpPr/>
          <p:nvPr/>
        </p:nvSpPr>
        <p:spPr>
          <a:xfrm>
            <a:off x="2623621" y="2682781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0081-3397-4660-B943-D237EFFC5718}"/>
              </a:ext>
            </a:extLst>
          </p:cNvPr>
          <p:cNvSpPr/>
          <p:nvPr/>
        </p:nvSpPr>
        <p:spPr>
          <a:xfrm>
            <a:off x="315057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20DB4-7298-4021-88FD-EBDB7E31217D}"/>
              </a:ext>
            </a:extLst>
          </p:cNvPr>
          <p:cNvSpPr/>
          <p:nvPr/>
        </p:nvSpPr>
        <p:spPr>
          <a:xfrm>
            <a:off x="3682302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356FD-51B3-4D69-8650-0375C9BCB0BF}"/>
              </a:ext>
            </a:extLst>
          </p:cNvPr>
          <p:cNvSpPr/>
          <p:nvPr/>
        </p:nvSpPr>
        <p:spPr>
          <a:xfrm>
            <a:off x="422150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F6CA3-FCA7-4D1A-A870-E6E9C7920E37}"/>
              </a:ext>
            </a:extLst>
          </p:cNvPr>
          <p:cNvSpPr/>
          <p:nvPr/>
        </p:nvSpPr>
        <p:spPr>
          <a:xfrm>
            <a:off x="4729797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9AEBB-BBED-4F47-8537-90D4E1B09817}"/>
              </a:ext>
            </a:extLst>
          </p:cNvPr>
          <p:cNvSpPr/>
          <p:nvPr/>
        </p:nvSpPr>
        <p:spPr>
          <a:xfrm>
            <a:off x="526523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9135D-E066-46C8-80EE-F708628D9596}"/>
              </a:ext>
            </a:extLst>
          </p:cNvPr>
          <p:cNvSpPr/>
          <p:nvPr/>
        </p:nvSpPr>
        <p:spPr>
          <a:xfrm>
            <a:off x="5800944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510E-CC1F-49C2-A90E-EBF3C680123A}"/>
              </a:ext>
            </a:extLst>
          </p:cNvPr>
          <p:cNvSpPr/>
          <p:nvPr/>
        </p:nvSpPr>
        <p:spPr>
          <a:xfrm>
            <a:off x="630859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2BB9E-F60D-4A1F-B010-8FB20CBE341A}"/>
              </a:ext>
            </a:extLst>
          </p:cNvPr>
          <p:cNvSpPr/>
          <p:nvPr/>
        </p:nvSpPr>
        <p:spPr>
          <a:xfrm>
            <a:off x="6806344" y="2376065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C587-0910-4BB6-AE23-D6476021DC55}"/>
              </a:ext>
            </a:extLst>
          </p:cNvPr>
          <p:cNvSpPr/>
          <p:nvPr/>
        </p:nvSpPr>
        <p:spPr>
          <a:xfrm>
            <a:off x="7306596" y="2682779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B0B70-B0AB-457F-83D3-88A2AB1104C0}"/>
              </a:ext>
            </a:extLst>
          </p:cNvPr>
          <p:cNvSpPr/>
          <p:nvPr/>
        </p:nvSpPr>
        <p:spPr>
          <a:xfrm>
            <a:off x="7788790" y="2376064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B459C-5C9D-4A8C-8198-2572A725A6CD}"/>
              </a:ext>
            </a:extLst>
          </p:cNvPr>
          <p:cNvSpPr/>
          <p:nvPr/>
        </p:nvSpPr>
        <p:spPr>
          <a:xfrm>
            <a:off x="8289729" y="2682778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CD266-4E4B-49DE-8584-40B91DD19A72}"/>
              </a:ext>
            </a:extLst>
          </p:cNvPr>
          <p:cNvSpPr/>
          <p:nvPr/>
        </p:nvSpPr>
        <p:spPr>
          <a:xfrm>
            <a:off x="8790498" y="2682777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85E83-358A-4EA8-8C95-94BC3EFBBE82}"/>
              </a:ext>
            </a:extLst>
          </p:cNvPr>
          <p:cNvSpPr/>
          <p:nvPr/>
        </p:nvSpPr>
        <p:spPr>
          <a:xfrm>
            <a:off x="9285588" y="2376052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C0CC31-88D7-4DEC-8C05-D688ED54F5D2}"/>
              </a:ext>
            </a:extLst>
          </p:cNvPr>
          <p:cNvSpPr/>
          <p:nvPr/>
        </p:nvSpPr>
        <p:spPr>
          <a:xfrm>
            <a:off x="977255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D44F1-2FAA-4B32-BA81-6A5DED2DE329}"/>
              </a:ext>
            </a:extLst>
          </p:cNvPr>
          <p:cNvSpPr/>
          <p:nvPr/>
        </p:nvSpPr>
        <p:spPr>
          <a:xfrm>
            <a:off x="10263446" y="2376052"/>
            <a:ext cx="376380" cy="338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Flatten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02DC8C-2E9A-4BAA-836A-9942C656D319}"/>
              </a:ext>
            </a:extLst>
          </p:cNvPr>
          <p:cNvSpPr/>
          <p:nvPr/>
        </p:nvSpPr>
        <p:spPr>
          <a:xfrm>
            <a:off x="1075946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629554-0B2E-420E-8FC9-78365BDB5394}"/>
              </a:ext>
            </a:extLst>
          </p:cNvPr>
          <p:cNvSpPr/>
          <p:nvPr/>
        </p:nvSpPr>
        <p:spPr>
          <a:xfrm>
            <a:off x="11260230" y="2376053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Dense – 39 Classes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C7112-1CE7-4556-BE8A-C9EFEFF41E02}"/>
              </a:ext>
            </a:extLst>
          </p:cNvPr>
          <p:cNvSpPr txBox="1"/>
          <p:nvPr/>
        </p:nvSpPr>
        <p:spPr>
          <a:xfrm>
            <a:off x="1560987" y="1175275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Convolutional Neural Net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EB-4FB5-4221-A242-14A176B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9FBE-55F8-44F7-874E-71844C6D0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Name Recognition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A21-82BA-44C3-B51D-C26661A4F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Open CV object detection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Sort left-to-right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Format to 32x32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Predict single characters using trained CNN model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Join predicted letters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8939B-F933-4D6D-9395-96CFD00D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CBA6E-C6AD-40EB-898C-CC46E0DD0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87626"/>
            <a:ext cx="3086100" cy="4191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A693C-574F-46D2-8BA2-A0DEA7D1DB69}"/>
              </a:ext>
            </a:extLst>
          </p:cNvPr>
          <p:cNvSpPr/>
          <p:nvPr/>
        </p:nvSpPr>
        <p:spPr>
          <a:xfrm>
            <a:off x="6194427" y="2670593"/>
            <a:ext cx="247867" cy="25316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19D80-C62B-489A-967F-A07F8351C105}"/>
              </a:ext>
            </a:extLst>
          </p:cNvPr>
          <p:cNvSpPr/>
          <p:nvPr/>
        </p:nvSpPr>
        <p:spPr>
          <a:xfrm>
            <a:off x="6442295" y="2697227"/>
            <a:ext cx="182880" cy="18288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D9E40-CC88-4BAB-92B4-B0F45E250353}"/>
              </a:ext>
            </a:extLst>
          </p:cNvPr>
          <p:cNvSpPr/>
          <p:nvPr/>
        </p:nvSpPr>
        <p:spPr>
          <a:xfrm>
            <a:off x="6642931" y="2679471"/>
            <a:ext cx="112976" cy="20063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7BAF7-3B1F-4C0B-B5CE-F43A5E4F810F}"/>
              </a:ext>
            </a:extLst>
          </p:cNvPr>
          <p:cNvSpPr/>
          <p:nvPr/>
        </p:nvSpPr>
        <p:spPr>
          <a:xfrm>
            <a:off x="6773663" y="267947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7F432-1CE6-482F-9802-EF345C964002}"/>
              </a:ext>
            </a:extLst>
          </p:cNvPr>
          <p:cNvSpPr/>
          <p:nvPr/>
        </p:nvSpPr>
        <p:spPr>
          <a:xfrm>
            <a:off x="6937473" y="266472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09ECA-2041-49D9-89FB-4D440FF0A19E}"/>
              </a:ext>
            </a:extLst>
          </p:cNvPr>
          <p:cNvSpPr txBox="1"/>
          <p:nvPr/>
        </p:nvSpPr>
        <p:spPr>
          <a:xfrm>
            <a:off x="5997575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68B4-63FD-46F8-94E7-D42286C982E8}"/>
              </a:ext>
            </a:extLst>
          </p:cNvPr>
          <p:cNvSpPr txBox="1"/>
          <p:nvPr/>
        </p:nvSpPr>
        <p:spPr>
          <a:xfrm>
            <a:off x="5997575" y="45625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7E1FB-BFA6-4213-8149-5615C2C8E63D}"/>
              </a:ext>
            </a:extLst>
          </p:cNvPr>
          <p:cNvSpPr txBox="1"/>
          <p:nvPr/>
        </p:nvSpPr>
        <p:spPr>
          <a:xfrm>
            <a:off x="6305673" y="39358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70F83-E1AB-4239-8F96-F36658978B00}"/>
              </a:ext>
            </a:extLst>
          </p:cNvPr>
          <p:cNvSpPr txBox="1"/>
          <p:nvPr/>
        </p:nvSpPr>
        <p:spPr>
          <a:xfrm>
            <a:off x="6613771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38BEC-1612-4E0F-85BD-188A7E7770DB}"/>
              </a:ext>
            </a:extLst>
          </p:cNvPr>
          <p:cNvSpPr txBox="1"/>
          <p:nvPr/>
        </p:nvSpPr>
        <p:spPr>
          <a:xfrm>
            <a:off x="6935003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76985-2630-44BF-9514-2BDFEB3ED5C7}"/>
              </a:ext>
            </a:extLst>
          </p:cNvPr>
          <p:cNvSpPr txBox="1"/>
          <p:nvPr/>
        </p:nvSpPr>
        <p:spPr>
          <a:xfrm>
            <a:off x="7246280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213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097F-3E3E-4A6E-95C6-60F58F5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FF20E6-25BA-4E44-89D0-FF0BF9B16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74"/>
              </p:ext>
            </p:extLst>
          </p:nvPr>
        </p:nvGraphicFramePr>
        <p:xfrm>
          <a:off x="838200" y="1690688"/>
          <a:ext cx="457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80944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0183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6E0R6E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1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E175A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TH0MA5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1865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991FF26-A7B2-4DA8-A742-F071FB96EF02}"/>
              </a:ext>
            </a:extLst>
          </p:cNvPr>
          <p:cNvGrpSpPr/>
          <p:nvPr/>
        </p:nvGrpSpPr>
        <p:grpSpPr>
          <a:xfrm>
            <a:off x="838200" y="2072458"/>
            <a:ext cx="3086100" cy="2362980"/>
            <a:chOff x="3810000" y="2207395"/>
            <a:chExt cx="3086100" cy="23629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AACC1D-54D5-4FAA-A6B3-9C9E8895A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91" b="86364" l="926" r="89815">
                          <a14:foregroundMark x1="6173" y1="31818" x2="7099" y2="65909"/>
                          <a14:foregroundMark x1="9568" y1="29545" x2="10494" y2="59091"/>
                          <a14:foregroundMark x1="16049" y1="29545" x2="16667" y2="31818"/>
                          <a14:foregroundMark x1="23765" y1="34091" x2="8333" y2="68182"/>
                          <a14:foregroundMark x1="8333" y1="68182" x2="14198" y2="47727"/>
                          <a14:foregroundMark x1="25926" y1="29545" x2="25617" y2="68182"/>
                          <a14:foregroundMark x1="26235" y1="27273" x2="25000" y2="70455"/>
                          <a14:foregroundMark x1="21914" y1="68182" x2="12654" y2="72727"/>
                          <a14:foregroundMark x1="7099" y1="77273" x2="7716" y2="36364"/>
                          <a14:foregroundMark x1="26852" y1="56818" x2="28395" y2="72727"/>
                          <a14:foregroundMark x1="2778" y1="27273" x2="926" y2="56818"/>
                          <a14:backgroundMark x1="92593" y1="15909" x2="79321" y2="81818"/>
                          <a14:backgroundMark x1="79321" y1="81818" x2="78395" y2="81818"/>
                          <a14:backgroundMark x1="76543" y1="27273" x2="74074" y2="90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207395"/>
              <a:ext cx="3086100" cy="419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A6A567-7781-4240-AE49-DA65A27F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88636" l="3086" r="89815">
                          <a14:foregroundMark x1="35494" y1="47727" x2="8642" y2="59091"/>
                          <a14:foregroundMark x1="8642" y1="59091" x2="23765" y2="15909"/>
                          <a14:foregroundMark x1="23765" y1="15909" x2="42593" y2="22727"/>
                          <a14:foregroundMark x1="42593" y1="22727" x2="27469" y2="63636"/>
                          <a14:foregroundMark x1="27469" y1="63636" x2="11420" y2="45455"/>
                          <a14:foregroundMark x1="11420" y1="45455" x2="3086" y2="54545"/>
                          <a14:foregroundMark x1="44136" y1="61364" x2="43827" y2="61364"/>
                          <a14:foregroundMark x1="42593" y1="40909" x2="44136" y2="77273"/>
                          <a14:foregroundMark x1="42593" y1="31818" x2="45370" y2="65909"/>
                          <a14:backgroundMark x1="99074" y1="6818" x2="86728" y2="90909"/>
                          <a14:backgroundMark x1="86728" y1="90909" x2="99691" y2="318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551882"/>
              <a:ext cx="3086100" cy="419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9D55B1-A859-4047-9A65-F5EAC4EA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97727" l="1852" r="89815">
                          <a14:foregroundMark x1="40123" y1="2273" x2="28086" y2="95455"/>
                          <a14:foregroundMark x1="28086" y1="95455" x2="10494" y2="18182"/>
                          <a14:foregroundMark x1="10494" y1="18182" x2="41975" y2="72727"/>
                          <a14:foregroundMark x1="41975" y1="72727" x2="18827" y2="72727"/>
                          <a14:foregroundMark x1="18827" y1="72727" x2="4012" y2="36364"/>
                          <a14:foregroundMark x1="4012" y1="36364" x2="5556" y2="72727"/>
                          <a14:foregroundMark x1="1852" y1="29545" x2="3086" y2="977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938145"/>
              <a:ext cx="3086100" cy="419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8E8051-73DE-4774-98C9-63DA8AF3F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6364" l="0" r="89815">
                          <a14:foregroundMark x1="3395" y1="36364" x2="24691" y2="61364"/>
                          <a14:foregroundMark x1="24691" y1="61364" x2="7716" y2="34091"/>
                          <a14:foregroundMark x1="7716" y1="34091" x2="27469" y2="50000"/>
                          <a14:foregroundMark x1="27469" y1="50000" x2="10802" y2="88636"/>
                          <a14:foregroundMark x1="10802" y1="88636" x2="4012" y2="65909"/>
                          <a14:foregroundMark x1="35185" y1="9091" x2="24074" y2="90909"/>
                          <a14:foregroundMark x1="24074" y1="90909" x2="8025" y2="63636"/>
                          <a14:foregroundMark x1="8025" y1="63636" x2="0" y2="2273"/>
                          <a14:foregroundMark x1="37346" y1="0" x2="30864" y2="63636"/>
                          <a14:foregroundMark x1="37346" y1="18182" x2="33951" y2="795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357751"/>
              <a:ext cx="3086100" cy="419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550DEB-C5FE-4F7D-91CD-E1CA75D1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273" b="95455" l="1852" r="89815">
                          <a14:foregroundMark x1="32099" y1="15909" x2="20679" y2="95455"/>
                          <a14:foregroundMark x1="20679" y1="95455" x2="5247" y2="88636"/>
                          <a14:foregroundMark x1="5247" y1="88636" x2="4321" y2="36364"/>
                          <a14:foregroundMark x1="27469" y1="18182" x2="8333" y2="59091"/>
                          <a14:foregroundMark x1="8333" y1="59091" x2="27160" y2="59091"/>
                          <a14:foregroundMark x1="27160" y1="59091" x2="8025" y2="70455"/>
                          <a14:foregroundMark x1="8025" y1="70455" x2="24074" y2="13636"/>
                          <a14:foregroundMark x1="24074" y1="13636" x2="7099" y2="47727"/>
                          <a14:foregroundMark x1="7099" y1="47727" x2="22222" y2="2273"/>
                          <a14:foregroundMark x1="22222" y1="2273" x2="9877" y2="45455"/>
                          <a14:foregroundMark x1="27778" y1="54545" x2="27160" y2="77273"/>
                          <a14:foregroundMark x1="4012" y1="52273" x2="1852" y2="9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728933"/>
              <a:ext cx="3086100" cy="419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50EF2C-DC3D-4090-8C14-466022CAD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091" b="88636" l="1543" r="89815">
                          <a14:foregroundMark x1="35494" y1="36364" x2="18827" y2="93182"/>
                          <a14:foregroundMark x1="18827" y1="93182" x2="35802" y2="34091"/>
                          <a14:foregroundMark x1="35802" y1="34091" x2="20062" y2="47727"/>
                          <a14:foregroundMark x1="20062" y1="47727" x2="38272" y2="4545"/>
                          <a14:foregroundMark x1="38272" y1="4545" x2="28395" y2="95455"/>
                          <a14:foregroundMark x1="28395" y1="95455" x2="17901" y2="2273"/>
                          <a14:foregroundMark x1="17901" y1="2273" x2="4938" y2="95455"/>
                          <a14:foregroundMark x1="4938" y1="95455" x2="15432" y2="6818"/>
                          <a14:foregroundMark x1="15432" y1="6818" x2="4938" y2="93182"/>
                          <a14:foregroundMark x1="4938" y1="93182" x2="17593" y2="4545"/>
                          <a14:foregroundMark x1="17593" y1="4545" x2="2160" y2="9091"/>
                          <a14:foregroundMark x1="2160" y1="9091" x2="1543" y2="47727"/>
                          <a14:backgroundMark x1="91975" y1="2273" x2="79938" y2="84091"/>
                          <a14:backgroundMark x1="79938" y1="84091" x2="79938" y2="0"/>
                          <a14:backgroundMark x1="77778" y1="9091" x2="77469" y2="15909"/>
                          <a14:backgroundMark x1="73765" y1="22727" x2="67901" y2="136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4151275"/>
              <a:ext cx="3086100" cy="419100"/>
            </a:xfrm>
            <a:prstGeom prst="rect">
              <a:avLst/>
            </a:prstGeom>
          </p:spPr>
        </p:pic>
      </p:grp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AFE3F688-88C3-412C-9491-31940E8CD51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277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Century Gothic</vt:lpstr>
      <vt:lpstr>Office Theme</vt:lpstr>
      <vt:lpstr>Hand Printed Names Recognition</vt:lpstr>
      <vt:lpstr>Agenda</vt:lpstr>
      <vt:lpstr>Optical Character Recognition (OCR)</vt:lpstr>
      <vt:lpstr>PowerPoint Presentation</vt:lpstr>
      <vt:lpstr>Datasets</vt:lpstr>
      <vt:lpstr>Machine Learning Models Performance</vt:lpstr>
      <vt:lpstr>Machine Learning Models</vt:lpstr>
      <vt:lpstr>Hand Printed Names Recognition</vt:lpstr>
      <vt:lpstr>Model Evaluation</vt:lpstr>
      <vt:lpstr>Next Steps</vt:lpstr>
      <vt:lpstr>Webb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Printed Names Transcriptions</dc:title>
  <dc:creator>Edward De Jesus</dc:creator>
  <cp:lastModifiedBy>Edward De Jesus</cp:lastModifiedBy>
  <cp:revision>22</cp:revision>
  <dcterms:created xsi:type="dcterms:W3CDTF">2021-02-12T00:12:17Z</dcterms:created>
  <dcterms:modified xsi:type="dcterms:W3CDTF">2021-02-14T18:13:38Z</dcterms:modified>
</cp:coreProperties>
</file>