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DE938-BB52-4A4D-B9CE-61B1DDA5AF65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109D74FB-B704-4F39-A874-99AC626DC143}">
      <dgm:prSet phldrT="[Texte]"/>
      <dgm:spPr/>
      <dgm:t>
        <a:bodyPr/>
        <a:lstStyle/>
        <a:p>
          <a:r>
            <a:rPr lang="fr-FR" b="1" dirty="0">
              <a:latin typeface="Garamond" panose="02020404030301010803" pitchFamily="18" charset="0"/>
            </a:rPr>
            <a:t>Le dépôt de projet</a:t>
          </a:r>
        </a:p>
        <a:p>
          <a:r>
            <a:rPr lang="fr-FR" u="sng" dirty="0">
              <a:latin typeface="Garamond" panose="02020404030301010803" pitchFamily="18" charset="0"/>
            </a:rPr>
            <a:t>2 septembre – 2 novembre</a:t>
          </a:r>
        </a:p>
        <a:p>
          <a:r>
            <a:rPr lang="fr-FR" dirty="0">
              <a:latin typeface="Garamond" panose="02020404030301010803" pitchFamily="18" charset="0"/>
            </a:rPr>
            <a:t>Les projets peuvent être déposés en ligne ou par le biais de formulaires. </a:t>
          </a:r>
        </a:p>
      </dgm:t>
    </dgm:pt>
    <dgm:pt modelId="{9107BE73-D41B-495A-BF36-2EA4FA1697F6}" type="parTrans" cxnId="{887B3D46-5411-425B-8CA5-60E456B6F57D}">
      <dgm:prSet/>
      <dgm:spPr/>
      <dgm:t>
        <a:bodyPr/>
        <a:lstStyle/>
        <a:p>
          <a:endParaRPr lang="fr-FR"/>
        </a:p>
      </dgm:t>
    </dgm:pt>
    <dgm:pt modelId="{1499C03F-A547-442F-ACAD-494C9495397C}" type="sibTrans" cxnId="{887B3D46-5411-425B-8CA5-60E456B6F57D}">
      <dgm:prSet/>
      <dgm:spPr/>
      <dgm:t>
        <a:bodyPr/>
        <a:lstStyle/>
        <a:p>
          <a:endParaRPr lang="fr-FR"/>
        </a:p>
      </dgm:t>
    </dgm:pt>
    <dgm:pt modelId="{EDAE8348-A466-4C3A-8397-0EBCFEF8E91F}">
      <dgm:prSet phldrT="[Texte]"/>
      <dgm:spPr/>
      <dgm:t>
        <a:bodyPr/>
        <a:lstStyle/>
        <a:p>
          <a:r>
            <a:rPr lang="fr-FR" b="1" dirty="0">
              <a:latin typeface="Garamond" panose="02020404030301010803" pitchFamily="18" charset="0"/>
            </a:rPr>
            <a:t>L’analyse de faisabilité </a:t>
          </a:r>
        </a:p>
        <a:p>
          <a:r>
            <a:rPr lang="fr-FR" u="sng" dirty="0">
              <a:latin typeface="Garamond" panose="02020404030301010803" pitchFamily="18" charset="0"/>
            </a:rPr>
            <a:t>2 novembre – 7 décembre </a:t>
          </a:r>
        </a:p>
        <a:p>
          <a:r>
            <a:rPr lang="fr-FR" dirty="0">
              <a:latin typeface="Garamond" panose="02020404030301010803" pitchFamily="18" charset="0"/>
            </a:rPr>
            <a:t>Les services municipaux analysent la faisabilité technique, financière et juridique des projets. </a:t>
          </a:r>
        </a:p>
      </dgm:t>
    </dgm:pt>
    <dgm:pt modelId="{19E09E93-8A66-44FA-86B9-E69F50829CA5}" type="parTrans" cxnId="{181F9D77-B424-46AE-A14A-571BC6F69C66}">
      <dgm:prSet/>
      <dgm:spPr/>
      <dgm:t>
        <a:bodyPr/>
        <a:lstStyle/>
        <a:p>
          <a:endParaRPr lang="fr-FR"/>
        </a:p>
      </dgm:t>
    </dgm:pt>
    <dgm:pt modelId="{08873393-9443-495F-9AA7-8B8BD47CF58E}" type="sibTrans" cxnId="{181F9D77-B424-46AE-A14A-571BC6F69C66}">
      <dgm:prSet/>
      <dgm:spPr/>
      <dgm:t>
        <a:bodyPr/>
        <a:lstStyle/>
        <a:p>
          <a:endParaRPr lang="fr-FR"/>
        </a:p>
      </dgm:t>
    </dgm:pt>
    <dgm:pt modelId="{CD9EBE13-37E6-4DDA-B72E-C4DEE8E19A13}">
      <dgm:prSet phldrT="[Texte]"/>
      <dgm:spPr/>
      <dgm:t>
        <a:bodyPr/>
        <a:lstStyle/>
        <a:p>
          <a:pPr algn="ctr"/>
          <a:r>
            <a:rPr lang="fr-FR" b="1" dirty="0">
              <a:latin typeface="Garamond" panose="02020404030301010803" pitchFamily="18" charset="0"/>
            </a:rPr>
            <a:t>Le vote</a:t>
          </a:r>
        </a:p>
        <a:p>
          <a:pPr algn="ctr"/>
          <a:r>
            <a:rPr lang="fr-FR" u="sng" dirty="0">
              <a:latin typeface="Garamond" panose="02020404030301010803" pitchFamily="18" charset="0"/>
            </a:rPr>
            <a:t>7 décembre – 2 février </a:t>
          </a:r>
        </a:p>
        <a:p>
          <a:pPr algn="ctr"/>
          <a:r>
            <a:rPr lang="fr-FR" dirty="0">
              <a:latin typeface="Garamond" panose="02020404030301010803" pitchFamily="18" charset="0"/>
            </a:rPr>
            <a:t>Les habitant.es d’Amboise votent pour leurs projets préférés. Les projets lauréats sont réalisés. </a:t>
          </a:r>
        </a:p>
      </dgm:t>
    </dgm:pt>
    <dgm:pt modelId="{DE788D2C-B75C-4051-B70E-4AFBF7E72591}" type="parTrans" cxnId="{0D53483D-56F9-4C4A-BEE7-DA372E9F8ADD}">
      <dgm:prSet/>
      <dgm:spPr/>
      <dgm:t>
        <a:bodyPr/>
        <a:lstStyle/>
        <a:p>
          <a:endParaRPr lang="fr-FR"/>
        </a:p>
      </dgm:t>
    </dgm:pt>
    <dgm:pt modelId="{119EB008-ECF4-4CEA-9D41-85167EC58B64}" type="sibTrans" cxnId="{0D53483D-56F9-4C4A-BEE7-DA372E9F8ADD}">
      <dgm:prSet/>
      <dgm:spPr/>
      <dgm:t>
        <a:bodyPr/>
        <a:lstStyle/>
        <a:p>
          <a:endParaRPr lang="fr-FR"/>
        </a:p>
      </dgm:t>
    </dgm:pt>
    <dgm:pt modelId="{AD4DA899-BFDA-4B7D-8C67-370A97E8852C}" type="pres">
      <dgm:prSet presAssocID="{4CEDE938-BB52-4A4D-B9CE-61B1DDA5AF65}" presName="CompostProcess" presStyleCnt="0">
        <dgm:presLayoutVars>
          <dgm:dir/>
          <dgm:resizeHandles val="exact"/>
        </dgm:presLayoutVars>
      </dgm:prSet>
      <dgm:spPr/>
    </dgm:pt>
    <dgm:pt modelId="{A5E53A28-FFC9-484B-B112-39BD2E295E4B}" type="pres">
      <dgm:prSet presAssocID="{4CEDE938-BB52-4A4D-B9CE-61B1DDA5AF65}" presName="arrow" presStyleLbl="bgShp" presStyleIdx="0" presStyleCnt="1"/>
      <dgm:spPr/>
    </dgm:pt>
    <dgm:pt modelId="{0977DA8F-FED9-421D-B02F-7CAA38D8378D}" type="pres">
      <dgm:prSet presAssocID="{4CEDE938-BB52-4A4D-B9CE-61B1DDA5AF65}" presName="linearProcess" presStyleCnt="0"/>
      <dgm:spPr/>
    </dgm:pt>
    <dgm:pt modelId="{475F5288-D8ED-4F7A-922A-0E7BA2A2AE01}" type="pres">
      <dgm:prSet presAssocID="{109D74FB-B704-4F39-A874-99AC626DC143}" presName="textNode" presStyleLbl="node1" presStyleIdx="0" presStyleCnt="3">
        <dgm:presLayoutVars>
          <dgm:bulletEnabled val="1"/>
        </dgm:presLayoutVars>
      </dgm:prSet>
      <dgm:spPr/>
    </dgm:pt>
    <dgm:pt modelId="{0A30E1FD-8B09-400B-8D6E-F661A59335B1}" type="pres">
      <dgm:prSet presAssocID="{1499C03F-A547-442F-ACAD-494C9495397C}" presName="sibTrans" presStyleCnt="0"/>
      <dgm:spPr/>
    </dgm:pt>
    <dgm:pt modelId="{0CCC82A9-A777-4404-A653-7963EA40A42F}" type="pres">
      <dgm:prSet presAssocID="{EDAE8348-A466-4C3A-8397-0EBCFEF8E91F}" presName="textNode" presStyleLbl="node1" presStyleIdx="1" presStyleCnt="3">
        <dgm:presLayoutVars>
          <dgm:bulletEnabled val="1"/>
        </dgm:presLayoutVars>
      </dgm:prSet>
      <dgm:spPr/>
    </dgm:pt>
    <dgm:pt modelId="{0FAEDBAA-2F0A-4735-B757-B75F84D8ECAA}" type="pres">
      <dgm:prSet presAssocID="{08873393-9443-495F-9AA7-8B8BD47CF58E}" presName="sibTrans" presStyleCnt="0"/>
      <dgm:spPr/>
    </dgm:pt>
    <dgm:pt modelId="{9F531AFE-7E20-41D2-BF7C-CE2D39B9A7B8}" type="pres">
      <dgm:prSet presAssocID="{CD9EBE13-37E6-4DDA-B72E-C4DEE8E19A13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C28AE18-259F-40B9-96A9-CF49395EF7D4}" type="presOf" srcId="{CD9EBE13-37E6-4DDA-B72E-C4DEE8E19A13}" destId="{9F531AFE-7E20-41D2-BF7C-CE2D39B9A7B8}" srcOrd="0" destOrd="0" presId="urn:microsoft.com/office/officeart/2005/8/layout/hProcess9"/>
    <dgm:cxn modelId="{0AD4AE2D-F81E-4DF6-A13B-A718C30A6EFD}" type="presOf" srcId="{109D74FB-B704-4F39-A874-99AC626DC143}" destId="{475F5288-D8ED-4F7A-922A-0E7BA2A2AE01}" srcOrd="0" destOrd="0" presId="urn:microsoft.com/office/officeart/2005/8/layout/hProcess9"/>
    <dgm:cxn modelId="{0D53483D-56F9-4C4A-BEE7-DA372E9F8ADD}" srcId="{4CEDE938-BB52-4A4D-B9CE-61B1DDA5AF65}" destId="{CD9EBE13-37E6-4DDA-B72E-C4DEE8E19A13}" srcOrd="2" destOrd="0" parTransId="{DE788D2C-B75C-4051-B70E-4AFBF7E72591}" sibTransId="{119EB008-ECF4-4CEA-9D41-85167EC58B64}"/>
    <dgm:cxn modelId="{5DCBA241-B743-428F-86CE-87DD6067DE95}" type="presOf" srcId="{EDAE8348-A466-4C3A-8397-0EBCFEF8E91F}" destId="{0CCC82A9-A777-4404-A653-7963EA40A42F}" srcOrd="0" destOrd="0" presId="urn:microsoft.com/office/officeart/2005/8/layout/hProcess9"/>
    <dgm:cxn modelId="{887B3D46-5411-425B-8CA5-60E456B6F57D}" srcId="{4CEDE938-BB52-4A4D-B9CE-61B1DDA5AF65}" destId="{109D74FB-B704-4F39-A874-99AC626DC143}" srcOrd="0" destOrd="0" parTransId="{9107BE73-D41B-495A-BF36-2EA4FA1697F6}" sibTransId="{1499C03F-A547-442F-ACAD-494C9495397C}"/>
    <dgm:cxn modelId="{181F9D77-B424-46AE-A14A-571BC6F69C66}" srcId="{4CEDE938-BB52-4A4D-B9CE-61B1DDA5AF65}" destId="{EDAE8348-A466-4C3A-8397-0EBCFEF8E91F}" srcOrd="1" destOrd="0" parTransId="{19E09E93-8A66-44FA-86B9-E69F50829CA5}" sibTransId="{08873393-9443-495F-9AA7-8B8BD47CF58E}"/>
    <dgm:cxn modelId="{F80385FA-5154-45DB-B238-BD0660128153}" type="presOf" srcId="{4CEDE938-BB52-4A4D-B9CE-61B1DDA5AF65}" destId="{AD4DA899-BFDA-4B7D-8C67-370A97E8852C}" srcOrd="0" destOrd="0" presId="urn:microsoft.com/office/officeart/2005/8/layout/hProcess9"/>
    <dgm:cxn modelId="{E1AD4A1C-415D-46C6-BEAD-048EFF3271D8}" type="presParOf" srcId="{AD4DA899-BFDA-4B7D-8C67-370A97E8852C}" destId="{A5E53A28-FFC9-484B-B112-39BD2E295E4B}" srcOrd="0" destOrd="0" presId="urn:microsoft.com/office/officeart/2005/8/layout/hProcess9"/>
    <dgm:cxn modelId="{3E0D159E-1064-4BC9-8DAB-3AE12578ECF3}" type="presParOf" srcId="{AD4DA899-BFDA-4B7D-8C67-370A97E8852C}" destId="{0977DA8F-FED9-421D-B02F-7CAA38D8378D}" srcOrd="1" destOrd="0" presId="urn:microsoft.com/office/officeart/2005/8/layout/hProcess9"/>
    <dgm:cxn modelId="{95B9421A-6988-47D8-8DAE-2F1725625D96}" type="presParOf" srcId="{0977DA8F-FED9-421D-B02F-7CAA38D8378D}" destId="{475F5288-D8ED-4F7A-922A-0E7BA2A2AE01}" srcOrd="0" destOrd="0" presId="urn:microsoft.com/office/officeart/2005/8/layout/hProcess9"/>
    <dgm:cxn modelId="{07514DAE-6711-4EA9-878B-359B7904C811}" type="presParOf" srcId="{0977DA8F-FED9-421D-B02F-7CAA38D8378D}" destId="{0A30E1FD-8B09-400B-8D6E-F661A59335B1}" srcOrd="1" destOrd="0" presId="urn:microsoft.com/office/officeart/2005/8/layout/hProcess9"/>
    <dgm:cxn modelId="{20BF9933-0033-4BF3-93F3-EEC7AF875B59}" type="presParOf" srcId="{0977DA8F-FED9-421D-B02F-7CAA38D8378D}" destId="{0CCC82A9-A777-4404-A653-7963EA40A42F}" srcOrd="2" destOrd="0" presId="urn:microsoft.com/office/officeart/2005/8/layout/hProcess9"/>
    <dgm:cxn modelId="{D4D56E41-4960-47A8-8371-58D2FA63DC7C}" type="presParOf" srcId="{0977DA8F-FED9-421D-B02F-7CAA38D8378D}" destId="{0FAEDBAA-2F0A-4735-B757-B75F84D8ECAA}" srcOrd="3" destOrd="0" presId="urn:microsoft.com/office/officeart/2005/8/layout/hProcess9"/>
    <dgm:cxn modelId="{937130BD-41DA-4B05-B371-6E13A9871E8B}" type="presParOf" srcId="{0977DA8F-FED9-421D-B02F-7CAA38D8378D}" destId="{9F531AFE-7E20-41D2-BF7C-CE2D39B9A7B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53A28-FFC9-484B-B112-39BD2E295E4B}">
      <dsp:nvSpPr>
        <dsp:cNvPr id="0" name=""/>
        <dsp:cNvSpPr/>
      </dsp:nvSpPr>
      <dsp:spPr>
        <a:xfrm>
          <a:off x="881624" y="0"/>
          <a:ext cx="9991749" cy="4640828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F5288-D8ED-4F7A-922A-0E7BA2A2AE01}">
      <dsp:nvSpPr>
        <dsp:cNvPr id="0" name=""/>
        <dsp:cNvSpPr/>
      </dsp:nvSpPr>
      <dsp:spPr>
        <a:xfrm>
          <a:off x="12627" y="1392248"/>
          <a:ext cx="3783640" cy="18563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Garamond" panose="02020404030301010803" pitchFamily="18" charset="0"/>
            </a:rPr>
            <a:t>Le dépôt de projet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>
              <a:latin typeface="Garamond" panose="02020404030301010803" pitchFamily="18" charset="0"/>
            </a:rPr>
            <a:t>2 septembre – 2 novembre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Garamond" panose="02020404030301010803" pitchFamily="18" charset="0"/>
            </a:rPr>
            <a:t>Les projets peuvent être déposés en ligne ou par le biais de formulaires. </a:t>
          </a:r>
        </a:p>
      </dsp:txBody>
      <dsp:txXfrm>
        <a:off x="103246" y="1482867"/>
        <a:ext cx="3602402" cy="1675093"/>
      </dsp:txXfrm>
    </dsp:sp>
    <dsp:sp modelId="{0CCC82A9-A777-4404-A653-7963EA40A42F}">
      <dsp:nvSpPr>
        <dsp:cNvPr id="0" name=""/>
        <dsp:cNvSpPr/>
      </dsp:nvSpPr>
      <dsp:spPr>
        <a:xfrm>
          <a:off x="3985679" y="1392248"/>
          <a:ext cx="3783640" cy="18563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Garamond" panose="02020404030301010803" pitchFamily="18" charset="0"/>
            </a:rPr>
            <a:t>L’analyse de faisabilité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>
              <a:latin typeface="Garamond" panose="02020404030301010803" pitchFamily="18" charset="0"/>
            </a:rPr>
            <a:t>2 novembre – 7 décembre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Garamond" panose="02020404030301010803" pitchFamily="18" charset="0"/>
            </a:rPr>
            <a:t>Les services municipaux analysent la faisabilité technique, financière et juridique des projets. </a:t>
          </a:r>
        </a:p>
      </dsp:txBody>
      <dsp:txXfrm>
        <a:off x="4076298" y="1482867"/>
        <a:ext cx="3602402" cy="1675093"/>
      </dsp:txXfrm>
    </dsp:sp>
    <dsp:sp modelId="{9F531AFE-7E20-41D2-BF7C-CE2D39B9A7B8}">
      <dsp:nvSpPr>
        <dsp:cNvPr id="0" name=""/>
        <dsp:cNvSpPr/>
      </dsp:nvSpPr>
      <dsp:spPr>
        <a:xfrm>
          <a:off x="7958731" y="1392248"/>
          <a:ext cx="3783640" cy="18563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>
              <a:latin typeface="Garamond" panose="02020404030301010803" pitchFamily="18" charset="0"/>
            </a:rPr>
            <a:t>Le vote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>
              <a:latin typeface="Garamond" panose="02020404030301010803" pitchFamily="18" charset="0"/>
            </a:rPr>
            <a:t>7 décembre – 2 février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latin typeface="Garamond" panose="02020404030301010803" pitchFamily="18" charset="0"/>
            </a:rPr>
            <a:t>Les habitant.es d’Amboise votent pour leurs projets préférés. Les projets lauréats sont réalisés. </a:t>
          </a:r>
        </a:p>
      </dsp:txBody>
      <dsp:txXfrm>
        <a:off x="8049350" y="1482867"/>
        <a:ext cx="3602402" cy="167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4E619-6CEB-474D-BBB6-0BDFB4F12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A96135-2105-41E6-9380-1A59B5712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FAB35-C615-439A-BA30-B2C7C29F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E96E1C-5576-47BD-81BA-BF7E4956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CA66E6-431C-4048-A3EE-DACA6721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7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5D6A0-3386-43FD-9E7F-01F070FB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26EE2B-7DB5-4E41-9EFC-5FAD4B03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C95ED-E543-4A8D-80C9-75D8585E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E0A5A7-C65B-4A97-8EA0-CC2996AA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B80EB-F46E-4E84-BAD8-B0733F53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7675FD-60D1-48F9-AA4F-1AEB99000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F354F-16B3-4F9E-994A-FB6877D5E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78544-7F8D-4F7A-82F5-FB747AA1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D2554-7E7E-436E-80A3-0BF22112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BB557-BACD-48C4-91EC-1B5725A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BACCF-22B1-4CBD-A7A8-63EDC442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D172B-280E-48F6-A63A-85CD5106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5A137E-FCF5-4A6B-B989-B66CC1D1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F0F558-C638-4B69-804A-657399C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99DD0-2C0D-474C-9E40-64AD1F4C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5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5C153-A387-4779-B8EE-542174C7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AA03DC-C23E-46AC-A1E8-644BB701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A2B22-1BC8-4575-A582-9F7C753B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EACA92-3F7E-4C91-AFCC-6BDCFDE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7067C-8E76-4D69-8EA0-6799995E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0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289055-FF05-4AA4-80B2-0445BF32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7853A-7510-44D6-9F6B-F5261712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926755-D07D-4CB6-8A66-BD9F8101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0FEC94-60DD-4089-8CDB-F6388B9A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EF134-23AA-43B8-B533-2CE56BC9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402164-51C5-41A7-A1A1-7174BE3E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0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C4957-4DC9-4A80-BEA0-E2A75F3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33490-80EA-43AD-9814-43F58DF5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974EFC-FE47-4E09-8E7A-E238FC1A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9DFC82-46DA-4AAD-8658-D33438280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D1A965-791E-4976-B8B5-7F6CC6754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1E46D6-AF5B-4FFE-A165-7765B275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151830-525D-4F97-9EA1-A296555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E16461-F0BB-488A-BBA6-B5CD1D0A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22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EC6D3-7A9B-4EA5-94D4-A0D1C3DD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6CDB6-6B78-4015-8B5A-A1827825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3E5258-7AEF-43C0-A91A-47365176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036A71-D3C9-404A-9F56-3516A76E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9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DF7BF1-DE35-4701-BB24-081F8BF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6F373C-8E2D-4BA6-983F-AF4F7853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D5D116-0EEE-460B-9D4E-3B5DF919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85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C5014-2485-4DAA-B4EE-0298300C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CF17A-D54F-4CEC-9983-E4BBD8C9C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FCAE3B-E335-4ADF-B436-65D5894C4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AC9AC-F48C-4FEF-848F-4F979745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A590E6-9E28-457A-81AB-8C75625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AF6997-659F-41B5-8061-9470984C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94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F1F42-BF2B-4D8F-BE1B-158ADF73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9B6822-8FD2-4DA5-B0D3-165E39A67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73BEF2-55BC-470E-9823-1895FA263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93D2CE-3940-4A39-9E5F-AA36C67E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DEA494-155A-4655-9822-382FD9D0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AD0BE2-2AE8-4240-A5D5-FA51D7C6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27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E0FF82-4785-4BEF-A424-55E9A430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9978A-BD4D-48A4-A43C-2E82DA536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536A5-486D-4F17-A245-3920FCAE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C9978-C89C-49F3-BE84-8E683950C8EF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D9694-50DD-4303-8A48-FD201DE66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3761F6-E767-453C-BA79-E45DB54F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529F-3474-4273-857A-037B1B3974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.delierre@ville-amboise.fr" TargetMode="External"/><Relationship Id="rId4" Type="http://schemas.openxmlformats.org/officeDocument/2006/relationships/hyperlink" Target="mailto:jeparticipe@ville-amboise.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jeparticipe.ville-amboise.f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35" y="20589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Le budget participatif 2024 </a:t>
            </a:r>
            <a:b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de la Ville d’Amboise</a:t>
            </a:r>
            <a: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005" y="3808390"/>
            <a:ext cx="9928860" cy="1655762"/>
          </a:xfrm>
        </p:spPr>
        <p:txBody>
          <a:bodyPr>
            <a:normAutofit/>
          </a:bodyPr>
          <a:lstStyle/>
          <a:p>
            <a:r>
              <a:rPr lang="fr-FR" sz="32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Webinaire – 17/07/2024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1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52" y="-228182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4. Les prochains évènements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1719792"/>
            <a:ext cx="11461997" cy="2877546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Ateliers d’accompagnement au dépôt de projets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800" u="sng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7 septembre </a:t>
            </a: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: Forum des associations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800" u="sng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27 septembre </a:t>
            </a: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: lancement de la saison culturelle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800" u="sng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5 octobre </a:t>
            </a: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: « Tous dans le VAN !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41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52" y="345356"/>
            <a:ext cx="9144000" cy="2387600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Merci de votre attention !</a:t>
            </a:r>
            <a:br>
              <a:rPr lang="fr-FR" sz="6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sz="6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FB3B3C-8C3E-4D07-909F-E2F9326A5E94}"/>
              </a:ext>
            </a:extLst>
          </p:cNvPr>
          <p:cNvSpPr txBox="1"/>
          <p:nvPr/>
        </p:nvSpPr>
        <p:spPr>
          <a:xfrm>
            <a:off x="763307" y="2397948"/>
            <a:ext cx="100353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Contact :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02.47.23.47.35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  <a:hlinkClick r:id="rId4"/>
              </a:rPr>
              <a:t>jeparticipe@ville-amboise.fr</a:t>
            </a:r>
            <a:endParaRPr lang="fr-FR" sz="3200" dirty="0">
              <a:latin typeface="Garamond" panose="02020404030301010803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32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  <a:hlinkClick r:id="rId5"/>
              </a:rPr>
              <a:t>e.delierre@ville-amboise.fr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88964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52" y="841127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Introduction</a:t>
            </a:r>
            <a: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005" y="2723454"/>
            <a:ext cx="9928860" cy="1655762"/>
          </a:xfrm>
        </p:spPr>
        <p:txBody>
          <a:bodyPr>
            <a:normAutofit/>
          </a:bodyPr>
          <a:lstStyle/>
          <a:p>
            <a:r>
              <a:rPr lang="fr-FR" sz="3200" b="1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Isabelle Gaudron </a:t>
            </a:r>
          </a:p>
          <a:p>
            <a:r>
              <a:rPr lang="fr-FR" sz="32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Conseillère municipale, déléguée à la citoyenneté et sa transition numérique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35" y="-227262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Sommaire</a:t>
            </a:r>
            <a: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726" y="1363383"/>
            <a:ext cx="11373852" cy="3609195"/>
          </a:xfrm>
        </p:spPr>
        <p:txBody>
          <a:bodyPr>
            <a:normAutofit/>
          </a:bodyPr>
          <a:lstStyle/>
          <a:p>
            <a:pPr marL="514350" indent="-514350" algn="l">
              <a:lnSpc>
                <a:spcPct val="170000"/>
              </a:lnSpc>
              <a:buAutoNum type="arabicPeriod"/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Présentation de la plateforme de participation </a:t>
            </a:r>
          </a:p>
          <a:p>
            <a:pPr marL="514350" indent="-514350" algn="l">
              <a:lnSpc>
                <a:spcPct val="170000"/>
              </a:lnSpc>
              <a:buAutoNum type="arabicPeriod"/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Le budget participatif </a:t>
            </a:r>
          </a:p>
          <a:p>
            <a:pPr marL="514350" indent="-514350" algn="l">
              <a:lnSpc>
                <a:spcPct val="170000"/>
              </a:lnSpc>
              <a:buAutoNum type="arabicPeriod"/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Questions / Réponses </a:t>
            </a:r>
          </a:p>
          <a:p>
            <a:pPr marL="514350" indent="-514350" algn="l">
              <a:lnSpc>
                <a:spcPct val="170000"/>
              </a:lnSpc>
              <a:buAutoNum type="arabicPeriod"/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Les prochains évènements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63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6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1. Présentation de la plateforme de participation </a:t>
            </a:r>
            <a: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36" y="2473036"/>
            <a:ext cx="11437432" cy="287754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800" b="1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Emma </a:t>
            </a:r>
            <a:r>
              <a:rPr lang="fr-FR" sz="2800" b="1" dirty="0" err="1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Delierre</a:t>
            </a:r>
            <a:r>
              <a:rPr lang="fr-FR" sz="2800" b="1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– Chargée de mission Démocratie permanente </a:t>
            </a:r>
          </a:p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  <a:hlinkClick r:id="rId2"/>
              </a:rPr>
              <a:t>https://jeparticipe.ville-amboise.fr</a:t>
            </a:r>
            <a:endParaRPr lang="fr-FR" sz="2800" dirty="0">
              <a:latin typeface="Garamond" panose="02020404030301010803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35" y="-227262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B1559F-5A4A-48E7-84EE-78BF402E6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7" b="10636"/>
          <a:stretch/>
        </p:blipFill>
        <p:spPr>
          <a:xfrm>
            <a:off x="3269911" y="1177406"/>
            <a:ext cx="5701482" cy="364212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509" y="227403"/>
            <a:ext cx="11373852" cy="3609195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Inscrivez-vous pour recevoir la newsletter !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0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52" y="-348077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2. Le budget participatif </a:t>
            </a:r>
            <a:br>
              <a:rPr lang="fr-FR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115" y="1853593"/>
            <a:ext cx="10516273" cy="28775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fr-FR" sz="41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50.000 € pour des projets citoyens </a:t>
            </a:r>
          </a:p>
          <a:p>
            <a:pPr algn="l">
              <a:lnSpc>
                <a:spcPct val="170000"/>
              </a:lnSpc>
            </a:pPr>
            <a:r>
              <a:rPr lang="fr-FR" sz="3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sz="3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Jusqu’à 100% de financement pour les projets portés par les citoyens </a:t>
            </a:r>
          </a:p>
          <a:p>
            <a:pPr algn="l">
              <a:lnSpc>
                <a:spcPct val="170000"/>
              </a:lnSpc>
            </a:pPr>
            <a:r>
              <a:rPr lang="fr-FR" sz="3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sz="3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Jusqu’à 85% pour les projets portés par les associations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Pièces">
            <a:extLst>
              <a:ext uri="{FF2B5EF4-FFF2-40B4-BE49-F238E27FC236}">
                <a16:creationId xmlns:a16="http://schemas.microsoft.com/office/drawing/2014/main" id="{0F220AF7-05AE-4372-BA47-F5502329B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7516" y="1978438"/>
            <a:ext cx="638097" cy="6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FB80CB66-37D3-4085-8329-88A88A3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67262"/>
              </p:ext>
            </p:extLst>
          </p:nvPr>
        </p:nvGraphicFramePr>
        <p:xfrm>
          <a:off x="209935" y="313721"/>
          <a:ext cx="11754999" cy="464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F74850C6-E3CE-4146-B808-431D7D6253EF}"/>
              </a:ext>
            </a:extLst>
          </p:cNvPr>
          <p:cNvSpPr/>
          <p:nvPr/>
        </p:nvSpPr>
        <p:spPr>
          <a:xfrm>
            <a:off x="467336" y="185171"/>
            <a:ext cx="2073003" cy="742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fr-FR" sz="28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Le processus </a:t>
            </a:r>
          </a:p>
        </p:txBody>
      </p:sp>
    </p:spTree>
    <p:extLst>
      <p:ext uri="{BB962C8B-B14F-4D97-AF65-F5344CB8AC3E}">
        <p14:creationId xmlns:p14="http://schemas.microsoft.com/office/powerpoint/2010/main" val="7148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4850C6-E3CE-4146-B808-431D7D6253EF}"/>
              </a:ext>
            </a:extLst>
          </p:cNvPr>
          <p:cNvSpPr/>
          <p:nvPr/>
        </p:nvSpPr>
        <p:spPr>
          <a:xfrm>
            <a:off x="467336" y="185171"/>
            <a:ext cx="11434378" cy="4838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fr-FR" sz="2300" b="1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      Conditions d’acceptabilité d’un projet : 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3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Être situé dans la commune ; 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3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Être d’intérêt général et accessible gratuitement ; 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3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Ne pas dépasser un montant de 30.000 €. 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fr-FR" sz="2300" dirty="0">
              <a:latin typeface="Garamond" panose="02020404030301010803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fr-FR" sz="2300" b="1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       Le comité de suivi  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3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Groupe constitué de 3 citoyens/citoyennes tirés au sort, 3 élu.es et 3 agents de la Ville 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3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Missions : veilleur au bon déroulement du budget participatif et arbitrer certaines décisions  </a:t>
            </a:r>
          </a:p>
        </p:txBody>
      </p:sp>
      <p:pic>
        <p:nvPicPr>
          <p:cNvPr id="3" name="Graphique 2" descr="Réunion">
            <a:extLst>
              <a:ext uri="{FF2B5EF4-FFF2-40B4-BE49-F238E27FC236}">
                <a16:creationId xmlns:a16="http://schemas.microsoft.com/office/drawing/2014/main" id="{5C892E96-6744-4901-9EF4-01D7373E5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452" y="3225802"/>
            <a:ext cx="635000" cy="635000"/>
          </a:xfrm>
          <a:prstGeom prst="rect">
            <a:avLst/>
          </a:prstGeom>
        </p:spPr>
      </p:pic>
      <p:pic>
        <p:nvPicPr>
          <p:cNvPr id="6" name="Graphique 5" descr="Liste">
            <a:extLst>
              <a:ext uri="{FF2B5EF4-FFF2-40B4-BE49-F238E27FC236}">
                <a16:creationId xmlns:a16="http://schemas.microsoft.com/office/drawing/2014/main" id="{D210F31E-5092-405B-AE35-4E187944E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51" y="270387"/>
            <a:ext cx="635001" cy="6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9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44B4-99BC-44E2-BC74-1ACDE633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652" y="1854263"/>
            <a:ext cx="9144000" cy="2387600"/>
          </a:xfrm>
        </p:spPr>
        <p:txBody>
          <a:bodyPr>
            <a:normAutofit/>
          </a:bodyPr>
          <a:lstStyle/>
          <a:p>
            <a:r>
              <a:rPr lang="fr-FR" sz="6600" dirty="0">
                <a:latin typeface="Garamond" panose="02020404030301010803" pitchFamily="18" charset="0"/>
                <a:ea typeface="Verdana" panose="020B0604030504040204" pitchFamily="34" charset="0"/>
                <a:cs typeface="Arial" panose="020B0604020202020204" pitchFamily="34" charset="0"/>
              </a:rPr>
              <a:t>3. Questions / réponses</a:t>
            </a:r>
            <a:br>
              <a:rPr lang="fr-FR" sz="6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endParaRPr lang="fr-FR" sz="6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6E4363-75E0-4414-99E9-AA042F24B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36" y="2473036"/>
            <a:ext cx="11437432" cy="2877546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fr-FR" sz="2800" dirty="0">
              <a:latin typeface="Garamond" panose="02020404030301010803" pitchFamily="18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FCF9B2-4745-4F20-A9AB-0EEFCEEE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52" y="5087408"/>
            <a:ext cx="6071348" cy="16557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FDD4C7-3D7F-4D83-99C2-5CE26244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" y="4825999"/>
            <a:ext cx="6078870" cy="28775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D4AA7-1047-474C-A1D8-DCB0CA09C995}"/>
              </a:ext>
            </a:extLst>
          </p:cNvPr>
          <p:cNvSpPr/>
          <p:nvPr/>
        </p:nvSpPr>
        <p:spPr>
          <a:xfrm>
            <a:off x="0" y="0"/>
            <a:ext cx="12174870" cy="6858000"/>
          </a:xfrm>
          <a:prstGeom prst="rect">
            <a:avLst/>
          </a:prstGeom>
          <a:noFill/>
          <a:ln w="92075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225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EE4A602F23684F8B5FC8A894491E9B" ma:contentTypeVersion="13" ma:contentTypeDescription="Create a new document." ma:contentTypeScope="" ma:versionID="8b8d5e6e07604b77fb3af26491bc73bd">
  <xsd:schema xmlns:xsd="http://www.w3.org/2001/XMLSchema" xmlns:xs="http://www.w3.org/2001/XMLSchema" xmlns:p="http://schemas.microsoft.com/office/2006/metadata/properties" xmlns:ns2="eecbb94d-4649-4e58-853e-e22adb7417c9" xmlns:ns3="67bd157c-3235-47f7-a2d7-4bec122b9e4b" targetNamespace="http://schemas.microsoft.com/office/2006/metadata/properties" ma:root="true" ma:fieldsID="299b37cbd367efc8330f421d815fe5b7" ns2:_="" ns3:_="">
    <xsd:import namespace="eecbb94d-4649-4e58-853e-e22adb7417c9"/>
    <xsd:import namespace="67bd157c-3235-47f7-a2d7-4bec122b9e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bb94d-4649-4e58-853e-e22adb741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62e6cc6-bc4b-48ad-9ad9-2cd96aa659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bd157c-3235-47f7-a2d7-4bec122b9e4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715c5b4-a785-4470-b67f-a92ba6700d56}" ma:internalName="TaxCatchAll" ma:showField="CatchAllData" ma:web="67bd157c-3235-47f7-a2d7-4bec122b9e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cbb94d-4649-4e58-853e-e22adb7417c9">
      <Terms xmlns="http://schemas.microsoft.com/office/infopath/2007/PartnerControls"/>
    </lcf76f155ced4ddcb4097134ff3c332f>
    <TaxCatchAll xmlns="67bd157c-3235-47f7-a2d7-4bec122b9e4b"/>
  </documentManagement>
</p:properties>
</file>

<file path=customXml/itemProps1.xml><?xml version="1.0" encoding="utf-8"?>
<ds:datastoreItem xmlns:ds="http://schemas.openxmlformats.org/officeDocument/2006/customXml" ds:itemID="{1A94900A-5F01-4C91-A290-B2BD6B340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cbb94d-4649-4e58-853e-e22adb7417c9"/>
    <ds:schemaRef ds:uri="67bd157c-3235-47f7-a2d7-4bec122b9e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DB699D-E49A-4D15-A7F2-D1C54CB234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EECF71-74BD-4304-A4BD-B68E22694AF3}">
  <ds:schemaRefs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eecbb94d-4649-4e58-853e-e22adb7417c9"/>
    <ds:schemaRef ds:uri="http://www.w3.org/XML/1998/namespace"/>
    <ds:schemaRef ds:uri="http://schemas.openxmlformats.org/package/2006/metadata/core-properties"/>
    <ds:schemaRef ds:uri="67bd157c-3235-47f7-a2d7-4bec122b9e4b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317</Words>
  <Application>Microsoft Office PowerPoint</Application>
  <PresentationFormat>Grand écran</PresentationFormat>
  <Paragraphs>48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Verdana</vt:lpstr>
      <vt:lpstr>Wingdings</vt:lpstr>
      <vt:lpstr>Thème Office</vt:lpstr>
      <vt:lpstr>Le budget participatif 2024  de la Ville d’Amboise  </vt:lpstr>
      <vt:lpstr>Introduction  </vt:lpstr>
      <vt:lpstr>Sommaire  </vt:lpstr>
      <vt:lpstr>1. Présentation de la plateforme de participation   </vt:lpstr>
      <vt:lpstr>  </vt:lpstr>
      <vt:lpstr>2. Le budget participatif  </vt:lpstr>
      <vt:lpstr>Présentation PowerPoint</vt:lpstr>
      <vt:lpstr>Présentation PowerPoint</vt:lpstr>
      <vt:lpstr>3. Questions / réponses </vt:lpstr>
      <vt:lpstr>4. Les prochains évènements  </vt:lpstr>
      <vt:lpstr>Merci de votre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budget participatif 2024  de la Ville d’Amboise</dc:title>
  <dc:creator>Emma DELIERRE</dc:creator>
  <cp:lastModifiedBy>Emma DELIERRE</cp:lastModifiedBy>
  <cp:revision>9</cp:revision>
  <dcterms:created xsi:type="dcterms:W3CDTF">2024-07-16T09:28:19Z</dcterms:created>
  <dcterms:modified xsi:type="dcterms:W3CDTF">2024-07-16T11:53:44Z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0x010100C1EE4A602F23684F8B5FC8A894491E9B</vt:lpwstr>
  </property>
</Properties>
</file>