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7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3" r:id="rId14"/>
    <p:sldId id="294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5" r:id="rId23"/>
    <p:sldId id="316" r:id="rId24"/>
    <p:sldId id="317" r:id="rId25"/>
    <p:sldId id="318" r:id="rId26"/>
    <p:sldId id="319" r:id="rId27"/>
    <p:sldId id="320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>
        <a:fontRef idx="major">
          <a:srgbClr val="777777"/>
        </a:fontRef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60"/>
    <p:restoredTop sz="94674"/>
  </p:normalViewPr>
  <p:slideViewPr>
    <p:cSldViewPr>
      <p:cViewPr varScale="1">
        <p:scale>
          <a:sx n="87" d="100"/>
          <a:sy n="87" d="100"/>
        </p:scale>
        <p:origin x="2136" y="20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6" name="Shape 2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778061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08744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 flipH="1">
            <a:off x="44449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 flipH="1">
            <a:off x="85470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pic" sz="quarter" idx="13"/>
          </p:nvPr>
        </p:nvSpPr>
        <p:spPr>
          <a:xfrm>
            <a:off x="508000" y="1778000"/>
            <a:ext cx="3784600" cy="50673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pic" sz="quarter" idx="14"/>
          </p:nvPr>
        </p:nvSpPr>
        <p:spPr>
          <a:xfrm>
            <a:off x="8724900" y="1778000"/>
            <a:ext cx="3759200" cy="50673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sz="quarter" idx="15"/>
          </p:nvPr>
        </p:nvSpPr>
        <p:spPr>
          <a:xfrm>
            <a:off x="4622800" y="1778000"/>
            <a:ext cx="3784600" cy="50673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pic" idx="13"/>
          </p:nvPr>
        </p:nvSpPr>
        <p:spPr>
          <a:xfrm>
            <a:off x="533400" y="508000"/>
            <a:ext cx="11938000" cy="79629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 flipH="1">
            <a:off x="64896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6489696" y="4476750"/>
            <a:ext cx="5994408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pic" sz="half" idx="13"/>
          </p:nvPr>
        </p:nvSpPr>
        <p:spPr>
          <a:xfrm>
            <a:off x="508000" y="520700"/>
            <a:ext cx="5816600" cy="79629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pic" sz="quarter" idx="14"/>
          </p:nvPr>
        </p:nvSpPr>
        <p:spPr>
          <a:xfrm>
            <a:off x="6667500" y="520700"/>
            <a:ext cx="5816600" cy="3810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pic" sz="quarter" idx="15"/>
          </p:nvPr>
        </p:nvSpPr>
        <p:spPr>
          <a:xfrm>
            <a:off x="6667500" y="4660900"/>
            <a:ext cx="5816600" cy="38227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H="1">
            <a:off x="90677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9067796" y="30924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9067796" y="58737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pic" idx="13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pic" sz="quarter" idx="14"/>
          </p:nvPr>
        </p:nvSpPr>
        <p:spPr>
          <a:xfrm>
            <a:off x="9220200" y="3289300"/>
            <a:ext cx="3276600" cy="24384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pic" sz="quarter" idx="15"/>
          </p:nvPr>
        </p:nvSpPr>
        <p:spPr>
          <a:xfrm>
            <a:off x="9220200" y="6019800"/>
            <a:ext cx="3276600" cy="24638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pic" sz="quarter" idx="16"/>
          </p:nvPr>
        </p:nvSpPr>
        <p:spPr>
          <a:xfrm>
            <a:off x="9220200" y="508000"/>
            <a:ext cx="3276600" cy="24638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Shape 1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hape 1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75819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842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571500" y="1320800"/>
            <a:ext cx="50800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sz="quarter" idx="1"/>
          </p:nvPr>
        </p:nvSpPr>
        <p:spPr>
          <a:xfrm>
            <a:off x="571500" y="5016500"/>
            <a:ext cx="5080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5080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647700" y="1968500"/>
            <a:ext cx="4876867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842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510743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H="1">
            <a:off x="6502399" y="1803400"/>
            <a:ext cx="1" cy="43180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pic" sz="quarter" idx="13"/>
          </p:nvPr>
        </p:nvSpPr>
        <p:spPr>
          <a:xfrm>
            <a:off x="6667500" y="1803400"/>
            <a:ext cx="5816600" cy="4318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pic" sz="quarter" idx="14"/>
          </p:nvPr>
        </p:nvSpPr>
        <p:spPr>
          <a:xfrm>
            <a:off x="520700" y="1803400"/>
            <a:ext cx="5803900" cy="4318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flipH="1">
            <a:off x="4432299" y="1778000"/>
            <a:ext cx="1" cy="50546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sz="quarter" idx="13"/>
          </p:nvPr>
        </p:nvSpPr>
        <p:spPr>
          <a:xfrm>
            <a:off x="520700" y="1778000"/>
            <a:ext cx="3759200" cy="50546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pic" sz="half" idx="14"/>
          </p:nvPr>
        </p:nvSpPr>
        <p:spPr>
          <a:xfrm>
            <a:off x="4622800" y="1778000"/>
            <a:ext cx="7886700" cy="50546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 flipH="1">
            <a:off x="6489699" y="508000"/>
            <a:ext cx="1" cy="801373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pic" sz="half" idx="13"/>
          </p:nvPr>
        </p:nvSpPr>
        <p:spPr>
          <a:xfrm>
            <a:off x="469900" y="457200"/>
            <a:ext cx="5842000" cy="8064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pic" sz="half" idx="14"/>
          </p:nvPr>
        </p:nvSpPr>
        <p:spPr>
          <a:xfrm>
            <a:off x="6654800" y="508000"/>
            <a:ext cx="5829300" cy="80137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/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 defTabSz="584200">
              <a:defRPr sz="1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266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711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155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600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044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489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2933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378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3822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java-groovy-part-2-closures-an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java-groovy-part-2-closures-an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java-groovy-part-2-closures-an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3330" y="389502"/>
            <a:ext cx="9336716" cy="6161147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Shape 299"/>
          <p:cNvSpPr/>
          <p:nvPr/>
        </p:nvSpPr>
        <p:spPr>
          <a:xfrm>
            <a:off x="5353609" y="7055160"/>
            <a:ext cx="1104813" cy="448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3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Groovy</a:t>
            </a:r>
          </a:p>
        </p:txBody>
      </p:sp>
      <p:sp>
        <p:nvSpPr>
          <p:cNvPr id="300" name="Shape 300"/>
          <p:cNvSpPr/>
          <p:nvPr/>
        </p:nvSpPr>
        <p:spPr>
          <a:xfrm>
            <a:off x="8451143" y="8513666"/>
            <a:ext cx="514478" cy="448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3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Go</a:t>
            </a:r>
          </a:p>
        </p:txBody>
      </p:sp>
      <p:sp>
        <p:nvSpPr>
          <p:cNvPr id="301" name="Shape 301"/>
          <p:cNvSpPr/>
          <p:nvPr/>
        </p:nvSpPr>
        <p:spPr>
          <a:xfrm>
            <a:off x="3657258" y="8575822"/>
            <a:ext cx="92493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3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lang="en-IE"/>
              <a:t>Kotlin</a:t>
            </a:r>
            <a:endParaRPr dirty="0"/>
          </a:p>
        </p:txBody>
      </p:sp>
      <p:sp>
        <p:nvSpPr>
          <p:cNvPr id="302" name="Shape 302"/>
          <p:cNvSpPr/>
          <p:nvPr/>
        </p:nvSpPr>
        <p:spPr>
          <a:xfrm>
            <a:off x="952980" y="8630268"/>
            <a:ext cx="817094" cy="448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3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Swift</a:t>
            </a:r>
          </a:p>
        </p:txBody>
      </p:sp>
      <p:sp>
        <p:nvSpPr>
          <p:cNvPr id="303" name="Shape 303"/>
          <p:cNvSpPr/>
          <p:nvPr/>
        </p:nvSpPr>
        <p:spPr>
          <a:xfrm>
            <a:off x="283698" y="5338236"/>
            <a:ext cx="1769632" cy="448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3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dirty="0"/>
              <a:t>Objective-C</a:t>
            </a:r>
          </a:p>
        </p:txBody>
      </p:sp>
      <p:sp>
        <p:nvSpPr>
          <p:cNvPr id="304" name="Shape 304"/>
          <p:cNvSpPr/>
          <p:nvPr/>
        </p:nvSpPr>
        <p:spPr>
          <a:xfrm>
            <a:off x="3966853" y="5759096"/>
            <a:ext cx="287865" cy="1092795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05" name="Shape 305"/>
          <p:cNvSpPr/>
          <p:nvPr/>
        </p:nvSpPr>
        <p:spPr>
          <a:xfrm flipH="1">
            <a:off x="4457911" y="3230544"/>
            <a:ext cx="3837972" cy="3610130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06" name="Shape 306"/>
          <p:cNvSpPr/>
          <p:nvPr/>
        </p:nvSpPr>
        <p:spPr>
          <a:xfrm flipH="1">
            <a:off x="1403568" y="3625920"/>
            <a:ext cx="1083533" cy="1696718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07" name="Shape 307"/>
          <p:cNvSpPr/>
          <p:nvPr/>
        </p:nvSpPr>
        <p:spPr>
          <a:xfrm flipH="1">
            <a:off x="1497850" y="4008475"/>
            <a:ext cx="5703712" cy="1314163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3761650" y="5719356"/>
            <a:ext cx="176506" cy="2870471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4138097" y="7242707"/>
            <a:ext cx="1" cy="1397001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10" name="Shape 310"/>
          <p:cNvSpPr/>
          <p:nvPr/>
        </p:nvSpPr>
        <p:spPr>
          <a:xfrm flipH="1">
            <a:off x="4368147" y="7408995"/>
            <a:ext cx="1353660" cy="1213982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4072074" y="5599826"/>
            <a:ext cx="1584176" cy="1584176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12" name="Shape 312"/>
          <p:cNvSpPr/>
          <p:nvPr/>
        </p:nvSpPr>
        <p:spPr>
          <a:xfrm flipH="1">
            <a:off x="6046942" y="6420554"/>
            <a:ext cx="2697815" cy="765500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13" name="Shape 313"/>
          <p:cNvSpPr/>
          <p:nvPr/>
        </p:nvSpPr>
        <p:spPr>
          <a:xfrm flipH="1">
            <a:off x="1230756" y="5722354"/>
            <a:ext cx="147211" cy="3115595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14" name="Shape 314"/>
          <p:cNvSpPr/>
          <p:nvPr/>
        </p:nvSpPr>
        <p:spPr>
          <a:xfrm flipH="1">
            <a:off x="1360133" y="6984076"/>
            <a:ext cx="2418746" cy="1737676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2929805" y="3732609"/>
            <a:ext cx="5732420" cy="4739700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16" name="Shape 316"/>
          <p:cNvSpPr/>
          <p:nvPr/>
        </p:nvSpPr>
        <p:spPr>
          <a:xfrm flipH="1">
            <a:off x="1695602" y="7412269"/>
            <a:ext cx="3485914" cy="1348397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17" name="Shape 317"/>
          <p:cNvSpPr/>
          <p:nvPr/>
        </p:nvSpPr>
        <p:spPr>
          <a:xfrm flipH="1">
            <a:off x="1956038" y="8860988"/>
            <a:ext cx="1515256" cy="1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18" name="Shape 318"/>
          <p:cNvSpPr/>
          <p:nvPr/>
        </p:nvSpPr>
        <p:spPr>
          <a:xfrm flipH="1">
            <a:off x="8787044" y="3818647"/>
            <a:ext cx="1266645" cy="4653661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4632450" y="7053583"/>
            <a:ext cx="3905524" cy="1595382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20" name="Shape 320"/>
          <p:cNvSpPr/>
          <p:nvPr/>
        </p:nvSpPr>
        <p:spPr>
          <a:xfrm flipH="1">
            <a:off x="1372146" y="6281989"/>
            <a:ext cx="4422754" cy="2399324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3812873" y="6735273"/>
            <a:ext cx="882232" cy="44872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3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Scala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Groovy 4</a:t>
            </a:r>
          </a:p>
        </p:txBody>
      </p:sp>
      <p:sp>
        <p:nvSpPr>
          <p:cNvPr id="440" name="Shape 440"/>
          <p:cNvSpPr>
            <a:spLocks noGrp="1"/>
          </p:cNvSpPr>
          <p:nvPr>
            <p:ph type="body" sz="half" idx="1"/>
          </p:nvPr>
        </p:nvSpPr>
        <p:spPr>
          <a:xfrm>
            <a:off x="571500" y="3004592"/>
            <a:ext cx="3554636" cy="5885408"/>
          </a:xfrm>
          <a:prstGeom prst="rect">
            <a:avLst/>
          </a:prstGeom>
        </p:spPr>
        <p:txBody>
          <a:bodyPr/>
          <a:lstStyle/>
          <a:p>
            <a:r>
              <a:rPr dirty="0"/>
              <a:t>Method needed any longer?</a:t>
            </a:r>
          </a:p>
          <a:p>
            <a:r>
              <a:rPr dirty="0"/>
              <a:t>Is there an easier way to use common methods (e.g. </a:t>
            </a:r>
            <a:r>
              <a:rPr dirty="0" err="1"/>
              <a:t>println</a:t>
            </a:r>
            <a:r>
              <a:rPr dirty="0"/>
              <a:t>)?</a:t>
            </a:r>
          </a:p>
          <a:p>
            <a:r>
              <a:rPr dirty="0"/>
              <a:t>Are brackets always needed?</a:t>
            </a:r>
          </a:p>
        </p:txBody>
      </p:sp>
      <p:sp>
        <p:nvSpPr>
          <p:cNvPr id="441" name="Shape 441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6" name="Shape 437"/>
          <p:cNvSpPr/>
          <p:nvPr/>
        </p:nvSpPr>
        <p:spPr>
          <a:xfrm>
            <a:off x="4126136" y="3076600"/>
            <a:ext cx="8712968" cy="379591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 err="1">
                <a:solidFill>
                  <a:srgbClr val="00A779"/>
                </a:solidFill>
              </a:rPr>
              <a:t>def</a:t>
            </a:r>
            <a:r>
              <a:rPr sz="2400" dirty="0"/>
              <a:t> </a:t>
            </a:r>
            <a:r>
              <a:rPr sz="2400" dirty="0" err="1"/>
              <a:t>filterLongerThan</a:t>
            </a:r>
            <a:r>
              <a:rPr sz="2400" dirty="0"/>
              <a:t>(strings, 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>
                <a:solidFill>
                  <a:srgbClr val="007AAA"/>
                </a:solidFill>
              </a:rPr>
              <a:t>return</a:t>
            </a:r>
            <a:r>
              <a:rPr sz="2400" dirty="0"/>
              <a:t> </a:t>
            </a:r>
            <a:r>
              <a:rPr sz="2400" dirty="0" err="1"/>
              <a:t>strings.</a:t>
            </a:r>
            <a:r>
              <a:rPr sz="2400" dirty="0" err="1">
                <a:solidFill>
                  <a:srgbClr val="76D6FF"/>
                </a:solidFill>
              </a:rPr>
              <a:t>findAll</a:t>
            </a:r>
            <a:r>
              <a:rPr sz="2400" dirty="0"/>
              <a:t> {</a:t>
            </a:r>
            <a:r>
              <a:rPr sz="2400" dirty="0" err="1"/>
              <a:t>it.</a:t>
            </a:r>
            <a:r>
              <a:rPr sz="2400" dirty="0" err="1">
                <a:solidFill>
                  <a:srgbClr val="76D6FF"/>
                </a:solidFill>
              </a:rPr>
              <a:t>size</a:t>
            </a:r>
            <a:r>
              <a:rPr sz="2400" dirty="0"/>
              <a:t>() &lt;= length}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24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names = [</a:t>
            </a:r>
            <a:r>
              <a:rPr sz="2400" dirty="0">
                <a:solidFill>
                  <a:srgbClr val="FF39D6"/>
                </a:solidFill>
              </a:rPr>
              <a:t>"Ted"</a:t>
            </a:r>
            <a:r>
              <a:rPr sz="2400" dirty="0"/>
              <a:t>, </a:t>
            </a:r>
            <a:r>
              <a:rPr sz="2400" dirty="0">
                <a:solidFill>
                  <a:srgbClr val="FF39D6"/>
                </a:solidFill>
              </a:rPr>
              <a:t>"Fred"</a:t>
            </a:r>
            <a:r>
              <a:rPr sz="2400" dirty="0"/>
              <a:t>, </a:t>
            </a:r>
            <a:r>
              <a:rPr sz="2400" dirty="0">
                <a:solidFill>
                  <a:srgbClr val="FF39D6"/>
                </a:solidFill>
              </a:rPr>
              <a:t>"Jed"</a:t>
            </a:r>
            <a:r>
              <a:rPr sz="2400" dirty="0"/>
              <a:t>, </a:t>
            </a:r>
            <a:r>
              <a:rPr sz="2400" dirty="0">
                <a:solidFill>
                  <a:srgbClr val="FF39D6"/>
                </a:solidFill>
              </a:rPr>
              <a:t>"Ned"</a:t>
            </a:r>
            <a:r>
              <a:rPr sz="2400" dirty="0"/>
              <a:t>]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 err="1"/>
              <a:t>System.out.</a:t>
            </a:r>
            <a:r>
              <a:rPr sz="2400" dirty="0" err="1">
                <a:solidFill>
                  <a:srgbClr val="76D6FF"/>
                </a:solidFill>
              </a:rPr>
              <a:t>println</a:t>
            </a:r>
            <a:r>
              <a:rPr sz="2400" dirty="0"/>
              <a:t>(names)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List </a:t>
            </a:r>
            <a:r>
              <a:rPr sz="2400" dirty="0" err="1"/>
              <a:t>short_names</a:t>
            </a:r>
            <a:r>
              <a:rPr sz="2400" dirty="0"/>
              <a:t> = </a:t>
            </a:r>
            <a:r>
              <a:rPr sz="2400" dirty="0" err="1"/>
              <a:t>filterLongerThan</a:t>
            </a:r>
            <a:r>
              <a:rPr sz="2400" dirty="0"/>
              <a:t>(names, </a:t>
            </a:r>
            <a:r>
              <a:rPr sz="2400" dirty="0">
                <a:solidFill>
                  <a:srgbClr val="FF2600"/>
                </a:solidFill>
              </a:rPr>
              <a:t>3</a:t>
            </a:r>
            <a:r>
              <a:rPr sz="24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 err="1"/>
              <a:t>System.out.</a:t>
            </a:r>
            <a:r>
              <a:rPr sz="2400" dirty="0" err="1">
                <a:solidFill>
                  <a:srgbClr val="76D6FF"/>
                </a:solidFill>
              </a:rPr>
              <a:t>println</a:t>
            </a:r>
            <a:r>
              <a:rPr sz="2400" dirty="0"/>
              <a:t>(</a:t>
            </a:r>
            <a:r>
              <a:rPr sz="2400" dirty="0" err="1"/>
              <a:t>short_names.</a:t>
            </a:r>
            <a:r>
              <a:rPr sz="2400" dirty="0" err="1">
                <a:solidFill>
                  <a:srgbClr val="76D6FF"/>
                </a:solidFill>
              </a:rPr>
              <a:t>size</a:t>
            </a:r>
            <a:r>
              <a:rPr sz="2400" dirty="0"/>
              <a:t>())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 err="1"/>
              <a:t>short_names.</a:t>
            </a:r>
            <a:r>
              <a:rPr sz="2400" dirty="0" err="1">
                <a:solidFill>
                  <a:srgbClr val="76D6FF"/>
                </a:solidFill>
              </a:rPr>
              <a:t>each</a:t>
            </a:r>
            <a:r>
              <a:rPr sz="2400" dirty="0"/>
              <a:t> {</a:t>
            </a:r>
            <a:r>
              <a:rPr sz="2400" dirty="0" err="1"/>
              <a:t>System.out.</a:t>
            </a:r>
            <a:r>
              <a:rPr sz="2400" dirty="0" err="1">
                <a:solidFill>
                  <a:srgbClr val="76D6FF"/>
                </a:solidFill>
              </a:rPr>
              <a:t>println</a:t>
            </a:r>
            <a:r>
              <a:rPr sz="2400" dirty="0"/>
              <a:t>(it)}</a:t>
            </a:r>
          </a:p>
        </p:txBody>
      </p:sp>
      <p:sp>
        <p:nvSpPr>
          <p:cNvPr id="7" name="Rectangle 6"/>
          <p:cNvSpPr/>
          <p:nvPr/>
        </p:nvSpPr>
        <p:spPr>
          <a:xfrm>
            <a:off x="165696" y="9353530"/>
            <a:ext cx="40575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https://dzone.com/articles/java-groovy-part-2-closures-an</a:t>
            </a:r>
            <a:endParaRPr lang="en-IE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Groovy 5</a:t>
            </a:r>
          </a:p>
        </p:txBody>
      </p:sp>
      <p:sp>
        <p:nvSpPr>
          <p:cNvPr id="446" name="Shape 446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4223217" y="3848496"/>
            <a:ext cx="8043963" cy="194925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names = [</a:t>
            </a:r>
            <a:r>
              <a:rPr sz="2400" dirty="0">
                <a:solidFill>
                  <a:srgbClr val="FF39D6"/>
                </a:solidFill>
              </a:rPr>
              <a:t>"Ted"</a:t>
            </a:r>
            <a:r>
              <a:rPr sz="2400" dirty="0"/>
              <a:t>, </a:t>
            </a:r>
            <a:r>
              <a:rPr sz="2400" dirty="0">
                <a:solidFill>
                  <a:srgbClr val="FF39D6"/>
                </a:solidFill>
              </a:rPr>
              <a:t>"Fred"</a:t>
            </a:r>
            <a:r>
              <a:rPr sz="2400" dirty="0"/>
              <a:t>, </a:t>
            </a:r>
            <a:r>
              <a:rPr sz="2400" dirty="0">
                <a:solidFill>
                  <a:srgbClr val="FF39D6"/>
                </a:solidFill>
              </a:rPr>
              <a:t>"Jed"</a:t>
            </a:r>
            <a:r>
              <a:rPr sz="2400" dirty="0"/>
              <a:t>, </a:t>
            </a:r>
            <a:r>
              <a:rPr sz="2400" dirty="0">
                <a:solidFill>
                  <a:srgbClr val="FF39D6"/>
                </a:solidFill>
              </a:rPr>
              <a:t>"Ned"</a:t>
            </a:r>
            <a:r>
              <a:rPr sz="2400" dirty="0"/>
              <a:t>]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76D6FF"/>
                </a:solidFill>
              </a:rPr>
              <a:t>println</a:t>
            </a:r>
            <a:r>
              <a:rPr sz="2400" dirty="0"/>
              <a:t> names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short_names = names.</a:t>
            </a:r>
            <a:r>
              <a:rPr sz="2400" dirty="0">
                <a:solidFill>
                  <a:srgbClr val="76D6FF"/>
                </a:solidFill>
              </a:rPr>
              <a:t>findAll</a:t>
            </a:r>
            <a:r>
              <a:rPr sz="2400" dirty="0"/>
              <a:t>{it.</a:t>
            </a:r>
            <a:r>
              <a:rPr sz="2400" dirty="0">
                <a:solidFill>
                  <a:srgbClr val="76D6FF"/>
                </a:solidFill>
              </a:rPr>
              <a:t>size</a:t>
            </a:r>
            <a:r>
              <a:rPr sz="2400" dirty="0"/>
              <a:t>() &lt;= </a:t>
            </a:r>
            <a:r>
              <a:rPr sz="2400" dirty="0">
                <a:solidFill>
                  <a:srgbClr val="FF2600"/>
                </a:solidFill>
              </a:rPr>
              <a:t>3</a:t>
            </a:r>
            <a:r>
              <a:rPr sz="2400" dirty="0"/>
              <a:t>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76D6FF"/>
                </a:solidFill>
              </a:rPr>
              <a:t>println</a:t>
            </a:r>
            <a:r>
              <a:rPr sz="2400" dirty="0"/>
              <a:t> short_names.</a:t>
            </a:r>
            <a:r>
              <a:rPr sz="2400" dirty="0">
                <a:solidFill>
                  <a:srgbClr val="76D6FF"/>
                </a:solidFill>
              </a:rPr>
              <a:t>size</a:t>
            </a:r>
            <a:r>
              <a:rPr sz="2400" dirty="0"/>
              <a:t>()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short_names.</a:t>
            </a:r>
            <a:r>
              <a:rPr sz="2400" dirty="0">
                <a:solidFill>
                  <a:srgbClr val="76D6FF"/>
                </a:solidFill>
              </a:rPr>
              <a:t>each</a:t>
            </a:r>
            <a:r>
              <a:rPr sz="2400" dirty="0"/>
              <a:t> {</a:t>
            </a:r>
            <a:r>
              <a:rPr sz="2400" dirty="0">
                <a:solidFill>
                  <a:srgbClr val="76D6FF"/>
                </a:solidFill>
              </a:rPr>
              <a:t>println</a:t>
            </a:r>
            <a:r>
              <a:rPr sz="2400" dirty="0"/>
              <a:t> it}</a:t>
            </a:r>
          </a:p>
        </p:txBody>
      </p:sp>
      <p:sp>
        <p:nvSpPr>
          <p:cNvPr id="6" name="Shape 440"/>
          <p:cNvSpPr txBox="1">
            <a:spLocks/>
          </p:cNvSpPr>
          <p:nvPr/>
        </p:nvSpPr>
        <p:spPr>
          <a:xfrm>
            <a:off x="571500" y="3004592"/>
            <a:ext cx="3410620" cy="5885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 marL="2667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7112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1557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16002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20447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24892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29337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33782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38227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hangingPunct="1"/>
            <a:r>
              <a:rPr lang="en-IE" i="1" dirty="0">
                <a:solidFill>
                  <a:schemeClr val="bg1">
                    <a:lumMod val="50000"/>
                  </a:schemeClr>
                </a:solidFill>
              </a:rPr>
              <a:t>Method removed</a:t>
            </a:r>
          </a:p>
          <a:p>
            <a:pPr hangingPunct="1"/>
            <a:r>
              <a:rPr lang="en-IE" i="1" dirty="0">
                <a:solidFill>
                  <a:schemeClr val="bg1">
                    <a:lumMod val="50000"/>
                  </a:schemeClr>
                </a:solidFill>
              </a:rPr>
              <a:t>Used common method notation</a:t>
            </a:r>
          </a:p>
          <a:p>
            <a:pPr hangingPunct="1"/>
            <a:r>
              <a:rPr lang="en-IE" i="1" dirty="0">
                <a:solidFill>
                  <a:schemeClr val="bg1">
                    <a:lumMod val="50000"/>
                  </a:schemeClr>
                </a:solidFill>
              </a:rPr>
              <a:t>Removed non necessary brackets.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65696" y="9353530"/>
            <a:ext cx="40575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https://dzone.com/articles/java-groovy-part-2-closures-an</a:t>
            </a:r>
            <a:endParaRPr lang="en-IE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>
            <a:spLocks noGrp="1"/>
          </p:cNvSpPr>
          <p:nvPr>
            <p:ph type="title"/>
          </p:nvPr>
        </p:nvSpPr>
        <p:spPr>
          <a:xfrm>
            <a:off x="8801100" y="3987800"/>
            <a:ext cx="3949700" cy="1397000"/>
          </a:xfrm>
          <a:prstGeom prst="rect">
            <a:avLst/>
          </a:prstGeom>
        </p:spPr>
        <p:txBody>
          <a:bodyPr/>
          <a:lstStyle/>
          <a:p>
            <a:r>
              <a:t>Java vs Groovy?</a:t>
            </a:r>
          </a:p>
        </p:txBody>
      </p:sp>
      <p:sp>
        <p:nvSpPr>
          <p:cNvPr id="450" name="Shape 450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165100" y="-43954"/>
            <a:ext cx="8497540" cy="979755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31A68"/>
                </a:solidFill>
              </a:rPr>
              <a:t>import</a:t>
            </a:r>
            <a:r>
              <a:rPr sz="1800" dirty="0"/>
              <a:t> </a:t>
            </a:r>
            <a:r>
              <a:rPr sz="1800" dirty="0" err="1"/>
              <a:t>java.util.ArrayList</a:t>
            </a:r>
            <a:r>
              <a:rPr sz="1800" dirty="0"/>
              <a:t>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31A68"/>
                </a:solidFill>
              </a:rPr>
              <a:t>import</a:t>
            </a:r>
            <a:r>
              <a:rPr sz="1800" dirty="0"/>
              <a:t> </a:t>
            </a:r>
            <a:r>
              <a:rPr sz="1800" dirty="0" err="1"/>
              <a:t>java.util.List</a:t>
            </a:r>
            <a:r>
              <a:rPr sz="1800" dirty="0"/>
              <a:t>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18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31A68"/>
                </a:solidFill>
              </a:rPr>
              <a:t>class</a:t>
            </a:r>
            <a:r>
              <a:rPr sz="1800" dirty="0"/>
              <a:t> Erase{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931A68"/>
                </a:solidFill>
              </a:rPr>
              <a:t>public</a:t>
            </a:r>
            <a:r>
              <a:rPr sz="1800" dirty="0"/>
              <a:t> </a:t>
            </a:r>
            <a:r>
              <a:rPr sz="1800" dirty="0">
                <a:solidFill>
                  <a:srgbClr val="931A68"/>
                </a:solidFill>
              </a:rPr>
              <a:t>static</a:t>
            </a:r>
            <a:r>
              <a:rPr sz="1800" dirty="0"/>
              <a:t> </a:t>
            </a:r>
            <a:r>
              <a:rPr sz="1800" dirty="0">
                <a:solidFill>
                  <a:srgbClr val="931A68"/>
                </a:solidFill>
              </a:rPr>
              <a:t>void</a:t>
            </a:r>
            <a:r>
              <a:rPr sz="1800" dirty="0"/>
              <a:t> main(String[] </a:t>
            </a:r>
            <a:r>
              <a:rPr sz="1800" dirty="0" err="1"/>
              <a:t>args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names =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"Ted"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"Fred"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"Jed"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"Ned"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</a:t>
            </a:r>
            <a:r>
              <a:rPr sz="1800" dirty="0" err="1">
                <a:solidFill>
                  <a:srgbClr val="0326CC"/>
                </a:solidFill>
              </a:rPr>
              <a:t>out</a:t>
            </a:r>
            <a:r>
              <a:rPr sz="1800" dirty="0" err="1"/>
              <a:t>.println</a:t>
            </a:r>
            <a:r>
              <a:rPr sz="1800" dirty="0"/>
              <a:t>(names);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Erase e =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Erase();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</a:t>
            </a:r>
            <a:r>
              <a:rPr sz="1800" dirty="0" err="1"/>
              <a:t>short_names</a:t>
            </a:r>
            <a:r>
              <a:rPr sz="1800" dirty="0"/>
              <a:t> = </a:t>
            </a:r>
            <a:r>
              <a:rPr sz="1800" dirty="0" err="1"/>
              <a:t>e.filterLongerThan</a:t>
            </a:r>
            <a:r>
              <a:rPr sz="1800" dirty="0"/>
              <a:t>(names, 3);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</a:t>
            </a:r>
            <a:r>
              <a:rPr sz="1800" dirty="0" err="1">
                <a:solidFill>
                  <a:srgbClr val="0326CC"/>
                </a:solidFill>
              </a:rPr>
              <a:t>out</a:t>
            </a:r>
            <a:r>
              <a:rPr sz="1800" dirty="0" err="1"/>
              <a:t>.println</a:t>
            </a:r>
            <a:r>
              <a:rPr sz="1800" dirty="0"/>
              <a:t>(</a:t>
            </a:r>
            <a:r>
              <a:rPr sz="1800" dirty="0" err="1"/>
              <a:t>short_names.size</a:t>
            </a:r>
            <a:r>
              <a:rPr sz="1800" dirty="0"/>
              <a:t>());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931A68"/>
                </a:solidFill>
              </a:rPr>
              <a:t>for</a:t>
            </a:r>
            <a:r>
              <a:rPr sz="1800" dirty="0"/>
              <a:t> (String s : </a:t>
            </a:r>
            <a:r>
              <a:rPr sz="1800" dirty="0" err="1"/>
              <a:t>short_names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 err="1"/>
              <a:t>System.</a:t>
            </a:r>
            <a:r>
              <a:rPr sz="1800" dirty="0" err="1">
                <a:solidFill>
                  <a:srgbClr val="0326CC"/>
                </a:solidFill>
              </a:rPr>
              <a:t>out</a:t>
            </a:r>
            <a:r>
              <a:rPr sz="1800" dirty="0" err="1"/>
              <a:t>.println</a:t>
            </a:r>
            <a:r>
              <a:rPr sz="1800" dirty="0"/>
              <a:t>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18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931A68"/>
                </a:solidFill>
              </a:rPr>
              <a:t>public</a:t>
            </a:r>
            <a:r>
              <a:rPr sz="1800" dirty="0"/>
              <a:t> List&lt;String&gt; </a:t>
            </a:r>
            <a:r>
              <a:rPr sz="1800" dirty="0" err="1"/>
              <a:t>filterLongerThan</a:t>
            </a:r>
            <a:r>
              <a:rPr sz="1800" dirty="0"/>
              <a:t>(List&lt;String&gt; strings, </a:t>
            </a:r>
            <a:r>
              <a:rPr sz="1800" dirty="0" err="1">
                <a:solidFill>
                  <a:srgbClr val="931A68"/>
                </a:solidFill>
              </a:rPr>
              <a:t>int</a:t>
            </a:r>
            <a:r>
              <a:rPr sz="1800" dirty="0"/>
              <a:t> 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result =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931A68"/>
                </a:solidFill>
              </a:rPr>
              <a:t>for</a:t>
            </a:r>
            <a:r>
              <a:rPr sz="1800" dirty="0"/>
              <a:t> (String s : strings)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>
                <a:solidFill>
                  <a:srgbClr val="931A68"/>
                </a:solidFill>
              </a:rPr>
              <a:t>if</a:t>
            </a:r>
            <a:r>
              <a:rPr sz="1800" dirty="0"/>
              <a:t> (</a:t>
            </a:r>
            <a:r>
              <a:rPr sz="1800" dirty="0" err="1"/>
              <a:t>s.length</a:t>
            </a:r>
            <a:r>
              <a:rPr sz="1800" dirty="0"/>
              <a:t>() &lt; length + 1)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  </a:t>
            </a:r>
            <a:r>
              <a:rPr sz="1800" dirty="0" err="1"/>
              <a:t>result.add</a:t>
            </a:r>
            <a:r>
              <a:rPr sz="1800" dirty="0"/>
              <a:t>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931A68"/>
                </a:solidFill>
              </a:rPr>
              <a:t>return</a:t>
            </a:r>
            <a:r>
              <a:rPr sz="1800" dirty="0"/>
              <a:t> result;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}</a:t>
            </a:r>
          </a:p>
        </p:txBody>
      </p:sp>
      <p:sp>
        <p:nvSpPr>
          <p:cNvPr id="452" name="Shape 452"/>
          <p:cNvSpPr/>
          <p:nvPr/>
        </p:nvSpPr>
        <p:spPr>
          <a:xfrm>
            <a:off x="5905065" y="1584177"/>
            <a:ext cx="7099735" cy="16414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names = [</a:t>
            </a:r>
            <a:r>
              <a:rPr sz="2000">
                <a:solidFill>
                  <a:srgbClr val="FF39D6"/>
                </a:solidFill>
              </a:rPr>
              <a:t>"Ted"</a:t>
            </a:r>
            <a:r>
              <a:rPr sz="2000"/>
              <a:t>, </a:t>
            </a:r>
            <a:r>
              <a:rPr sz="2000">
                <a:solidFill>
                  <a:srgbClr val="FF39D6"/>
                </a:solidFill>
              </a:rPr>
              <a:t>"Fred"</a:t>
            </a:r>
            <a:r>
              <a:rPr sz="2000"/>
              <a:t>, </a:t>
            </a:r>
            <a:r>
              <a:rPr sz="2000">
                <a:solidFill>
                  <a:srgbClr val="FF39D6"/>
                </a:solidFill>
              </a:rPr>
              <a:t>"Jed"</a:t>
            </a:r>
            <a:r>
              <a:rPr sz="2000"/>
              <a:t>, </a:t>
            </a:r>
            <a:r>
              <a:rPr sz="2000">
                <a:solidFill>
                  <a:srgbClr val="FF39D6"/>
                </a:solidFill>
              </a:rPr>
              <a:t>"Ned"</a:t>
            </a:r>
            <a:r>
              <a:rPr sz="2000"/>
              <a:t>]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>
                <a:solidFill>
                  <a:srgbClr val="76D6FF"/>
                </a:solidFill>
              </a:rPr>
              <a:t>println</a:t>
            </a:r>
            <a:r>
              <a:rPr sz="2000" dirty="0"/>
              <a:t> names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short_names = names.</a:t>
            </a:r>
            <a:r>
              <a:rPr sz="2000" dirty="0">
                <a:solidFill>
                  <a:srgbClr val="76D6FF"/>
                </a:solidFill>
              </a:rPr>
              <a:t>findAll</a:t>
            </a:r>
            <a:r>
              <a:rPr sz="2000" dirty="0"/>
              <a:t>{it.</a:t>
            </a:r>
            <a:r>
              <a:rPr sz="2000" dirty="0">
                <a:solidFill>
                  <a:srgbClr val="76D6FF"/>
                </a:solidFill>
              </a:rPr>
              <a:t>size</a:t>
            </a:r>
            <a:r>
              <a:rPr sz="2000" dirty="0"/>
              <a:t>() &lt;= </a:t>
            </a:r>
            <a:r>
              <a:rPr sz="2000" dirty="0">
                <a:solidFill>
                  <a:srgbClr val="FF2600"/>
                </a:solidFill>
              </a:rPr>
              <a:t>3</a:t>
            </a:r>
            <a:r>
              <a:rPr sz="2000" dirty="0"/>
              <a:t>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>
                <a:solidFill>
                  <a:srgbClr val="76D6FF"/>
                </a:solidFill>
              </a:rPr>
              <a:t>println</a:t>
            </a:r>
            <a:r>
              <a:rPr sz="2000" dirty="0"/>
              <a:t> short_names.</a:t>
            </a:r>
            <a:r>
              <a:rPr sz="2000" dirty="0">
                <a:solidFill>
                  <a:srgbClr val="76D6FF"/>
                </a:solidFill>
              </a:rPr>
              <a:t>size</a:t>
            </a:r>
            <a:r>
              <a:rPr sz="2000" dirty="0"/>
              <a:t>()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short_names.</a:t>
            </a:r>
            <a:r>
              <a:rPr sz="2000" dirty="0">
                <a:solidFill>
                  <a:srgbClr val="76D6FF"/>
                </a:solidFill>
              </a:rPr>
              <a:t>each</a:t>
            </a:r>
            <a:r>
              <a:rPr sz="2000" dirty="0"/>
              <a:t> {</a:t>
            </a:r>
            <a:r>
              <a:rPr sz="2000" dirty="0">
                <a:solidFill>
                  <a:srgbClr val="76D6FF"/>
                </a:solidFill>
              </a:rPr>
              <a:t>println</a:t>
            </a:r>
            <a:r>
              <a:rPr sz="2000" dirty="0"/>
              <a:t> it}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Approach to Types?	</a:t>
            </a:r>
          </a:p>
        </p:txBody>
      </p:sp>
      <p:sp>
        <p:nvSpPr>
          <p:cNvPr id="459" name="Shape 459"/>
          <p:cNvSpPr>
            <a:spLocks noGrp="1"/>
          </p:cNvSpPr>
          <p:nvPr>
            <p:ph type="body" idx="1"/>
          </p:nvPr>
        </p:nvSpPr>
        <p:spPr>
          <a:xfrm>
            <a:off x="571500" y="2461964"/>
            <a:ext cx="11938000" cy="6591300"/>
          </a:xfrm>
          <a:prstGeom prst="rect">
            <a:avLst/>
          </a:prstGeom>
        </p:spPr>
        <p:txBody>
          <a:bodyPr/>
          <a:lstStyle/>
          <a:p>
            <a:r>
              <a:rPr i="1" dirty="0"/>
              <a:t>Type Inference </a:t>
            </a:r>
            <a:r>
              <a:rPr dirty="0"/>
              <a:t>: the compiler draws conclusions about the types of variables based on how programmers use those variables.</a:t>
            </a:r>
          </a:p>
          <a:p>
            <a:pPr lvl="1"/>
            <a:r>
              <a:rPr dirty="0"/>
              <a:t>Yields programs that have some of the conciseness of Dynamically Typed Languages</a:t>
            </a:r>
          </a:p>
          <a:p>
            <a:pPr lvl="1"/>
            <a:r>
              <a:rPr dirty="0"/>
              <a:t>But - decision made at </a:t>
            </a:r>
            <a:r>
              <a:rPr i="1" dirty="0"/>
              <a:t>compile time</a:t>
            </a:r>
            <a:r>
              <a:rPr dirty="0"/>
              <a:t>, not at </a:t>
            </a:r>
            <a:r>
              <a:rPr i="1" dirty="0"/>
              <a:t>run time</a:t>
            </a:r>
          </a:p>
          <a:p>
            <a:pPr lvl="1"/>
            <a:r>
              <a:rPr dirty="0"/>
              <a:t>More information for static analysis - refactoring tools, complexity analysis</a:t>
            </a:r>
            <a:r>
              <a:rPr lang="en-IE" dirty="0"/>
              <a:t>, </a:t>
            </a:r>
            <a:r>
              <a:rPr dirty="0"/>
              <a:t>bug checking etc...</a:t>
            </a:r>
          </a:p>
          <a:p>
            <a:r>
              <a:rPr dirty="0"/>
              <a:t>Haskell, Scala, </a:t>
            </a:r>
            <a:r>
              <a:rPr lang="en-IE" b="1" dirty="0" err="1"/>
              <a:t>Kotlin</a:t>
            </a:r>
            <a:br>
              <a:rPr lang="en-IE" b="1" dirty="0"/>
            </a:br>
            <a:r>
              <a:rPr lang="en-IE" dirty="0"/>
              <a:t>Java (from 7 onwards)</a:t>
            </a:r>
          </a:p>
        </p:txBody>
      </p:sp>
      <p:sp>
        <p:nvSpPr>
          <p:cNvPr id="460" name="Shape 460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4414168" y="7559550"/>
            <a:ext cx="8374087" cy="148758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b">
            <a:spAutoFit/>
          </a:bodyPr>
          <a:lstStyle/>
          <a:p>
            <a:pPr>
              <a:defRPr sz="18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800" b="1" dirty="0"/>
              <a:t>object</a:t>
            </a:r>
            <a:r>
              <a:rPr sz="1800" dirty="0"/>
              <a:t> InferenceTest1 </a:t>
            </a:r>
            <a:r>
              <a:rPr sz="1800" b="1" dirty="0"/>
              <a:t>extends</a:t>
            </a:r>
            <a:r>
              <a:rPr sz="1800" dirty="0"/>
              <a:t> Application {</a:t>
            </a:r>
          </a:p>
          <a:p>
            <a:pPr>
              <a:defRPr sz="18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800" dirty="0"/>
              <a:t>  </a:t>
            </a:r>
            <a:r>
              <a:rPr sz="1800" b="1" dirty="0" err="1"/>
              <a:t>val</a:t>
            </a:r>
            <a:r>
              <a:rPr sz="1800" dirty="0"/>
              <a:t> x = 1 + 2 * 3        </a:t>
            </a:r>
            <a:r>
              <a:rPr sz="1800" i="1" dirty="0"/>
              <a:t>// the type of x is </a:t>
            </a:r>
            <a:r>
              <a:rPr lang="en-IE" sz="1800" i="1" dirty="0" err="1"/>
              <a:t>i</a:t>
            </a:r>
            <a:r>
              <a:rPr sz="1800" i="1" dirty="0" err="1"/>
              <a:t>nt</a:t>
            </a:r>
            <a:endParaRPr sz="1800" i="1" dirty="0"/>
          </a:p>
          <a:p>
            <a:pPr>
              <a:defRPr sz="1800" i="1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800" i="0" dirty="0"/>
              <a:t>  </a:t>
            </a:r>
            <a:r>
              <a:rPr sz="1800" b="1" i="0" dirty="0" err="1"/>
              <a:t>val</a:t>
            </a:r>
            <a:r>
              <a:rPr sz="1800" i="0" dirty="0"/>
              <a:t> y = </a:t>
            </a:r>
            <a:r>
              <a:rPr sz="1800" i="0" dirty="0" err="1"/>
              <a:t>x.toString</a:t>
            </a:r>
            <a:r>
              <a:rPr sz="1800" i="0" dirty="0"/>
              <a:t>()  </a:t>
            </a:r>
            <a:r>
              <a:rPr lang="en-IE" sz="1800" dirty="0"/>
              <a:t>  </a:t>
            </a:r>
            <a:r>
              <a:rPr lang="en-IE" sz="1800" i="0" dirty="0"/>
              <a:t> </a:t>
            </a:r>
            <a:r>
              <a:rPr sz="1800" dirty="0"/>
              <a:t>/</a:t>
            </a:r>
            <a:r>
              <a:rPr lang="en-IE" sz="1800" dirty="0"/>
              <a:t>/</a:t>
            </a:r>
            <a:r>
              <a:rPr sz="1800" dirty="0"/>
              <a:t> the type of y is String</a:t>
            </a:r>
            <a:endParaRPr sz="1800" i="0" dirty="0"/>
          </a:p>
          <a:p>
            <a:pPr>
              <a:defRPr sz="1800" i="1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800" i="0" dirty="0"/>
              <a:t>  </a:t>
            </a:r>
            <a:r>
              <a:rPr sz="1800" b="1" i="0" dirty="0" err="1"/>
              <a:t>def</a:t>
            </a:r>
            <a:r>
              <a:rPr sz="1800" i="0" dirty="0"/>
              <a:t> </a:t>
            </a:r>
            <a:r>
              <a:rPr sz="1800" i="0" dirty="0" err="1"/>
              <a:t>succ</a:t>
            </a:r>
            <a:r>
              <a:rPr sz="1800" i="0" dirty="0"/>
              <a:t>(x: </a:t>
            </a:r>
            <a:r>
              <a:rPr lang="en-IE" sz="1800" i="0" dirty="0" err="1"/>
              <a:t>int</a:t>
            </a:r>
            <a:r>
              <a:rPr sz="1800" i="0" dirty="0"/>
              <a:t>) = x + 1 </a:t>
            </a:r>
            <a:r>
              <a:rPr sz="1800" dirty="0"/>
              <a:t>// method </a:t>
            </a:r>
            <a:r>
              <a:rPr sz="1800" dirty="0" err="1"/>
              <a:t>succ</a:t>
            </a:r>
            <a:r>
              <a:rPr sz="1800" dirty="0"/>
              <a:t> returns </a:t>
            </a:r>
            <a:r>
              <a:rPr lang="en-IE" sz="1800" dirty="0" err="1"/>
              <a:t>i</a:t>
            </a:r>
            <a:r>
              <a:rPr sz="1800" dirty="0" err="1"/>
              <a:t>nt</a:t>
            </a:r>
            <a:r>
              <a:rPr sz="1800" dirty="0"/>
              <a:t> values</a:t>
            </a:r>
            <a:endParaRPr sz="1800" i="0" dirty="0"/>
          </a:p>
          <a:p>
            <a:pPr>
              <a:defRPr sz="18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800" dirty="0"/>
              <a:t>}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/>
          </p:cNvSpPr>
          <p:nvPr>
            <p:ph type="title"/>
          </p:nvPr>
        </p:nvSpPr>
        <p:spPr>
          <a:xfrm>
            <a:off x="342900" y="160629"/>
            <a:ext cx="11861800" cy="1397001"/>
          </a:xfrm>
          <a:prstGeom prst="rect">
            <a:avLst/>
          </a:prstGeom>
        </p:spPr>
        <p:txBody>
          <a:bodyPr/>
          <a:lstStyle/>
          <a:p>
            <a:r>
              <a:t>Typing Spectrum</a:t>
            </a:r>
          </a:p>
        </p:txBody>
      </p:sp>
      <p:sp>
        <p:nvSpPr>
          <p:cNvPr id="464" name="Shape 4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1888232" y="9042003"/>
            <a:ext cx="10160007" cy="1"/>
          </a:xfrm>
          <a:prstGeom prst="line">
            <a:avLst/>
          </a:prstGeom>
          <a:ln w="38100">
            <a:solidFill>
              <a:srgbClr val="ABABAB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66" name="Shape 466"/>
          <p:cNvSpPr/>
          <p:nvPr/>
        </p:nvSpPr>
        <p:spPr>
          <a:xfrm flipH="1">
            <a:off x="1888410" y="2217448"/>
            <a:ext cx="1" cy="6879730"/>
          </a:xfrm>
          <a:prstGeom prst="line">
            <a:avLst/>
          </a:prstGeom>
          <a:ln w="38100">
            <a:solidFill>
              <a:srgbClr val="ABABAB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67" name="Shape 467"/>
          <p:cNvSpPr>
            <a:spLocks noGrp="1"/>
          </p:cNvSpPr>
          <p:nvPr>
            <p:ph type="body" sz="quarter" idx="1"/>
          </p:nvPr>
        </p:nvSpPr>
        <p:spPr>
          <a:xfrm>
            <a:off x="2496755" y="2209690"/>
            <a:ext cx="2038043" cy="752427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Python</a:t>
            </a:r>
          </a:p>
        </p:txBody>
      </p:sp>
      <p:sp>
        <p:nvSpPr>
          <p:cNvPr id="468" name="Shape 468"/>
          <p:cNvSpPr/>
          <p:nvPr/>
        </p:nvSpPr>
        <p:spPr>
          <a:xfrm>
            <a:off x="3612495" y="7014202"/>
            <a:ext cx="1717527" cy="69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Java</a:t>
            </a:r>
          </a:p>
        </p:txBody>
      </p:sp>
      <p:sp>
        <p:nvSpPr>
          <p:cNvPr id="469" name="Shape 469"/>
          <p:cNvSpPr/>
          <p:nvPr/>
        </p:nvSpPr>
        <p:spPr>
          <a:xfrm>
            <a:off x="3543880" y="5737341"/>
            <a:ext cx="1620194" cy="69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Swift</a:t>
            </a:r>
          </a:p>
        </p:txBody>
      </p:sp>
      <p:sp>
        <p:nvSpPr>
          <p:cNvPr id="470" name="Shape 470"/>
          <p:cNvSpPr/>
          <p:nvPr/>
        </p:nvSpPr>
        <p:spPr>
          <a:xfrm>
            <a:off x="8709893" y="6195045"/>
            <a:ext cx="1113136" cy="608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C</a:t>
            </a:r>
          </a:p>
        </p:txBody>
      </p:sp>
      <p:sp>
        <p:nvSpPr>
          <p:cNvPr id="471" name="Shape 471"/>
          <p:cNvSpPr/>
          <p:nvPr/>
        </p:nvSpPr>
        <p:spPr>
          <a:xfrm>
            <a:off x="2526821" y="2948719"/>
            <a:ext cx="1717527" cy="69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Ruby</a:t>
            </a:r>
          </a:p>
        </p:txBody>
      </p:sp>
      <p:sp>
        <p:nvSpPr>
          <p:cNvPr id="472" name="Shape 472"/>
          <p:cNvSpPr/>
          <p:nvPr/>
        </p:nvSpPr>
        <p:spPr>
          <a:xfrm>
            <a:off x="3661161" y="7602284"/>
            <a:ext cx="1620194" cy="69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C#</a:t>
            </a:r>
          </a:p>
        </p:txBody>
      </p:sp>
      <p:sp>
        <p:nvSpPr>
          <p:cNvPr id="473" name="Shape 473"/>
          <p:cNvSpPr/>
          <p:nvPr/>
        </p:nvSpPr>
        <p:spPr>
          <a:xfrm>
            <a:off x="3543880" y="5205656"/>
            <a:ext cx="1620194" cy="752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Go</a:t>
            </a:r>
          </a:p>
        </p:txBody>
      </p:sp>
      <p:sp>
        <p:nvSpPr>
          <p:cNvPr id="474" name="Shape 474"/>
          <p:cNvSpPr/>
          <p:nvPr/>
        </p:nvSpPr>
        <p:spPr>
          <a:xfrm>
            <a:off x="8699326" y="6693636"/>
            <a:ext cx="2252217" cy="69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C++</a:t>
            </a:r>
          </a:p>
        </p:txBody>
      </p:sp>
      <p:sp>
        <p:nvSpPr>
          <p:cNvPr id="475" name="Shape 475"/>
          <p:cNvSpPr/>
          <p:nvPr/>
        </p:nvSpPr>
        <p:spPr>
          <a:xfrm>
            <a:off x="8699326" y="7279482"/>
            <a:ext cx="3091062" cy="69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Objective-C</a:t>
            </a:r>
          </a:p>
        </p:txBody>
      </p:sp>
      <p:sp>
        <p:nvSpPr>
          <p:cNvPr id="476" name="Shape 476"/>
          <p:cNvSpPr/>
          <p:nvPr/>
        </p:nvSpPr>
        <p:spPr>
          <a:xfrm>
            <a:off x="3543880" y="4627229"/>
            <a:ext cx="2252217" cy="752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Scala</a:t>
            </a:r>
          </a:p>
        </p:txBody>
      </p:sp>
      <p:sp>
        <p:nvSpPr>
          <p:cNvPr id="477" name="Shape 477"/>
          <p:cNvSpPr/>
          <p:nvPr/>
        </p:nvSpPr>
        <p:spPr>
          <a:xfrm>
            <a:off x="8507338" y="2791477"/>
            <a:ext cx="1620193" cy="752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PHP</a:t>
            </a:r>
          </a:p>
        </p:txBody>
      </p:sp>
      <p:sp>
        <p:nvSpPr>
          <p:cNvPr id="478" name="Shape 478"/>
          <p:cNvSpPr/>
          <p:nvPr/>
        </p:nvSpPr>
        <p:spPr>
          <a:xfrm>
            <a:off x="8524924" y="2213689"/>
            <a:ext cx="2868861" cy="752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Javascript</a:t>
            </a:r>
          </a:p>
        </p:txBody>
      </p:sp>
      <p:sp>
        <p:nvSpPr>
          <p:cNvPr id="479" name="Shape 479"/>
          <p:cNvSpPr/>
          <p:nvPr/>
        </p:nvSpPr>
        <p:spPr>
          <a:xfrm>
            <a:off x="4570338" y="2957285"/>
            <a:ext cx="2393206" cy="752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Groovy</a:t>
            </a:r>
          </a:p>
        </p:txBody>
      </p:sp>
      <p:sp>
        <p:nvSpPr>
          <p:cNvPr id="480" name="Shape 480"/>
          <p:cNvSpPr/>
          <p:nvPr/>
        </p:nvSpPr>
        <p:spPr>
          <a:xfrm>
            <a:off x="1928627" y="9076817"/>
            <a:ext cx="1172059" cy="535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900" i="1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Strong</a:t>
            </a:r>
          </a:p>
        </p:txBody>
      </p:sp>
      <p:sp>
        <p:nvSpPr>
          <p:cNvPr id="481" name="Shape 481"/>
          <p:cNvSpPr/>
          <p:nvPr/>
        </p:nvSpPr>
        <p:spPr>
          <a:xfrm>
            <a:off x="11358627" y="9076817"/>
            <a:ext cx="994538" cy="535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900" i="1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Weak</a:t>
            </a:r>
          </a:p>
        </p:txBody>
      </p:sp>
      <p:sp>
        <p:nvSpPr>
          <p:cNvPr id="482" name="Shape 482"/>
          <p:cNvSpPr/>
          <p:nvPr/>
        </p:nvSpPr>
        <p:spPr>
          <a:xfrm>
            <a:off x="716137" y="8420500"/>
            <a:ext cx="1014794" cy="535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900" i="1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Static</a:t>
            </a:r>
          </a:p>
        </p:txBody>
      </p:sp>
      <p:sp>
        <p:nvSpPr>
          <p:cNvPr id="483" name="Shape 483"/>
          <p:cNvSpPr/>
          <p:nvPr/>
        </p:nvSpPr>
        <p:spPr>
          <a:xfrm>
            <a:off x="362451" y="1972324"/>
            <a:ext cx="1492111" cy="535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900" i="1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Dynamic</a:t>
            </a:r>
          </a:p>
        </p:txBody>
      </p:sp>
      <p:sp>
        <p:nvSpPr>
          <p:cNvPr id="484" name="Shape 484"/>
          <p:cNvSpPr/>
          <p:nvPr/>
        </p:nvSpPr>
        <p:spPr>
          <a:xfrm>
            <a:off x="4576365" y="2209690"/>
            <a:ext cx="2756596" cy="752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Smalltalk</a:t>
            </a:r>
          </a:p>
        </p:txBody>
      </p:sp>
      <p:sp>
        <p:nvSpPr>
          <p:cNvPr id="485" name="Shape 485"/>
          <p:cNvSpPr/>
          <p:nvPr/>
        </p:nvSpPr>
        <p:spPr>
          <a:xfrm>
            <a:off x="454342" y="5049329"/>
            <a:ext cx="1308330" cy="535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900" i="1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Inferred</a:t>
            </a:r>
          </a:p>
        </p:txBody>
      </p:sp>
      <p:sp>
        <p:nvSpPr>
          <p:cNvPr id="486" name="Shape 486"/>
          <p:cNvSpPr/>
          <p:nvPr/>
        </p:nvSpPr>
        <p:spPr>
          <a:xfrm>
            <a:off x="3543880" y="4144669"/>
            <a:ext cx="1717527" cy="69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lang="en-IE" dirty="0" err="1"/>
              <a:t>Kotlin</a:t>
            </a:r>
            <a:endParaRPr dirty="0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/>
          </p:cNvSpPr>
          <p:nvPr>
            <p:ph type="title"/>
          </p:nvPr>
        </p:nvSpPr>
        <p:spPr>
          <a:xfrm>
            <a:off x="444500" y="330200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lang="en-IE" dirty="0"/>
              <a:t>Back to our</a:t>
            </a:r>
            <a:br>
              <a:rPr lang="en-IE" dirty="0"/>
            </a:br>
            <a:r>
              <a:rPr dirty="0"/>
              <a:t>Java Example </a:t>
            </a:r>
          </a:p>
        </p:txBody>
      </p:sp>
      <p:sp>
        <p:nvSpPr>
          <p:cNvPr id="537" name="Shape 537"/>
          <p:cNvSpPr>
            <a:spLocks noGrp="1"/>
          </p:cNvSpPr>
          <p:nvPr>
            <p:ph type="body" sz="quarter" idx="1"/>
          </p:nvPr>
        </p:nvSpPr>
        <p:spPr>
          <a:xfrm>
            <a:off x="457200" y="2717800"/>
            <a:ext cx="3452912" cy="6565900"/>
          </a:xfrm>
          <a:prstGeom prst="rect">
            <a:avLst/>
          </a:prstGeom>
        </p:spPr>
        <p:txBody>
          <a:bodyPr/>
          <a:lstStyle/>
          <a:p>
            <a:r>
              <a:rPr dirty="0"/>
              <a:t>Java algorithm to filter a list of strings</a:t>
            </a:r>
          </a:p>
          <a:p>
            <a:r>
              <a:rPr lang="en-IE" dirty="0"/>
              <a:t>Only printing those with 3 or less characters (in this test case).</a:t>
            </a:r>
          </a:p>
        </p:txBody>
      </p:sp>
      <p:sp>
        <p:nvSpPr>
          <p:cNvPr id="538" name="Shape 538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4053532" y="-120154"/>
            <a:ext cx="8929588" cy="979755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31A68"/>
                </a:solidFill>
              </a:rPr>
              <a:t>import</a:t>
            </a:r>
            <a:r>
              <a:rPr sz="1800" dirty="0"/>
              <a:t> </a:t>
            </a:r>
            <a:r>
              <a:rPr sz="1800" dirty="0" err="1"/>
              <a:t>java.util.ArrayList</a:t>
            </a:r>
            <a:r>
              <a:rPr sz="1800" dirty="0"/>
              <a:t>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31A68"/>
                </a:solidFill>
              </a:rPr>
              <a:t>import</a:t>
            </a:r>
            <a:r>
              <a:rPr sz="1800" dirty="0"/>
              <a:t> </a:t>
            </a:r>
            <a:r>
              <a:rPr sz="1800" dirty="0" err="1"/>
              <a:t>java.util.List</a:t>
            </a:r>
            <a:r>
              <a:rPr sz="1800" dirty="0"/>
              <a:t>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18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31A68"/>
                </a:solidFill>
              </a:rPr>
              <a:t>class</a:t>
            </a:r>
            <a:r>
              <a:rPr sz="1800" dirty="0"/>
              <a:t> Erase{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931A68"/>
                </a:solidFill>
              </a:rPr>
              <a:t>public</a:t>
            </a:r>
            <a:r>
              <a:rPr sz="1800" dirty="0"/>
              <a:t> </a:t>
            </a:r>
            <a:r>
              <a:rPr sz="1800" dirty="0">
                <a:solidFill>
                  <a:srgbClr val="931A68"/>
                </a:solidFill>
              </a:rPr>
              <a:t>static</a:t>
            </a:r>
            <a:r>
              <a:rPr sz="1800" dirty="0"/>
              <a:t> </a:t>
            </a:r>
            <a:r>
              <a:rPr sz="1800" dirty="0">
                <a:solidFill>
                  <a:srgbClr val="931A68"/>
                </a:solidFill>
              </a:rPr>
              <a:t>void</a:t>
            </a:r>
            <a:r>
              <a:rPr sz="1800" dirty="0"/>
              <a:t> main(String[] </a:t>
            </a:r>
            <a:r>
              <a:rPr sz="1800" dirty="0" err="1"/>
              <a:t>args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names =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"Ted"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"Fred"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"Jed"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"Ned"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</a:t>
            </a:r>
            <a:r>
              <a:rPr sz="1800" dirty="0" err="1">
                <a:solidFill>
                  <a:srgbClr val="0326CC"/>
                </a:solidFill>
              </a:rPr>
              <a:t>out</a:t>
            </a:r>
            <a:r>
              <a:rPr sz="1800" dirty="0" err="1"/>
              <a:t>.println</a:t>
            </a:r>
            <a:r>
              <a:rPr sz="1800" dirty="0"/>
              <a:t>(names);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Erase e =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Erase();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</a:t>
            </a:r>
            <a:r>
              <a:rPr sz="1800" dirty="0" err="1"/>
              <a:t>short_names</a:t>
            </a:r>
            <a:r>
              <a:rPr sz="1800" dirty="0"/>
              <a:t> = </a:t>
            </a:r>
            <a:r>
              <a:rPr sz="1800" dirty="0" err="1"/>
              <a:t>e.filterLongerThan</a:t>
            </a:r>
            <a:r>
              <a:rPr sz="1800" dirty="0"/>
              <a:t>(names, 3);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</a:t>
            </a:r>
            <a:r>
              <a:rPr sz="1800" dirty="0" err="1">
                <a:solidFill>
                  <a:srgbClr val="0326CC"/>
                </a:solidFill>
              </a:rPr>
              <a:t>out</a:t>
            </a:r>
            <a:r>
              <a:rPr sz="1800" dirty="0" err="1"/>
              <a:t>.println</a:t>
            </a:r>
            <a:r>
              <a:rPr sz="1800" dirty="0"/>
              <a:t>(</a:t>
            </a:r>
            <a:r>
              <a:rPr sz="1800" dirty="0" err="1"/>
              <a:t>short_names.size</a:t>
            </a:r>
            <a:r>
              <a:rPr sz="1800" dirty="0"/>
              <a:t>());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931A68"/>
                </a:solidFill>
              </a:rPr>
              <a:t>for</a:t>
            </a:r>
            <a:r>
              <a:rPr sz="1800" dirty="0"/>
              <a:t> (String s : </a:t>
            </a:r>
            <a:r>
              <a:rPr sz="1800" dirty="0" err="1"/>
              <a:t>short_names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 err="1"/>
              <a:t>System.</a:t>
            </a:r>
            <a:r>
              <a:rPr sz="1800" dirty="0" err="1">
                <a:solidFill>
                  <a:srgbClr val="0326CC"/>
                </a:solidFill>
              </a:rPr>
              <a:t>out</a:t>
            </a:r>
            <a:r>
              <a:rPr sz="1800" dirty="0" err="1"/>
              <a:t>.println</a:t>
            </a:r>
            <a:r>
              <a:rPr sz="1800" dirty="0"/>
              <a:t>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18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931A68"/>
                </a:solidFill>
              </a:rPr>
              <a:t>public</a:t>
            </a:r>
            <a:r>
              <a:rPr sz="1800" dirty="0"/>
              <a:t> List&lt;String&gt; filterLongerThan(List&lt;String&gt; strings, </a:t>
            </a:r>
            <a:endParaRPr lang="en-IE" sz="18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800" dirty="0">
                <a:solidFill>
                  <a:srgbClr val="931A68"/>
                </a:solidFill>
              </a:rPr>
              <a:t>                                                     </a:t>
            </a:r>
            <a:r>
              <a:rPr sz="1800" dirty="0">
                <a:solidFill>
                  <a:srgbClr val="931A68"/>
                </a:solidFill>
              </a:rPr>
              <a:t>int</a:t>
            </a:r>
            <a:r>
              <a:rPr sz="1800" dirty="0"/>
              <a:t> 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result =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931A68"/>
                </a:solidFill>
              </a:rPr>
              <a:t>for</a:t>
            </a:r>
            <a:r>
              <a:rPr sz="1800" dirty="0"/>
              <a:t> (String s : strings)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>
                <a:solidFill>
                  <a:srgbClr val="931A68"/>
                </a:solidFill>
              </a:rPr>
              <a:t>if</a:t>
            </a:r>
            <a:r>
              <a:rPr sz="1800" dirty="0"/>
              <a:t> (</a:t>
            </a:r>
            <a:r>
              <a:rPr sz="1800" dirty="0" err="1"/>
              <a:t>s.length</a:t>
            </a:r>
            <a:r>
              <a:rPr sz="1800" dirty="0"/>
              <a:t>() &lt; length + 1)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  </a:t>
            </a:r>
            <a:r>
              <a:rPr sz="1800" dirty="0" err="1"/>
              <a:t>result.add</a:t>
            </a:r>
            <a:r>
              <a:rPr sz="1800" dirty="0"/>
              <a:t>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931A68"/>
                </a:solidFill>
              </a:rPr>
              <a:t>return</a:t>
            </a:r>
            <a:r>
              <a:rPr sz="1800" dirty="0"/>
              <a:t> result;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}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Swift</a:t>
            </a:r>
          </a:p>
        </p:txBody>
      </p:sp>
      <p:sp>
        <p:nvSpPr>
          <p:cNvPr id="542" name="Shape 5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2902000" y="124272"/>
            <a:ext cx="9937104" cy="95205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BB2CA2"/>
                </a:solidFill>
              </a:rPr>
              <a:t>import</a:t>
            </a:r>
            <a:r>
              <a:rPr sz="1800" dirty="0"/>
              <a:t> Foundation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800" dirty="0"/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BB2CA2"/>
                </a:solidFill>
              </a:rPr>
              <a:t>class</a:t>
            </a:r>
            <a:r>
              <a:rPr sz="1800" dirty="0"/>
              <a:t> Erase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BB2CA2"/>
                </a:solidFill>
              </a:rPr>
              <a:t>func</a:t>
            </a:r>
            <a:r>
              <a:rPr sz="1800" dirty="0"/>
              <a:t> main()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var</a:t>
            </a:r>
            <a:r>
              <a:rPr sz="1800" dirty="0"/>
              <a:t> names:</a:t>
            </a:r>
            <a:r>
              <a:rPr sz="1800" dirty="0">
                <a:solidFill>
                  <a:srgbClr val="703DAA"/>
                </a:solidFill>
              </a:rPr>
              <a:t>String</a:t>
            </a:r>
            <a:r>
              <a:rPr sz="1800" dirty="0"/>
              <a:t>[] = String[]()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names.append (</a:t>
            </a:r>
            <a:r>
              <a:rPr sz="1800" dirty="0">
                <a:solidFill>
                  <a:srgbClr val="D12F1B"/>
                </a:solidFill>
              </a:rPr>
              <a:t>"ted"</a:t>
            </a:r>
            <a:r>
              <a:rPr sz="1800" dirty="0"/>
              <a:t>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names.append (</a:t>
            </a:r>
            <a:r>
              <a:rPr sz="1800" dirty="0">
                <a:solidFill>
                  <a:srgbClr val="D12F1B"/>
                </a:solidFill>
              </a:rPr>
              <a:t>"fred"</a:t>
            </a:r>
            <a:r>
              <a:rPr sz="1800" dirty="0"/>
              <a:t>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names.append (</a:t>
            </a:r>
            <a:r>
              <a:rPr sz="1800" dirty="0">
                <a:solidFill>
                  <a:srgbClr val="D12F1B"/>
                </a:solidFill>
              </a:rPr>
              <a:t>"jed"</a:t>
            </a:r>
            <a:r>
              <a:rPr sz="1800" dirty="0"/>
              <a:t>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names.append (</a:t>
            </a:r>
            <a:r>
              <a:rPr sz="1800" dirty="0">
                <a:solidFill>
                  <a:srgbClr val="D12F1B"/>
                </a:solidFill>
              </a:rPr>
              <a:t>"ned"</a:t>
            </a:r>
            <a:r>
              <a:rPr sz="1800" dirty="0"/>
              <a:t>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println(names)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var</a:t>
            </a:r>
            <a:r>
              <a:rPr sz="1800" dirty="0"/>
              <a:t> short_names:</a:t>
            </a:r>
            <a:r>
              <a:rPr sz="1800" dirty="0">
                <a:solidFill>
                  <a:srgbClr val="703DAA"/>
                </a:solidFill>
              </a:rPr>
              <a:t>String</a:t>
            </a:r>
            <a:r>
              <a:rPr sz="1800" dirty="0"/>
              <a:t>[] = filterLongerThan(names, length:</a:t>
            </a:r>
            <a:r>
              <a:rPr sz="1800" dirty="0">
                <a:solidFill>
                  <a:srgbClr val="272AD8"/>
                </a:solidFill>
              </a:rPr>
              <a:t>3</a:t>
            </a:r>
            <a:r>
              <a:rPr sz="1800" dirty="0"/>
              <a:t>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for</a:t>
            </a:r>
            <a:r>
              <a:rPr sz="1800" dirty="0"/>
              <a:t> name:</a:t>
            </a:r>
            <a:r>
              <a:rPr sz="1800" dirty="0">
                <a:solidFill>
                  <a:srgbClr val="703DAA"/>
                </a:solidFill>
              </a:rPr>
              <a:t>String</a:t>
            </a:r>
            <a:r>
              <a:rPr sz="1800" dirty="0"/>
              <a:t> </a:t>
            </a:r>
            <a:r>
              <a:rPr sz="1800" dirty="0">
                <a:solidFill>
                  <a:srgbClr val="BB2CA2"/>
                </a:solidFill>
              </a:rPr>
              <a:t>in</a:t>
            </a:r>
            <a:r>
              <a:rPr sz="1800" dirty="0"/>
              <a:t> short_names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println (name)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BB2CA2"/>
                </a:solidFill>
              </a:rPr>
              <a:t>func</a:t>
            </a:r>
            <a:r>
              <a:rPr sz="1800" dirty="0"/>
              <a:t> filterLongerThan (strings : </a:t>
            </a:r>
            <a:r>
              <a:rPr sz="1800" dirty="0">
                <a:solidFill>
                  <a:srgbClr val="703DAA"/>
                </a:solidFill>
              </a:rPr>
              <a:t>String</a:t>
            </a:r>
            <a:r>
              <a:rPr sz="1800" dirty="0"/>
              <a:t>[], length : </a:t>
            </a:r>
            <a:r>
              <a:rPr sz="1800" dirty="0">
                <a:solidFill>
                  <a:srgbClr val="703DAA"/>
                </a:solidFill>
              </a:rPr>
              <a:t>Int</a:t>
            </a:r>
            <a:r>
              <a:rPr sz="1800" dirty="0"/>
              <a:t>) -&gt; </a:t>
            </a:r>
            <a:r>
              <a:rPr sz="1800" dirty="0">
                <a:solidFill>
                  <a:srgbClr val="703DAA"/>
                </a:solidFill>
              </a:rPr>
              <a:t>String</a:t>
            </a:r>
            <a:r>
              <a:rPr sz="1800" dirty="0"/>
              <a:t>[]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var</a:t>
            </a:r>
            <a:r>
              <a:rPr sz="1800" dirty="0"/>
              <a:t> result:</a:t>
            </a:r>
            <a:r>
              <a:rPr sz="1800" dirty="0">
                <a:solidFill>
                  <a:srgbClr val="703DAA"/>
                </a:solidFill>
              </a:rPr>
              <a:t>String</a:t>
            </a:r>
            <a:r>
              <a:rPr sz="1800" dirty="0"/>
              <a:t>[] = String[]()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for</a:t>
            </a:r>
            <a:r>
              <a:rPr sz="1800" dirty="0"/>
              <a:t> s:</a:t>
            </a:r>
            <a:r>
              <a:rPr sz="1800" dirty="0">
                <a:solidFill>
                  <a:srgbClr val="703DAA"/>
                </a:solidFill>
              </a:rPr>
              <a:t>String</a:t>
            </a:r>
            <a:r>
              <a:rPr sz="1800" dirty="0"/>
              <a:t> </a:t>
            </a:r>
            <a:r>
              <a:rPr sz="1800" dirty="0">
                <a:solidFill>
                  <a:srgbClr val="BB2CA2"/>
                </a:solidFill>
              </a:rPr>
              <a:t>in</a:t>
            </a:r>
            <a:r>
              <a:rPr sz="1800" dirty="0"/>
              <a:t> strings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</a:t>
            </a:r>
            <a:r>
              <a:rPr sz="1800" dirty="0">
                <a:solidFill>
                  <a:srgbClr val="BB2CA2"/>
                </a:solidFill>
              </a:rPr>
              <a:t>if</a:t>
            </a:r>
            <a:r>
              <a:rPr sz="1800" dirty="0"/>
              <a:t> countElements(s) &lt; length + </a:t>
            </a:r>
            <a:r>
              <a:rPr sz="1800" dirty="0">
                <a:solidFill>
                  <a:srgbClr val="272AD8"/>
                </a:solidFill>
              </a:rPr>
              <a:t>1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  result.append(s)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return</a:t>
            </a:r>
            <a:r>
              <a:rPr sz="1800" dirty="0"/>
              <a:t> result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800" dirty="0"/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BB2CA2"/>
                </a:solidFill>
              </a:rPr>
              <a:t>var</a:t>
            </a:r>
            <a:r>
              <a:rPr sz="1800" dirty="0"/>
              <a:t> erase:</a:t>
            </a:r>
            <a:r>
              <a:rPr sz="1800" dirty="0">
                <a:solidFill>
                  <a:srgbClr val="703DAA"/>
                </a:solidFill>
              </a:rPr>
              <a:t>Erase</a:t>
            </a:r>
            <a:r>
              <a:rPr sz="1800" dirty="0"/>
              <a:t> = Erase()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erase.main()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Swift</a:t>
            </a:r>
          </a:p>
        </p:txBody>
      </p:sp>
      <p:sp>
        <p:nvSpPr>
          <p:cNvPr id="546" name="Shape 546"/>
          <p:cNvSpPr>
            <a:spLocks noGrp="1"/>
          </p:cNvSpPr>
          <p:nvPr>
            <p:ph type="body" sz="quarter" idx="1"/>
          </p:nvPr>
        </p:nvSpPr>
        <p:spPr>
          <a:xfrm>
            <a:off x="571500" y="2324100"/>
            <a:ext cx="3073456" cy="6565900"/>
          </a:xfrm>
          <a:prstGeom prst="rect">
            <a:avLst/>
          </a:prstGeom>
        </p:spPr>
        <p:txBody>
          <a:bodyPr/>
          <a:lstStyle/>
          <a:p>
            <a:r>
              <a:rPr dirty="0"/>
              <a:t>Type Inference</a:t>
            </a:r>
          </a:p>
        </p:txBody>
      </p:sp>
      <p:sp>
        <p:nvSpPr>
          <p:cNvPr id="547" name="Shape 5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3190032" y="116528"/>
            <a:ext cx="9814767" cy="95205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BB2CA2"/>
                </a:solidFill>
              </a:rPr>
              <a:t>import</a:t>
            </a:r>
            <a:r>
              <a:rPr sz="1800" dirty="0"/>
              <a:t> Foundation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800" dirty="0"/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BB2CA2"/>
                </a:solidFill>
              </a:rPr>
              <a:t>class</a:t>
            </a:r>
            <a:r>
              <a:rPr sz="1800" dirty="0"/>
              <a:t> Erase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BB2CA2"/>
                </a:solidFill>
              </a:rPr>
              <a:t>func</a:t>
            </a:r>
            <a:r>
              <a:rPr sz="1800" dirty="0"/>
              <a:t> main()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var</a:t>
            </a:r>
            <a:r>
              <a:rPr sz="1800" dirty="0"/>
              <a:t> names = String[]()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names.append (</a:t>
            </a:r>
            <a:r>
              <a:rPr sz="1800" dirty="0">
                <a:solidFill>
                  <a:srgbClr val="D12F1B"/>
                </a:solidFill>
              </a:rPr>
              <a:t>"ted"</a:t>
            </a:r>
            <a:r>
              <a:rPr sz="1800" dirty="0"/>
              <a:t>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names.append (</a:t>
            </a:r>
            <a:r>
              <a:rPr sz="1800" dirty="0">
                <a:solidFill>
                  <a:srgbClr val="D12F1B"/>
                </a:solidFill>
              </a:rPr>
              <a:t>"fred"</a:t>
            </a:r>
            <a:r>
              <a:rPr sz="1800" dirty="0"/>
              <a:t>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names.append (</a:t>
            </a:r>
            <a:r>
              <a:rPr sz="1800" dirty="0">
                <a:solidFill>
                  <a:srgbClr val="D12F1B"/>
                </a:solidFill>
              </a:rPr>
              <a:t>"jed"</a:t>
            </a:r>
            <a:r>
              <a:rPr sz="1800" dirty="0"/>
              <a:t>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names.append (</a:t>
            </a:r>
            <a:r>
              <a:rPr sz="1800" dirty="0">
                <a:solidFill>
                  <a:srgbClr val="D12F1B"/>
                </a:solidFill>
              </a:rPr>
              <a:t>"ned"</a:t>
            </a:r>
            <a:r>
              <a:rPr sz="1800" dirty="0"/>
              <a:t>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println(names)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var</a:t>
            </a:r>
            <a:r>
              <a:rPr sz="1800" dirty="0"/>
              <a:t> short_names = filterLongerThan(names, length:</a:t>
            </a:r>
            <a:r>
              <a:rPr sz="1800" dirty="0">
                <a:solidFill>
                  <a:srgbClr val="272AD8"/>
                </a:solidFill>
              </a:rPr>
              <a:t>3</a:t>
            </a:r>
            <a:r>
              <a:rPr sz="1800" dirty="0"/>
              <a:t>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for</a:t>
            </a:r>
            <a:r>
              <a:rPr sz="1800" dirty="0"/>
              <a:t> name </a:t>
            </a:r>
            <a:r>
              <a:rPr sz="1800" dirty="0">
                <a:solidFill>
                  <a:srgbClr val="BB2CA2"/>
                </a:solidFill>
              </a:rPr>
              <a:t>in</a:t>
            </a:r>
            <a:r>
              <a:rPr sz="1800" dirty="0"/>
              <a:t> short_names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println (name)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BB2CA2"/>
                </a:solidFill>
              </a:rPr>
              <a:t>func</a:t>
            </a:r>
            <a:r>
              <a:rPr sz="1800" dirty="0"/>
              <a:t> filterLongerThan (strings : </a:t>
            </a:r>
            <a:r>
              <a:rPr sz="1800" dirty="0">
                <a:solidFill>
                  <a:srgbClr val="703DAA"/>
                </a:solidFill>
              </a:rPr>
              <a:t>String</a:t>
            </a:r>
            <a:r>
              <a:rPr sz="1800" dirty="0"/>
              <a:t>[], length : </a:t>
            </a:r>
            <a:r>
              <a:rPr sz="1800" dirty="0">
                <a:solidFill>
                  <a:srgbClr val="703DAA"/>
                </a:solidFill>
              </a:rPr>
              <a:t>Int</a:t>
            </a:r>
            <a:r>
              <a:rPr sz="1800" dirty="0"/>
              <a:t>) -&gt; </a:t>
            </a:r>
            <a:r>
              <a:rPr sz="1800" dirty="0">
                <a:solidFill>
                  <a:srgbClr val="703DAA"/>
                </a:solidFill>
              </a:rPr>
              <a:t>String</a:t>
            </a:r>
            <a:r>
              <a:rPr sz="1800" dirty="0"/>
              <a:t>[]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var</a:t>
            </a:r>
            <a:r>
              <a:rPr sz="1800" dirty="0"/>
              <a:t> result = String[]()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for</a:t>
            </a:r>
            <a:r>
              <a:rPr sz="1800" dirty="0"/>
              <a:t> s </a:t>
            </a:r>
            <a:r>
              <a:rPr sz="1800" dirty="0">
                <a:solidFill>
                  <a:srgbClr val="BB2CA2"/>
                </a:solidFill>
              </a:rPr>
              <a:t>in</a:t>
            </a:r>
            <a:r>
              <a:rPr sz="1800" dirty="0"/>
              <a:t> strings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</a:t>
            </a:r>
            <a:r>
              <a:rPr sz="1800" dirty="0">
                <a:solidFill>
                  <a:srgbClr val="BB2CA2"/>
                </a:solidFill>
              </a:rPr>
              <a:t>if</a:t>
            </a:r>
            <a:r>
              <a:rPr sz="1800" dirty="0"/>
              <a:t> countElements(s) &lt; length + </a:t>
            </a:r>
            <a:r>
              <a:rPr sz="1800" dirty="0">
                <a:solidFill>
                  <a:srgbClr val="272AD8"/>
                </a:solidFill>
              </a:rPr>
              <a:t>1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  result.append(s)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return</a:t>
            </a:r>
            <a:r>
              <a:rPr sz="1800" dirty="0"/>
              <a:t> result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800" dirty="0"/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BB2CA2"/>
                </a:solidFill>
              </a:rPr>
              <a:t>var</a:t>
            </a:r>
            <a:r>
              <a:rPr sz="1800" dirty="0"/>
              <a:t> erase = Erase()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erase.main()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Swift</a:t>
            </a:r>
          </a:p>
        </p:txBody>
      </p:sp>
      <p:sp>
        <p:nvSpPr>
          <p:cNvPr id="551" name="Shape 551"/>
          <p:cNvSpPr>
            <a:spLocks noGrp="1"/>
          </p:cNvSpPr>
          <p:nvPr>
            <p:ph type="body" sz="quarter" idx="1"/>
          </p:nvPr>
        </p:nvSpPr>
        <p:spPr>
          <a:xfrm>
            <a:off x="571500" y="2324100"/>
            <a:ext cx="2341466" cy="6565900"/>
          </a:xfrm>
          <a:prstGeom prst="rect">
            <a:avLst/>
          </a:prstGeom>
        </p:spPr>
        <p:txBody>
          <a:bodyPr/>
          <a:lstStyle/>
          <a:p>
            <a:r>
              <a:rPr dirty="0"/>
              <a:t>Literals</a:t>
            </a:r>
          </a:p>
        </p:txBody>
      </p:sp>
      <p:sp>
        <p:nvSpPr>
          <p:cNvPr id="552" name="Shape 5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553" name="Shape 553"/>
          <p:cNvSpPr/>
          <p:nvPr/>
        </p:nvSpPr>
        <p:spPr>
          <a:xfrm>
            <a:off x="2451143" y="655153"/>
            <a:ext cx="10459969" cy="868955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BB2CA2"/>
                </a:solidFill>
              </a:rPr>
              <a:t>import</a:t>
            </a:r>
            <a:r>
              <a:rPr sz="1800" dirty="0"/>
              <a:t> Foundation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800" dirty="0"/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BB2CA2"/>
                </a:solidFill>
              </a:rPr>
              <a:t>class</a:t>
            </a:r>
            <a:r>
              <a:rPr sz="1800" dirty="0"/>
              <a:t> Erase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</a:t>
            </a:r>
            <a:r>
              <a:rPr sz="1800" dirty="0" err="1">
                <a:solidFill>
                  <a:srgbClr val="BB2CA2"/>
                </a:solidFill>
              </a:rPr>
              <a:t>func</a:t>
            </a:r>
            <a:r>
              <a:rPr sz="1800" dirty="0"/>
              <a:t> main()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 err="1">
                <a:solidFill>
                  <a:srgbClr val="BB2CA2"/>
                </a:solidFill>
              </a:rPr>
              <a:t>var</a:t>
            </a:r>
            <a:r>
              <a:rPr sz="1800" dirty="0"/>
              <a:t> names = [</a:t>
            </a:r>
            <a:r>
              <a:rPr sz="1800" dirty="0">
                <a:solidFill>
                  <a:srgbClr val="D12F1B"/>
                </a:solidFill>
              </a:rPr>
              <a:t>"ted"</a:t>
            </a:r>
            <a:r>
              <a:rPr sz="1800" dirty="0"/>
              <a:t>, </a:t>
            </a:r>
            <a:r>
              <a:rPr sz="1800" dirty="0">
                <a:solidFill>
                  <a:srgbClr val="D12F1B"/>
                </a:solidFill>
              </a:rPr>
              <a:t>"</a:t>
            </a:r>
            <a:r>
              <a:rPr sz="1800" dirty="0" err="1">
                <a:solidFill>
                  <a:srgbClr val="D12F1B"/>
                </a:solidFill>
              </a:rPr>
              <a:t>fred</a:t>
            </a:r>
            <a:r>
              <a:rPr sz="1800" dirty="0">
                <a:solidFill>
                  <a:srgbClr val="D12F1B"/>
                </a:solidFill>
              </a:rPr>
              <a:t>"</a:t>
            </a:r>
            <a:r>
              <a:rPr sz="1800" dirty="0"/>
              <a:t>, </a:t>
            </a:r>
            <a:r>
              <a:rPr sz="1800" dirty="0">
                <a:solidFill>
                  <a:srgbClr val="D12F1B"/>
                </a:solidFill>
              </a:rPr>
              <a:t>"</a:t>
            </a:r>
            <a:r>
              <a:rPr sz="1800" dirty="0" err="1">
                <a:solidFill>
                  <a:srgbClr val="D12F1B"/>
                </a:solidFill>
              </a:rPr>
              <a:t>jed</a:t>
            </a:r>
            <a:r>
              <a:rPr sz="1800" dirty="0">
                <a:solidFill>
                  <a:srgbClr val="D12F1B"/>
                </a:solidFill>
              </a:rPr>
              <a:t>"</a:t>
            </a:r>
            <a:r>
              <a:rPr sz="1800" dirty="0"/>
              <a:t>, </a:t>
            </a:r>
            <a:r>
              <a:rPr sz="1800" dirty="0">
                <a:solidFill>
                  <a:srgbClr val="D12F1B"/>
                </a:solidFill>
              </a:rPr>
              <a:t>"</a:t>
            </a:r>
            <a:r>
              <a:rPr sz="1800" dirty="0" err="1">
                <a:solidFill>
                  <a:srgbClr val="D12F1B"/>
                </a:solidFill>
              </a:rPr>
              <a:t>ned</a:t>
            </a:r>
            <a:r>
              <a:rPr sz="1800" dirty="0">
                <a:solidFill>
                  <a:srgbClr val="D12F1B"/>
                </a:solidFill>
              </a:rPr>
              <a:t>"</a:t>
            </a:r>
            <a:r>
              <a:rPr sz="1800" dirty="0"/>
              <a:t>]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 err="1">
                <a:solidFill>
                  <a:srgbClr val="BB2CA2"/>
                </a:solidFill>
              </a:rPr>
              <a:t>var</a:t>
            </a:r>
            <a:r>
              <a:rPr sz="1800" dirty="0"/>
              <a:t> </a:t>
            </a:r>
            <a:r>
              <a:rPr sz="1800" dirty="0" err="1"/>
              <a:t>short_names</a:t>
            </a:r>
            <a:r>
              <a:rPr sz="1800" dirty="0"/>
              <a:t> = </a:t>
            </a:r>
            <a:r>
              <a:rPr sz="1800" dirty="0" err="1"/>
              <a:t>filterLongerThan</a:t>
            </a:r>
            <a:r>
              <a:rPr sz="1800" dirty="0"/>
              <a:t>(names, length:</a:t>
            </a:r>
            <a:r>
              <a:rPr sz="1800" dirty="0">
                <a:solidFill>
                  <a:srgbClr val="272AD8"/>
                </a:solidFill>
              </a:rPr>
              <a:t>3</a:t>
            </a:r>
            <a:r>
              <a:rPr sz="1800" dirty="0"/>
              <a:t>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for</a:t>
            </a:r>
            <a:r>
              <a:rPr sz="1800" dirty="0"/>
              <a:t> name </a:t>
            </a:r>
            <a:r>
              <a:rPr sz="1800" dirty="0">
                <a:solidFill>
                  <a:srgbClr val="BB2CA2"/>
                </a:solidFill>
              </a:rPr>
              <a:t>in</a:t>
            </a:r>
            <a:r>
              <a:rPr sz="1800" dirty="0"/>
              <a:t> </a:t>
            </a:r>
            <a:r>
              <a:rPr sz="1800" dirty="0" err="1"/>
              <a:t>short_names</a:t>
            </a:r>
            <a:endParaRPr sz="1800" dirty="0"/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</a:t>
            </a:r>
            <a:r>
              <a:rPr sz="1800" dirty="0" err="1"/>
              <a:t>println</a:t>
            </a:r>
            <a:r>
              <a:rPr sz="1800" dirty="0"/>
              <a:t> (name)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</a:t>
            </a:r>
            <a:r>
              <a:rPr sz="1800" dirty="0" err="1">
                <a:solidFill>
                  <a:srgbClr val="BB2CA2"/>
                </a:solidFill>
              </a:rPr>
              <a:t>func</a:t>
            </a:r>
            <a:r>
              <a:rPr sz="1800" dirty="0"/>
              <a:t> </a:t>
            </a:r>
            <a:r>
              <a:rPr sz="1800" dirty="0" err="1"/>
              <a:t>filterLongerThan</a:t>
            </a:r>
            <a:r>
              <a:rPr sz="1800" dirty="0"/>
              <a:t> (strings : </a:t>
            </a:r>
            <a:r>
              <a:rPr sz="1800" dirty="0">
                <a:solidFill>
                  <a:srgbClr val="703DAA"/>
                </a:solidFill>
              </a:rPr>
              <a:t>String</a:t>
            </a:r>
            <a:r>
              <a:rPr sz="1800" dirty="0"/>
              <a:t>[], length : </a:t>
            </a:r>
            <a:r>
              <a:rPr sz="1800" dirty="0" err="1">
                <a:solidFill>
                  <a:srgbClr val="703DAA"/>
                </a:solidFill>
              </a:rPr>
              <a:t>Int</a:t>
            </a:r>
            <a:r>
              <a:rPr sz="1800" dirty="0"/>
              <a:t>) -&gt; </a:t>
            </a:r>
            <a:r>
              <a:rPr sz="1800" dirty="0">
                <a:solidFill>
                  <a:srgbClr val="703DAA"/>
                </a:solidFill>
              </a:rPr>
              <a:t>String</a:t>
            </a:r>
            <a:r>
              <a:rPr sz="1800" dirty="0"/>
              <a:t>[]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 err="1">
                <a:solidFill>
                  <a:srgbClr val="BB2CA2"/>
                </a:solidFill>
              </a:rPr>
              <a:t>var</a:t>
            </a:r>
            <a:r>
              <a:rPr sz="1800" dirty="0"/>
              <a:t> result = String[]()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for</a:t>
            </a:r>
            <a:r>
              <a:rPr sz="1800" dirty="0"/>
              <a:t> s </a:t>
            </a:r>
            <a:r>
              <a:rPr sz="1800" dirty="0">
                <a:solidFill>
                  <a:srgbClr val="BB2CA2"/>
                </a:solidFill>
              </a:rPr>
              <a:t>in</a:t>
            </a:r>
            <a:r>
              <a:rPr sz="1800" dirty="0"/>
              <a:t> strings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</a:t>
            </a:r>
            <a:r>
              <a:rPr sz="1800" dirty="0">
                <a:solidFill>
                  <a:srgbClr val="BB2CA2"/>
                </a:solidFill>
              </a:rPr>
              <a:t>if</a:t>
            </a:r>
            <a:r>
              <a:rPr sz="1800" dirty="0"/>
              <a:t> </a:t>
            </a:r>
            <a:r>
              <a:rPr sz="1800" dirty="0" err="1"/>
              <a:t>countElements</a:t>
            </a:r>
            <a:r>
              <a:rPr sz="1800" dirty="0"/>
              <a:t>(s) &lt; length + </a:t>
            </a:r>
            <a:r>
              <a:rPr sz="1800" dirty="0">
                <a:solidFill>
                  <a:srgbClr val="272AD8"/>
                </a:solidFill>
              </a:rPr>
              <a:t>1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  </a:t>
            </a:r>
            <a:r>
              <a:rPr sz="1800" dirty="0" err="1"/>
              <a:t>result.append</a:t>
            </a:r>
            <a:r>
              <a:rPr sz="1800" dirty="0"/>
              <a:t>(s)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return</a:t>
            </a:r>
            <a:r>
              <a:rPr sz="1800" dirty="0"/>
              <a:t> result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800" dirty="0"/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 err="1">
                <a:solidFill>
                  <a:srgbClr val="BB2CA2"/>
                </a:solidFill>
              </a:rPr>
              <a:t>var</a:t>
            </a:r>
            <a:r>
              <a:rPr sz="1800" dirty="0"/>
              <a:t> erase = Erase()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 err="1"/>
              <a:t>erase.main</a:t>
            </a:r>
            <a:r>
              <a:rPr sz="1800" dirty="0"/>
              <a:t>()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Swift</a:t>
            </a:r>
          </a:p>
        </p:txBody>
      </p:sp>
      <p:sp>
        <p:nvSpPr>
          <p:cNvPr id="556" name="Shape 556"/>
          <p:cNvSpPr>
            <a:spLocks noGrp="1"/>
          </p:cNvSpPr>
          <p:nvPr>
            <p:ph type="body" sz="quarter" idx="1"/>
          </p:nvPr>
        </p:nvSpPr>
        <p:spPr>
          <a:xfrm>
            <a:off x="571500" y="2324100"/>
            <a:ext cx="2917262" cy="6565900"/>
          </a:xfrm>
          <a:prstGeom prst="rect">
            <a:avLst/>
          </a:prstGeom>
        </p:spPr>
        <p:txBody>
          <a:bodyPr/>
          <a:lstStyle/>
          <a:p>
            <a:r>
              <a:t>Closures</a:t>
            </a:r>
          </a:p>
        </p:txBody>
      </p:sp>
      <p:sp>
        <p:nvSpPr>
          <p:cNvPr id="557" name="Shape 5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558" name="Shape 558"/>
          <p:cNvSpPr/>
          <p:nvPr/>
        </p:nvSpPr>
        <p:spPr>
          <a:xfrm>
            <a:off x="4032463" y="2345060"/>
            <a:ext cx="8400837" cy="478079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>
                <a:solidFill>
                  <a:srgbClr val="BB2CA2"/>
                </a:solidFill>
              </a:rPr>
              <a:t>import</a:t>
            </a:r>
            <a:r>
              <a:rPr sz="1800"/>
              <a:t> Foundation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800" dirty="0"/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BB2CA2"/>
                </a:solidFill>
              </a:rPr>
              <a:t>class</a:t>
            </a:r>
            <a:r>
              <a:rPr sz="1800" dirty="0"/>
              <a:t> Erase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BB2CA2"/>
                </a:solidFill>
              </a:rPr>
              <a:t>func</a:t>
            </a:r>
            <a:r>
              <a:rPr sz="1800" dirty="0"/>
              <a:t> main()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var</a:t>
            </a:r>
            <a:r>
              <a:rPr sz="1800" dirty="0"/>
              <a:t> names = [</a:t>
            </a:r>
            <a:r>
              <a:rPr sz="1800" dirty="0">
                <a:solidFill>
                  <a:srgbClr val="D12F1B"/>
                </a:solidFill>
              </a:rPr>
              <a:t>"ted"</a:t>
            </a:r>
            <a:r>
              <a:rPr sz="1800" dirty="0"/>
              <a:t>, </a:t>
            </a:r>
            <a:r>
              <a:rPr sz="1800" dirty="0">
                <a:solidFill>
                  <a:srgbClr val="D12F1B"/>
                </a:solidFill>
              </a:rPr>
              <a:t>"fred"</a:t>
            </a:r>
            <a:r>
              <a:rPr sz="1800" dirty="0"/>
              <a:t>, </a:t>
            </a:r>
            <a:r>
              <a:rPr sz="1800" dirty="0">
                <a:solidFill>
                  <a:srgbClr val="D12F1B"/>
                </a:solidFill>
              </a:rPr>
              <a:t>"jed"</a:t>
            </a:r>
            <a:r>
              <a:rPr sz="1800" dirty="0"/>
              <a:t>, </a:t>
            </a:r>
            <a:r>
              <a:rPr sz="1800" dirty="0">
                <a:solidFill>
                  <a:srgbClr val="D12F1B"/>
                </a:solidFill>
              </a:rPr>
              <a:t>"ned"</a:t>
            </a:r>
            <a:r>
              <a:rPr sz="1800" dirty="0"/>
              <a:t>]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var</a:t>
            </a:r>
            <a:r>
              <a:rPr sz="1800" dirty="0"/>
              <a:t> short_names = names.filter { countElements($0) &lt; </a:t>
            </a:r>
            <a:r>
              <a:rPr sz="1800" dirty="0">
                <a:solidFill>
                  <a:srgbClr val="272AD8"/>
                </a:solidFill>
              </a:rPr>
              <a:t>4</a:t>
            </a:r>
            <a:r>
              <a:rPr sz="1800" dirty="0"/>
              <a:t>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for</a:t>
            </a:r>
            <a:r>
              <a:rPr sz="1800" dirty="0"/>
              <a:t> name </a:t>
            </a:r>
            <a:r>
              <a:rPr sz="1800" dirty="0">
                <a:solidFill>
                  <a:srgbClr val="BB2CA2"/>
                </a:solidFill>
              </a:rPr>
              <a:t>in</a:t>
            </a:r>
            <a:r>
              <a:rPr sz="1800" dirty="0"/>
              <a:t> short_names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println (name)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800" dirty="0"/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BB2CA2"/>
                </a:solidFill>
              </a:rPr>
              <a:t>var</a:t>
            </a:r>
            <a:r>
              <a:rPr sz="1800" dirty="0"/>
              <a:t> erase = Erase()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erase.main()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/>
          </p:cNvSpPr>
          <p:nvPr>
            <p:ph type="title"/>
          </p:nvPr>
        </p:nvSpPr>
        <p:spPr>
          <a:xfrm>
            <a:off x="444500" y="330200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dirty="0"/>
              <a:t>Java Example </a:t>
            </a:r>
          </a:p>
        </p:txBody>
      </p:sp>
      <p:sp>
        <p:nvSpPr>
          <p:cNvPr id="402" name="Shape 402"/>
          <p:cNvSpPr>
            <a:spLocks noGrp="1"/>
          </p:cNvSpPr>
          <p:nvPr>
            <p:ph type="body" sz="quarter" idx="1"/>
          </p:nvPr>
        </p:nvSpPr>
        <p:spPr>
          <a:xfrm>
            <a:off x="457200" y="2717800"/>
            <a:ext cx="3695700" cy="6565900"/>
          </a:xfrm>
          <a:prstGeom prst="rect">
            <a:avLst/>
          </a:prstGeom>
        </p:spPr>
        <p:txBody>
          <a:bodyPr/>
          <a:lstStyle/>
          <a:p>
            <a:r>
              <a:rPr dirty="0"/>
              <a:t>Java algorithm to filter a list of strings</a:t>
            </a:r>
          </a:p>
          <a:p>
            <a:r>
              <a:rPr dirty="0"/>
              <a:t>Only printing those </a:t>
            </a:r>
            <a:r>
              <a:rPr lang="en-IE" dirty="0"/>
              <a:t>with 3 or less characters (</a:t>
            </a:r>
            <a:r>
              <a:rPr dirty="0"/>
              <a:t>in this test case).</a:t>
            </a:r>
          </a:p>
        </p:txBody>
      </p:sp>
      <p:sp>
        <p:nvSpPr>
          <p:cNvPr id="403" name="Shape 403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4443760" y="-19744"/>
            <a:ext cx="8530208" cy="979755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31A68"/>
                </a:solidFill>
              </a:rPr>
              <a:t>import</a:t>
            </a:r>
            <a:r>
              <a:rPr sz="1800" dirty="0"/>
              <a:t> java.util.ArrayList;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31A68"/>
                </a:solidFill>
              </a:rPr>
              <a:t>import</a:t>
            </a:r>
            <a:r>
              <a:rPr sz="1800" dirty="0"/>
              <a:t> </a:t>
            </a:r>
            <a:r>
              <a:rPr sz="1800" dirty="0" err="1"/>
              <a:t>java.util.List</a:t>
            </a:r>
            <a:r>
              <a:rPr sz="1800" dirty="0"/>
              <a:t>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18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31A68"/>
                </a:solidFill>
              </a:rPr>
              <a:t>class</a:t>
            </a:r>
            <a:r>
              <a:rPr sz="1800" dirty="0"/>
              <a:t> Erase{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931A68"/>
                </a:solidFill>
              </a:rPr>
              <a:t>public</a:t>
            </a:r>
            <a:r>
              <a:rPr sz="1800" dirty="0"/>
              <a:t> </a:t>
            </a:r>
            <a:r>
              <a:rPr sz="1800" dirty="0">
                <a:solidFill>
                  <a:srgbClr val="931A68"/>
                </a:solidFill>
              </a:rPr>
              <a:t>static</a:t>
            </a:r>
            <a:r>
              <a:rPr sz="1800" dirty="0"/>
              <a:t> </a:t>
            </a:r>
            <a:r>
              <a:rPr sz="1800" dirty="0">
                <a:solidFill>
                  <a:srgbClr val="931A68"/>
                </a:solidFill>
              </a:rPr>
              <a:t>void</a:t>
            </a:r>
            <a:r>
              <a:rPr sz="1800" dirty="0"/>
              <a:t> main(String[] </a:t>
            </a:r>
            <a:r>
              <a:rPr sz="1800" dirty="0" err="1"/>
              <a:t>args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names =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"Ted"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"Fred"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"Jed"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"Ned"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</a:t>
            </a:r>
            <a:r>
              <a:rPr sz="1800" dirty="0" err="1">
                <a:solidFill>
                  <a:srgbClr val="0326CC"/>
                </a:solidFill>
              </a:rPr>
              <a:t>out</a:t>
            </a:r>
            <a:r>
              <a:rPr sz="1800" dirty="0" err="1"/>
              <a:t>.println</a:t>
            </a:r>
            <a:r>
              <a:rPr sz="1800" dirty="0"/>
              <a:t>(names);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Erase e =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Erase();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</a:t>
            </a:r>
            <a:r>
              <a:rPr sz="1800" dirty="0" err="1"/>
              <a:t>short_names</a:t>
            </a:r>
            <a:r>
              <a:rPr sz="1800" dirty="0"/>
              <a:t> = </a:t>
            </a:r>
            <a:r>
              <a:rPr sz="1800" dirty="0" err="1"/>
              <a:t>e.filterLongerThan</a:t>
            </a:r>
            <a:r>
              <a:rPr sz="1800" dirty="0"/>
              <a:t>(names, 3);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</a:t>
            </a:r>
            <a:r>
              <a:rPr sz="1800" dirty="0" err="1">
                <a:solidFill>
                  <a:srgbClr val="0326CC"/>
                </a:solidFill>
              </a:rPr>
              <a:t>out</a:t>
            </a:r>
            <a:r>
              <a:rPr sz="1800" dirty="0" err="1"/>
              <a:t>.println</a:t>
            </a:r>
            <a:r>
              <a:rPr sz="1800" dirty="0"/>
              <a:t>(</a:t>
            </a:r>
            <a:r>
              <a:rPr sz="1800" dirty="0" err="1"/>
              <a:t>short_names.size</a:t>
            </a:r>
            <a:r>
              <a:rPr sz="1800" dirty="0"/>
              <a:t>());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931A68"/>
                </a:solidFill>
              </a:rPr>
              <a:t>for</a:t>
            </a:r>
            <a:r>
              <a:rPr sz="1800" dirty="0"/>
              <a:t> (String s : </a:t>
            </a:r>
            <a:r>
              <a:rPr sz="1800" dirty="0" err="1"/>
              <a:t>short_names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 err="1"/>
              <a:t>System.</a:t>
            </a:r>
            <a:r>
              <a:rPr sz="1800" dirty="0" err="1">
                <a:solidFill>
                  <a:srgbClr val="0326CC"/>
                </a:solidFill>
              </a:rPr>
              <a:t>out</a:t>
            </a:r>
            <a:r>
              <a:rPr sz="1800" dirty="0" err="1"/>
              <a:t>.println</a:t>
            </a:r>
            <a:r>
              <a:rPr sz="1800" dirty="0"/>
              <a:t>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18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931A68"/>
                </a:solidFill>
              </a:rPr>
              <a:t>public</a:t>
            </a:r>
            <a:r>
              <a:rPr sz="1800" dirty="0"/>
              <a:t> List&lt;String&gt; filterLongerThan(List&lt;String&gt; strings, </a:t>
            </a:r>
            <a:endParaRPr lang="en-IE" sz="18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800" dirty="0">
                <a:solidFill>
                  <a:srgbClr val="931A68"/>
                </a:solidFill>
              </a:rPr>
              <a:t>                                                  </a:t>
            </a:r>
            <a:r>
              <a:rPr sz="1800" dirty="0">
                <a:solidFill>
                  <a:srgbClr val="931A68"/>
                </a:solidFill>
              </a:rPr>
              <a:t>int</a:t>
            </a:r>
            <a:r>
              <a:rPr sz="1800" dirty="0"/>
              <a:t> 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result =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931A68"/>
                </a:solidFill>
              </a:rPr>
              <a:t>for</a:t>
            </a:r>
            <a:r>
              <a:rPr sz="1800" dirty="0"/>
              <a:t> (String s : strings)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>
                <a:solidFill>
                  <a:srgbClr val="931A68"/>
                </a:solidFill>
              </a:rPr>
              <a:t>if</a:t>
            </a:r>
            <a:r>
              <a:rPr sz="1800" dirty="0"/>
              <a:t> (</a:t>
            </a:r>
            <a:r>
              <a:rPr sz="1800" dirty="0" err="1"/>
              <a:t>s.length</a:t>
            </a:r>
            <a:r>
              <a:rPr sz="1800" dirty="0"/>
              <a:t>() &lt; length + 1)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  </a:t>
            </a:r>
            <a:r>
              <a:rPr sz="1800" dirty="0" err="1"/>
              <a:t>result.add</a:t>
            </a:r>
            <a:r>
              <a:rPr sz="1800" dirty="0"/>
              <a:t>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931A68"/>
                </a:solidFill>
              </a:rPr>
              <a:t>return</a:t>
            </a:r>
            <a:r>
              <a:rPr sz="1800" dirty="0"/>
              <a:t> result;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}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Swift</a:t>
            </a:r>
          </a:p>
        </p:txBody>
      </p:sp>
      <p:sp>
        <p:nvSpPr>
          <p:cNvPr id="561" name="Shape 561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4063779" cy="6565900"/>
          </a:xfrm>
          <a:prstGeom prst="rect">
            <a:avLst/>
          </a:prstGeom>
        </p:spPr>
        <p:txBody>
          <a:bodyPr/>
          <a:lstStyle/>
          <a:p>
            <a:r>
              <a:rPr lang="en-IE" dirty="0"/>
              <a:t>Script</a:t>
            </a:r>
            <a:endParaRPr dirty="0"/>
          </a:p>
        </p:txBody>
      </p:sp>
      <p:sp>
        <p:nvSpPr>
          <p:cNvPr id="562" name="Shape 5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4484138" y="3835444"/>
            <a:ext cx="7958538" cy="176458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>
                <a:solidFill>
                  <a:srgbClr val="BB2CA2"/>
                </a:solidFill>
              </a:rPr>
              <a:t>import</a:t>
            </a:r>
            <a:r>
              <a:rPr sz="1800"/>
              <a:t> Foundation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800"/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>
                <a:solidFill>
                  <a:srgbClr val="BB2CA2"/>
                </a:solidFill>
              </a:rPr>
              <a:t>var</a:t>
            </a:r>
            <a:r>
              <a:rPr sz="1800"/>
              <a:t> names = [</a:t>
            </a:r>
            <a:r>
              <a:rPr sz="1800">
                <a:solidFill>
                  <a:srgbClr val="D12F1B"/>
                </a:solidFill>
              </a:rPr>
              <a:t>"ted"</a:t>
            </a:r>
            <a:r>
              <a:rPr sz="1800"/>
              <a:t>, </a:t>
            </a:r>
            <a:r>
              <a:rPr sz="1800">
                <a:solidFill>
                  <a:srgbClr val="D12F1B"/>
                </a:solidFill>
              </a:rPr>
              <a:t>"fred"</a:t>
            </a:r>
            <a:r>
              <a:rPr sz="1800"/>
              <a:t>, </a:t>
            </a:r>
            <a:r>
              <a:rPr sz="1800">
                <a:solidFill>
                  <a:srgbClr val="D12F1B"/>
                </a:solidFill>
              </a:rPr>
              <a:t>"jed"</a:t>
            </a:r>
            <a:r>
              <a:rPr sz="1800"/>
              <a:t>, </a:t>
            </a:r>
            <a:r>
              <a:rPr sz="1800">
                <a:solidFill>
                  <a:srgbClr val="D12F1B"/>
                </a:solidFill>
              </a:rPr>
              <a:t>"ned"</a:t>
            </a:r>
            <a:r>
              <a:rPr sz="1800"/>
              <a:t>]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/>
              <a:t>println(names)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>
                <a:solidFill>
                  <a:srgbClr val="BB2CA2"/>
                </a:solidFill>
              </a:rPr>
              <a:t>var</a:t>
            </a:r>
            <a:r>
              <a:rPr sz="1800"/>
              <a:t> short_names = names.filter { countElements($0) &lt; </a:t>
            </a:r>
            <a:r>
              <a:rPr sz="1800">
                <a:solidFill>
                  <a:srgbClr val="272AD8"/>
                </a:solidFill>
              </a:rPr>
              <a:t>4</a:t>
            </a:r>
            <a:r>
              <a:rPr sz="1800"/>
              <a:t>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/>
              <a:t>println(short_names)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571" name="Shape 571"/>
          <p:cNvSpPr/>
          <p:nvPr/>
        </p:nvSpPr>
        <p:spPr>
          <a:xfrm>
            <a:off x="175575" y="1276400"/>
            <a:ext cx="5687806" cy="806489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>
                <a:solidFill>
                  <a:srgbClr val="931A68"/>
                </a:solidFill>
              </a:rPr>
              <a:t>import</a:t>
            </a:r>
            <a:r>
              <a:rPr sz="1400" dirty="0"/>
              <a:t> </a:t>
            </a:r>
            <a:r>
              <a:rPr sz="1400" dirty="0" err="1"/>
              <a:t>java.util.ArrayList</a:t>
            </a:r>
            <a:r>
              <a:rPr sz="1400" dirty="0"/>
              <a:t>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>
                <a:solidFill>
                  <a:srgbClr val="931A68"/>
                </a:solidFill>
              </a:rPr>
              <a:t>import</a:t>
            </a:r>
            <a:r>
              <a:rPr sz="1400" dirty="0"/>
              <a:t> </a:t>
            </a:r>
            <a:r>
              <a:rPr sz="1400" dirty="0" err="1"/>
              <a:t>java.util.List</a:t>
            </a:r>
            <a:r>
              <a:rPr sz="1400" dirty="0"/>
              <a:t>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endParaRPr sz="1400" dirty="0"/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>
                <a:solidFill>
                  <a:srgbClr val="931A68"/>
                </a:solidFill>
              </a:rPr>
              <a:t>class</a:t>
            </a:r>
            <a:r>
              <a:rPr sz="1400" dirty="0"/>
              <a:t> Erase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{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</a:t>
            </a:r>
            <a:r>
              <a:rPr sz="1400" dirty="0">
                <a:solidFill>
                  <a:srgbClr val="931A68"/>
                </a:solidFill>
              </a:rPr>
              <a:t>public</a:t>
            </a:r>
            <a:r>
              <a:rPr sz="1400" dirty="0"/>
              <a:t> </a:t>
            </a:r>
            <a:r>
              <a:rPr sz="1400" dirty="0">
                <a:solidFill>
                  <a:srgbClr val="931A68"/>
                </a:solidFill>
              </a:rPr>
              <a:t>static</a:t>
            </a:r>
            <a:r>
              <a:rPr sz="1400" dirty="0"/>
              <a:t> </a:t>
            </a:r>
            <a:r>
              <a:rPr sz="1400" dirty="0">
                <a:solidFill>
                  <a:srgbClr val="931A68"/>
                </a:solidFill>
              </a:rPr>
              <a:t>void</a:t>
            </a:r>
            <a:r>
              <a:rPr sz="1400" dirty="0"/>
              <a:t> main(String[] </a:t>
            </a:r>
            <a:r>
              <a:rPr sz="1400" dirty="0" err="1"/>
              <a:t>args</a:t>
            </a:r>
            <a:r>
              <a:rPr sz="1400" dirty="0"/>
              <a:t>)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{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List&lt;String&gt; names = </a:t>
            </a:r>
            <a:r>
              <a:rPr sz="1400" dirty="0">
                <a:solidFill>
                  <a:srgbClr val="931A68"/>
                </a:solidFill>
              </a:rPr>
              <a:t>new</a:t>
            </a:r>
            <a:r>
              <a:rPr sz="1400" dirty="0"/>
              <a:t> </a:t>
            </a:r>
            <a:r>
              <a:rPr sz="1400" dirty="0" err="1"/>
              <a:t>ArrayList</a:t>
            </a:r>
            <a:r>
              <a:rPr sz="1400" dirty="0"/>
              <a:t>&lt;String&gt;();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names.add</a:t>
            </a:r>
            <a:r>
              <a:rPr sz="1400" dirty="0"/>
              <a:t>(</a:t>
            </a:r>
            <a:r>
              <a:rPr sz="1400" dirty="0">
                <a:solidFill>
                  <a:srgbClr val="3933FF"/>
                </a:solidFill>
              </a:rPr>
              <a:t>"Ted"</a:t>
            </a:r>
            <a:r>
              <a:rPr sz="1400" dirty="0"/>
              <a:t>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names.add</a:t>
            </a:r>
            <a:r>
              <a:rPr sz="1400" dirty="0"/>
              <a:t>(</a:t>
            </a:r>
            <a:r>
              <a:rPr sz="1400" dirty="0">
                <a:solidFill>
                  <a:srgbClr val="3933FF"/>
                </a:solidFill>
              </a:rPr>
              <a:t>"Fred"</a:t>
            </a:r>
            <a:r>
              <a:rPr sz="1400" dirty="0"/>
              <a:t>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names.add</a:t>
            </a:r>
            <a:r>
              <a:rPr sz="1400" dirty="0"/>
              <a:t>(</a:t>
            </a:r>
            <a:r>
              <a:rPr sz="1400" dirty="0">
                <a:solidFill>
                  <a:srgbClr val="3933FF"/>
                </a:solidFill>
              </a:rPr>
              <a:t>"Jed"</a:t>
            </a:r>
            <a:r>
              <a:rPr sz="1400" dirty="0"/>
              <a:t>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names.add</a:t>
            </a:r>
            <a:r>
              <a:rPr sz="1400" dirty="0"/>
              <a:t>(</a:t>
            </a:r>
            <a:r>
              <a:rPr sz="1400" dirty="0">
                <a:solidFill>
                  <a:srgbClr val="3933FF"/>
                </a:solidFill>
              </a:rPr>
              <a:t>"Ned"</a:t>
            </a:r>
            <a:r>
              <a:rPr sz="1400" dirty="0"/>
              <a:t>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System.</a:t>
            </a:r>
            <a:r>
              <a:rPr sz="1400" dirty="0" err="1">
                <a:solidFill>
                  <a:srgbClr val="0326CC"/>
                </a:solidFill>
              </a:rPr>
              <a:t>out</a:t>
            </a:r>
            <a:r>
              <a:rPr sz="1400" dirty="0" err="1"/>
              <a:t>.println</a:t>
            </a:r>
            <a:r>
              <a:rPr sz="1400" dirty="0"/>
              <a:t>(names);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Erase e = </a:t>
            </a:r>
            <a:r>
              <a:rPr sz="1400" dirty="0">
                <a:solidFill>
                  <a:srgbClr val="931A68"/>
                </a:solidFill>
              </a:rPr>
              <a:t>new</a:t>
            </a:r>
            <a:r>
              <a:rPr sz="1400" dirty="0"/>
              <a:t> Erase();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List&lt;String&gt; short_names = </a:t>
            </a:r>
            <a:endParaRPr lang="en-IE" sz="1400" dirty="0"/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400" dirty="0"/>
              <a:t>              </a:t>
            </a:r>
            <a:r>
              <a:rPr sz="1400" dirty="0"/>
              <a:t>e.filterLongerThan(names, 3);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System.</a:t>
            </a:r>
            <a:r>
              <a:rPr sz="1400" dirty="0" err="1">
                <a:solidFill>
                  <a:srgbClr val="0326CC"/>
                </a:solidFill>
              </a:rPr>
              <a:t>out</a:t>
            </a:r>
            <a:r>
              <a:rPr sz="1400" dirty="0" err="1"/>
              <a:t>.println</a:t>
            </a:r>
            <a:r>
              <a:rPr sz="1400" dirty="0"/>
              <a:t>(</a:t>
            </a:r>
            <a:r>
              <a:rPr sz="1400" dirty="0" err="1"/>
              <a:t>short_names.size</a:t>
            </a:r>
            <a:r>
              <a:rPr sz="1400" dirty="0"/>
              <a:t>());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>
                <a:solidFill>
                  <a:srgbClr val="931A68"/>
                </a:solidFill>
              </a:rPr>
              <a:t>for</a:t>
            </a:r>
            <a:r>
              <a:rPr sz="1400" dirty="0"/>
              <a:t> (String s : </a:t>
            </a:r>
            <a:r>
              <a:rPr sz="1400" dirty="0" err="1"/>
              <a:t>short_names</a:t>
            </a:r>
            <a:r>
              <a:rPr sz="1400" dirty="0"/>
              <a:t>)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{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  </a:t>
            </a:r>
            <a:r>
              <a:rPr sz="1400" dirty="0" err="1"/>
              <a:t>System.</a:t>
            </a:r>
            <a:r>
              <a:rPr sz="1400" dirty="0" err="1">
                <a:solidFill>
                  <a:srgbClr val="0326CC"/>
                </a:solidFill>
              </a:rPr>
              <a:t>out</a:t>
            </a:r>
            <a:r>
              <a:rPr sz="1400" dirty="0" err="1"/>
              <a:t>.println</a:t>
            </a:r>
            <a:r>
              <a:rPr sz="1400" dirty="0"/>
              <a:t>(s);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}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}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endParaRPr sz="1400" dirty="0"/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</a:t>
            </a:r>
            <a:r>
              <a:rPr sz="1400" dirty="0">
                <a:solidFill>
                  <a:srgbClr val="931A68"/>
                </a:solidFill>
              </a:rPr>
              <a:t>public</a:t>
            </a:r>
            <a:r>
              <a:rPr sz="1400" dirty="0"/>
              <a:t> List&lt;String&gt; filterLongerThan(</a:t>
            </a:r>
            <a:endParaRPr lang="en-IE" sz="1400" dirty="0"/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400" dirty="0"/>
              <a:t>                   </a:t>
            </a:r>
            <a:r>
              <a:rPr sz="1400" dirty="0"/>
              <a:t>List&lt;String&gt; strings, </a:t>
            </a:r>
            <a:r>
              <a:rPr sz="1400" dirty="0">
                <a:solidFill>
                  <a:srgbClr val="931A68"/>
                </a:solidFill>
              </a:rPr>
              <a:t>int</a:t>
            </a:r>
            <a:r>
              <a:rPr sz="1400" dirty="0"/>
              <a:t> length)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{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List&lt;String&gt; result = </a:t>
            </a:r>
            <a:r>
              <a:rPr sz="1400" dirty="0">
                <a:solidFill>
                  <a:srgbClr val="931A68"/>
                </a:solidFill>
              </a:rPr>
              <a:t>new</a:t>
            </a:r>
            <a:r>
              <a:rPr sz="1400" dirty="0"/>
              <a:t> </a:t>
            </a:r>
            <a:r>
              <a:rPr sz="1400" dirty="0" err="1"/>
              <a:t>ArrayList</a:t>
            </a:r>
            <a:r>
              <a:rPr sz="1400" dirty="0"/>
              <a:t>&lt;String&gt;();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>
                <a:solidFill>
                  <a:srgbClr val="931A68"/>
                </a:solidFill>
              </a:rPr>
              <a:t>for</a:t>
            </a:r>
            <a:r>
              <a:rPr sz="1400" dirty="0"/>
              <a:t> (String s : strings)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{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  </a:t>
            </a:r>
            <a:r>
              <a:rPr sz="1400" dirty="0">
                <a:solidFill>
                  <a:srgbClr val="931A68"/>
                </a:solidFill>
              </a:rPr>
              <a:t>if</a:t>
            </a:r>
            <a:r>
              <a:rPr sz="1400" dirty="0"/>
              <a:t> (</a:t>
            </a:r>
            <a:r>
              <a:rPr sz="1400" dirty="0" err="1"/>
              <a:t>s.length</a:t>
            </a:r>
            <a:r>
              <a:rPr sz="1400" dirty="0"/>
              <a:t>() &lt; length + 1)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  {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    </a:t>
            </a:r>
            <a:r>
              <a:rPr sz="1400" dirty="0" err="1"/>
              <a:t>result.add</a:t>
            </a:r>
            <a:r>
              <a:rPr sz="1400" dirty="0"/>
              <a:t>(s);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  }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}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>
                <a:solidFill>
                  <a:srgbClr val="931A68"/>
                </a:solidFill>
              </a:rPr>
              <a:t>return</a:t>
            </a:r>
            <a:r>
              <a:rPr sz="1400" dirty="0"/>
              <a:t> result;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}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94088" y="8189168"/>
            <a:ext cx="10081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Java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43468" y="5020816"/>
            <a:ext cx="10081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2400" dirty="0"/>
              <a:t>Swift</a:t>
            </a:r>
            <a:endParaRPr kumimoji="0" lang="en-I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42960" y="2716560"/>
            <a:ext cx="122413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2400" dirty="0"/>
              <a:t>Groovy</a:t>
            </a:r>
            <a:endParaRPr kumimoji="0" lang="en-I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392" y="5844119"/>
            <a:ext cx="5384800" cy="3378200"/>
          </a:xfrm>
          <a:prstGeom prst="rect">
            <a:avLst/>
          </a:prstGeom>
        </p:spPr>
      </p:pic>
      <p:sp>
        <p:nvSpPr>
          <p:cNvPr id="568" name="Shape 568"/>
          <p:cNvSpPr/>
          <p:nvPr/>
        </p:nvSpPr>
        <p:spPr>
          <a:xfrm>
            <a:off x="5638304" y="3559298"/>
            <a:ext cx="7318598" cy="10795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 err="1">
                <a:solidFill>
                  <a:srgbClr val="BB2CA2"/>
                </a:solidFill>
              </a:rPr>
              <a:t>var</a:t>
            </a:r>
            <a:r>
              <a:rPr dirty="0"/>
              <a:t> names = [</a:t>
            </a:r>
            <a:r>
              <a:rPr dirty="0">
                <a:solidFill>
                  <a:srgbClr val="D12F1B"/>
                </a:solidFill>
              </a:rPr>
              <a:t>"ted"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</a:t>
            </a:r>
            <a:r>
              <a:rPr dirty="0" err="1">
                <a:solidFill>
                  <a:srgbClr val="D12F1B"/>
                </a:solidFill>
              </a:rPr>
              <a:t>fred</a:t>
            </a:r>
            <a:r>
              <a:rPr dirty="0">
                <a:solidFill>
                  <a:srgbClr val="D12F1B"/>
                </a:solidFill>
              </a:rPr>
              <a:t>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</a:t>
            </a:r>
            <a:r>
              <a:rPr dirty="0" err="1">
                <a:solidFill>
                  <a:srgbClr val="D12F1B"/>
                </a:solidFill>
              </a:rPr>
              <a:t>jed</a:t>
            </a:r>
            <a:r>
              <a:rPr dirty="0">
                <a:solidFill>
                  <a:srgbClr val="D12F1B"/>
                </a:solidFill>
              </a:rPr>
              <a:t>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</a:t>
            </a:r>
            <a:r>
              <a:rPr dirty="0" err="1">
                <a:solidFill>
                  <a:srgbClr val="D12F1B"/>
                </a:solidFill>
              </a:rPr>
              <a:t>ned</a:t>
            </a:r>
            <a:r>
              <a:rPr dirty="0">
                <a:solidFill>
                  <a:srgbClr val="D12F1B"/>
                </a:solidFill>
              </a:rPr>
              <a:t>"</a:t>
            </a:r>
            <a:r>
              <a:rPr dirty="0"/>
              <a:t>]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println</a:t>
            </a:r>
            <a:r>
              <a:rPr dirty="0"/>
              <a:t>(names)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 err="1">
                <a:solidFill>
                  <a:srgbClr val="BB2CA2"/>
                </a:solidFill>
              </a:rPr>
              <a:t>var</a:t>
            </a:r>
            <a:r>
              <a:rPr dirty="0"/>
              <a:t> </a:t>
            </a:r>
            <a:r>
              <a:rPr dirty="0" err="1"/>
              <a:t>short_names</a:t>
            </a:r>
            <a:r>
              <a:rPr dirty="0"/>
              <a:t> = </a:t>
            </a:r>
            <a:r>
              <a:rPr dirty="0" err="1"/>
              <a:t>names.filter</a:t>
            </a:r>
            <a:r>
              <a:rPr dirty="0"/>
              <a:t> { </a:t>
            </a:r>
            <a:r>
              <a:rPr dirty="0" err="1"/>
              <a:t>countElements</a:t>
            </a:r>
            <a:r>
              <a:rPr dirty="0"/>
              <a:t>($0) &lt; </a:t>
            </a:r>
            <a:r>
              <a:rPr dirty="0">
                <a:solidFill>
                  <a:srgbClr val="272AD8"/>
                </a:solidFill>
              </a:rPr>
              <a:t>4</a:t>
            </a:r>
            <a:r>
              <a:rPr dirty="0"/>
              <a:t>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println</a:t>
            </a:r>
            <a:r>
              <a:rPr dirty="0"/>
              <a:t>(</a:t>
            </a:r>
            <a:r>
              <a:rPr dirty="0" err="1"/>
              <a:t>short_names</a:t>
            </a:r>
            <a:r>
              <a:rPr dirty="0"/>
              <a:t>)</a:t>
            </a:r>
          </a:p>
        </p:txBody>
      </p:sp>
      <p:sp>
        <p:nvSpPr>
          <p:cNvPr id="570" name="Shape 570"/>
          <p:cNvSpPr/>
          <p:nvPr/>
        </p:nvSpPr>
        <p:spPr>
          <a:xfrm>
            <a:off x="5569570" y="1637799"/>
            <a:ext cx="7366496" cy="102592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names = [</a:t>
            </a:r>
            <a:r>
              <a:rPr dirty="0">
                <a:solidFill>
                  <a:srgbClr val="FF39D6"/>
                </a:solidFill>
              </a:rPr>
              <a:t>"Ted"</a:t>
            </a:r>
            <a:r>
              <a:rPr dirty="0"/>
              <a:t>, </a:t>
            </a:r>
            <a:r>
              <a:rPr dirty="0">
                <a:solidFill>
                  <a:srgbClr val="FF39D6"/>
                </a:solidFill>
              </a:rPr>
              <a:t>"Fred"</a:t>
            </a:r>
            <a:r>
              <a:rPr dirty="0"/>
              <a:t>, </a:t>
            </a:r>
            <a:r>
              <a:rPr dirty="0">
                <a:solidFill>
                  <a:srgbClr val="FF39D6"/>
                </a:solidFill>
              </a:rPr>
              <a:t>"Jed"</a:t>
            </a:r>
            <a:r>
              <a:rPr dirty="0"/>
              <a:t>, </a:t>
            </a:r>
            <a:r>
              <a:rPr dirty="0">
                <a:solidFill>
                  <a:srgbClr val="FF39D6"/>
                </a:solidFill>
              </a:rPr>
              <a:t>"Ned"</a:t>
            </a:r>
            <a:r>
              <a:rPr dirty="0"/>
              <a:t>]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dirty="0" err="1">
                <a:solidFill>
                  <a:srgbClr val="76D6FF"/>
                </a:solidFill>
              </a:rPr>
              <a:t>println</a:t>
            </a:r>
            <a:r>
              <a:rPr dirty="0"/>
              <a:t> names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dirty="0" err="1"/>
              <a:t>short_names</a:t>
            </a:r>
            <a:r>
              <a:rPr dirty="0"/>
              <a:t> = </a:t>
            </a:r>
            <a:r>
              <a:rPr dirty="0" err="1"/>
              <a:t>names.</a:t>
            </a:r>
            <a:r>
              <a:rPr dirty="0" err="1">
                <a:solidFill>
                  <a:srgbClr val="76D6FF"/>
                </a:solidFill>
              </a:rPr>
              <a:t>findAll</a:t>
            </a:r>
            <a:r>
              <a:rPr dirty="0"/>
              <a:t>{</a:t>
            </a:r>
            <a:r>
              <a:rPr dirty="0" err="1"/>
              <a:t>it.</a:t>
            </a:r>
            <a:r>
              <a:rPr dirty="0" err="1">
                <a:solidFill>
                  <a:srgbClr val="76D6FF"/>
                </a:solidFill>
              </a:rPr>
              <a:t>size</a:t>
            </a:r>
            <a:r>
              <a:rPr dirty="0"/>
              <a:t>() &lt;= </a:t>
            </a:r>
            <a:r>
              <a:rPr dirty="0">
                <a:solidFill>
                  <a:srgbClr val="FF2600"/>
                </a:solidFill>
              </a:rPr>
              <a:t>3</a:t>
            </a:r>
            <a:r>
              <a:rPr dirty="0"/>
              <a:t>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dirty="0" err="1"/>
              <a:t>short_names.</a:t>
            </a:r>
            <a:r>
              <a:rPr dirty="0" err="1">
                <a:solidFill>
                  <a:srgbClr val="76D6FF"/>
                </a:solidFill>
              </a:rPr>
              <a:t>each</a:t>
            </a:r>
            <a:r>
              <a:rPr dirty="0"/>
              <a:t> {</a:t>
            </a:r>
            <a:r>
              <a:rPr dirty="0" err="1">
                <a:solidFill>
                  <a:srgbClr val="76D6FF"/>
                </a:solidFill>
              </a:rPr>
              <a:t>println</a:t>
            </a:r>
            <a:r>
              <a:rPr dirty="0"/>
              <a:t> it}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1398944" y="258416"/>
            <a:ext cx="129614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Kotlin</a:t>
            </a:r>
            <a:r>
              <a:rPr kumimoji="0" lang="en-I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1</a:t>
            </a:r>
          </a:p>
        </p:txBody>
      </p:sp>
      <p:sp>
        <p:nvSpPr>
          <p:cNvPr id="4" name="Rectangle 3"/>
          <p:cNvSpPr/>
          <p:nvPr/>
        </p:nvSpPr>
        <p:spPr>
          <a:xfrm>
            <a:off x="293316" y="730340"/>
            <a:ext cx="12286898" cy="84023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31A68"/>
                </a:solidFill>
                <a:latin typeface="Monaco" charset="0"/>
              </a:rPr>
              <a:t>package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latin typeface="Monaco" charset="0"/>
              </a:rPr>
              <a:t>wordfilter</a:t>
            </a:r>
            <a:endParaRPr lang="en-US" sz="1800" dirty="0">
              <a:latin typeface="Monaco" charset="0"/>
            </a:endParaRPr>
          </a:p>
          <a:p>
            <a:r>
              <a:rPr lang="en-US" sz="1800" dirty="0">
                <a:solidFill>
                  <a:srgbClr val="931A68"/>
                </a:solidFill>
                <a:latin typeface="Monaco" charset="0"/>
              </a:rPr>
              <a:t>import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latin typeface="Monaco" charset="0"/>
              </a:rPr>
              <a:t>java.util.ArrayList</a:t>
            </a:r>
            <a:r>
              <a:rPr lang="en-US" sz="1800" dirty="0">
                <a:latin typeface="Monaco" charset="0"/>
              </a:rPr>
              <a:t>;</a:t>
            </a:r>
          </a:p>
          <a:p>
            <a:br>
              <a:rPr lang="en-US" sz="1800" dirty="0">
                <a:latin typeface="Monaco" charset="0"/>
              </a:rPr>
            </a:b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fun</a:t>
            </a:r>
            <a:r>
              <a:rPr lang="en-US" sz="1800" dirty="0">
                <a:latin typeface="Monaco" charset="0"/>
              </a:rPr>
              <a:t> main(</a:t>
            </a:r>
            <a:r>
              <a:rPr lang="en-US" sz="1800" dirty="0" err="1">
                <a:latin typeface="Monaco" charset="0"/>
              </a:rPr>
              <a:t>args</a:t>
            </a:r>
            <a:r>
              <a:rPr lang="en-US" sz="1800" dirty="0">
                <a:latin typeface="Monaco" charset="0"/>
              </a:rPr>
              <a:t>: Array&lt;String&gt;) {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>
                <a:latin typeface="Monaco" charset="0"/>
              </a:rPr>
              <a:t>: </a:t>
            </a:r>
            <a:r>
              <a:rPr lang="en-US" sz="1800" dirty="0" err="1">
                <a:latin typeface="Monaco" charset="0"/>
              </a:rPr>
              <a:t>MutableList</a:t>
            </a:r>
            <a:r>
              <a:rPr lang="en-US" sz="1800" dirty="0">
                <a:latin typeface="Monaco" charset="0"/>
              </a:rPr>
              <a:t>&lt;String&gt; = </a:t>
            </a:r>
            <a:r>
              <a:rPr lang="en-US" sz="1800" dirty="0" err="1">
                <a:latin typeface="Monaco" charset="0"/>
              </a:rPr>
              <a:t>ArrayList</a:t>
            </a:r>
            <a:r>
              <a:rPr lang="en-US" sz="1800" dirty="0">
                <a:latin typeface="Monaco" charset="0"/>
              </a:rPr>
              <a:t>&lt;String&gt;();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 err="1">
                <a:latin typeface="Monaco" charset="0"/>
              </a:rPr>
              <a:t>.add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"Ted"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 err="1">
                <a:latin typeface="Monaco" charset="0"/>
              </a:rPr>
              <a:t>.add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"Fred"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 err="1">
                <a:latin typeface="Monaco" charset="0"/>
              </a:rPr>
              <a:t>.add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"Jed"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 err="1">
                <a:latin typeface="Monaco" charset="0"/>
              </a:rPr>
              <a:t>.add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"Ned"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latin typeface="Monaco" charset="0"/>
              </a:rPr>
              <a:t>System.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out</a:t>
            </a:r>
            <a:r>
              <a:rPr lang="en-US" sz="1800" dirty="0" err="1">
                <a:latin typeface="Monaco" charset="0"/>
              </a:rPr>
              <a:t>.println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e</a:t>
            </a:r>
            <a:r>
              <a:rPr lang="en-US" sz="1800" dirty="0">
                <a:latin typeface="Monaco" charset="0"/>
              </a:rPr>
              <a:t> = Erase();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short_names</a:t>
            </a:r>
            <a:r>
              <a:rPr lang="en-US" sz="1800" dirty="0">
                <a:latin typeface="Monaco" charset="0"/>
              </a:rPr>
              <a:t> =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e</a:t>
            </a:r>
            <a:r>
              <a:rPr lang="en-US" sz="1800" dirty="0" err="1">
                <a:latin typeface="Monaco" charset="0"/>
              </a:rPr>
              <a:t>.filterLongerThan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>
                <a:latin typeface="Monaco" charset="0"/>
              </a:rPr>
              <a:t>, 3);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latin typeface="Monaco" charset="0"/>
              </a:rPr>
              <a:t>System.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out</a:t>
            </a:r>
            <a:r>
              <a:rPr lang="en-US" sz="1800" dirty="0" err="1">
                <a:latin typeface="Monaco" charset="0"/>
              </a:rPr>
              <a:t>.println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short_names</a:t>
            </a:r>
            <a:r>
              <a:rPr lang="en-US" sz="1800" dirty="0" err="1">
                <a:latin typeface="Monaco" charset="0"/>
              </a:rPr>
              <a:t>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size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for</a:t>
            </a:r>
            <a:r>
              <a:rPr lang="en-US" sz="1800" dirty="0">
                <a:latin typeface="Monaco" charset="0"/>
              </a:rPr>
              <a:t> 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s</a:t>
            </a:r>
            <a:r>
              <a:rPr lang="en-US" sz="1800" dirty="0">
                <a:latin typeface="Monaco" charset="0"/>
              </a:rPr>
              <a:t>: String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in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short_names</a:t>
            </a:r>
            <a:r>
              <a:rPr lang="en-US" sz="1800" dirty="0">
                <a:latin typeface="Monaco" charset="0"/>
              </a:rPr>
              <a:t>) {</a:t>
            </a:r>
          </a:p>
          <a:p>
            <a:r>
              <a:rPr lang="en-US" sz="1800" dirty="0">
                <a:latin typeface="Monaco" charset="0"/>
              </a:rPr>
              <a:t>    </a:t>
            </a:r>
            <a:r>
              <a:rPr lang="en-US" sz="1800" dirty="0" err="1">
                <a:latin typeface="Monaco" charset="0"/>
              </a:rPr>
              <a:t>System.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out</a:t>
            </a:r>
            <a:r>
              <a:rPr lang="en-US" sz="1800" dirty="0" err="1">
                <a:latin typeface="Monaco" charset="0"/>
              </a:rPr>
              <a:t>.println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s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}</a:t>
            </a:r>
          </a:p>
          <a:p>
            <a:r>
              <a:rPr lang="en-US" sz="1800" dirty="0">
                <a:latin typeface="Monaco" charset="0"/>
              </a:rPr>
              <a:t>}</a:t>
            </a:r>
          </a:p>
          <a:p>
            <a:endParaRPr lang="en-US" sz="1800" dirty="0">
              <a:latin typeface="Monaco" charset="0"/>
            </a:endParaRPr>
          </a:p>
          <a:p>
            <a:r>
              <a:rPr lang="en-US" sz="1800" dirty="0">
                <a:solidFill>
                  <a:srgbClr val="931A68"/>
                </a:solidFill>
                <a:latin typeface="Monaco" charset="0"/>
              </a:rPr>
              <a:t>class</a:t>
            </a:r>
            <a:r>
              <a:rPr lang="en-US" sz="1800" dirty="0">
                <a:latin typeface="Monaco" charset="0"/>
              </a:rPr>
              <a:t> Erase {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fun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latin typeface="Monaco" charset="0"/>
              </a:rPr>
              <a:t>filterLongerThan</a:t>
            </a:r>
            <a:r>
              <a:rPr lang="en-US" sz="1800" dirty="0">
                <a:latin typeface="Monaco" charset="0"/>
              </a:rPr>
              <a:t>(strings: </a:t>
            </a:r>
            <a:r>
              <a:rPr lang="en-US" sz="1800" dirty="0" err="1">
                <a:latin typeface="Monaco" charset="0"/>
              </a:rPr>
              <a:t>MutableList</a:t>
            </a:r>
            <a:r>
              <a:rPr lang="en-US" sz="1800" dirty="0">
                <a:latin typeface="Monaco" charset="0"/>
              </a:rPr>
              <a:t>&lt;String&gt;, length: </a:t>
            </a:r>
            <a:r>
              <a:rPr lang="en-US" sz="1800" dirty="0" err="1">
                <a:latin typeface="Monaco" charset="0"/>
              </a:rPr>
              <a:t>Int</a:t>
            </a:r>
            <a:r>
              <a:rPr lang="en-US" sz="1800" dirty="0">
                <a:latin typeface="Monaco" charset="0"/>
              </a:rPr>
              <a:t>): </a:t>
            </a:r>
            <a:r>
              <a:rPr lang="en-US" sz="1800" dirty="0" err="1">
                <a:latin typeface="Monaco" charset="0"/>
              </a:rPr>
              <a:t>MutableList</a:t>
            </a:r>
            <a:r>
              <a:rPr lang="en-US" sz="1800" dirty="0">
                <a:latin typeface="Monaco" charset="0"/>
              </a:rPr>
              <a:t>&lt;String&gt; {</a:t>
            </a:r>
          </a:p>
          <a:p>
            <a:r>
              <a:rPr lang="en-US" sz="1800" dirty="0">
                <a:latin typeface="Monaco" charset="0"/>
              </a:rPr>
              <a:t>    </a:t>
            </a:r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result</a:t>
            </a:r>
            <a:r>
              <a:rPr lang="en-US" sz="1800" dirty="0">
                <a:latin typeface="Monaco" charset="0"/>
              </a:rPr>
              <a:t>: </a:t>
            </a:r>
            <a:r>
              <a:rPr lang="en-US" sz="1800" dirty="0" err="1">
                <a:latin typeface="Monaco" charset="0"/>
              </a:rPr>
              <a:t>MutableList</a:t>
            </a:r>
            <a:r>
              <a:rPr lang="en-US" sz="1800" dirty="0">
                <a:latin typeface="Monaco" charset="0"/>
              </a:rPr>
              <a:t>&lt;String&gt; = </a:t>
            </a:r>
            <a:r>
              <a:rPr lang="en-US" sz="1800" dirty="0" err="1">
                <a:latin typeface="Monaco" charset="0"/>
              </a:rPr>
              <a:t>ArrayList</a:t>
            </a:r>
            <a:r>
              <a:rPr lang="en-US" sz="1800" dirty="0">
                <a:latin typeface="Monaco" charset="0"/>
              </a:rPr>
              <a:t>&lt;String&gt;();</a:t>
            </a:r>
          </a:p>
          <a:p>
            <a:r>
              <a:rPr lang="en-US" sz="1800" dirty="0">
                <a:latin typeface="Monaco" charset="0"/>
              </a:rPr>
              <a:t>   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for</a:t>
            </a:r>
            <a:r>
              <a:rPr lang="en-US" sz="1800" dirty="0">
                <a:latin typeface="Monaco" charset="0"/>
              </a:rPr>
              <a:t> 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s</a:t>
            </a:r>
            <a:r>
              <a:rPr lang="en-US" sz="1800" dirty="0">
                <a:latin typeface="Monaco" charset="0"/>
              </a:rPr>
              <a:t>: String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in</a:t>
            </a:r>
            <a:r>
              <a:rPr lang="en-US" sz="1800" dirty="0">
                <a:latin typeface="Monaco" charset="0"/>
              </a:rPr>
              <a:t> strings) {</a:t>
            </a:r>
          </a:p>
          <a:p>
            <a:r>
              <a:rPr lang="en-US" sz="1800" dirty="0">
                <a:latin typeface="Monaco" charset="0"/>
              </a:rPr>
              <a:t>     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if</a:t>
            </a:r>
            <a:r>
              <a:rPr lang="en-US" sz="1800" dirty="0">
                <a:latin typeface="Monaco" charset="0"/>
              </a:rPr>
              <a:t> (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s</a:t>
            </a:r>
            <a:r>
              <a:rPr lang="en-US" sz="1800" dirty="0" err="1">
                <a:latin typeface="Monaco" charset="0"/>
              </a:rPr>
              <a:t>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length</a:t>
            </a:r>
            <a:r>
              <a:rPr lang="en-US" sz="1800" dirty="0">
                <a:latin typeface="Monaco" charset="0"/>
              </a:rPr>
              <a:t> &lt; length + 1) {</a:t>
            </a:r>
          </a:p>
          <a:p>
            <a:r>
              <a:rPr lang="en-US" sz="1800" dirty="0">
                <a:latin typeface="Monaco" charset="0"/>
              </a:rPr>
              <a:t>       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result</a:t>
            </a:r>
            <a:r>
              <a:rPr lang="en-US" sz="1800" dirty="0" err="1">
                <a:latin typeface="Monaco" charset="0"/>
              </a:rPr>
              <a:t>.add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s</a:t>
            </a:r>
            <a:r>
              <a:rPr lang="en-US" sz="1800" dirty="0">
                <a:latin typeface="Monaco" charset="0"/>
              </a:rPr>
              <a:t>)</a:t>
            </a:r>
          </a:p>
          <a:p>
            <a:r>
              <a:rPr lang="en-US" sz="1800" dirty="0">
                <a:latin typeface="Monaco" charset="0"/>
              </a:rPr>
              <a:t>      }</a:t>
            </a:r>
          </a:p>
          <a:p>
            <a:r>
              <a:rPr lang="en-US" sz="1800" dirty="0">
                <a:latin typeface="Monaco" charset="0"/>
              </a:rPr>
              <a:t>    }</a:t>
            </a:r>
          </a:p>
          <a:p>
            <a:r>
              <a:rPr lang="en-US" sz="1800" dirty="0">
                <a:latin typeface="Monaco" charset="0"/>
              </a:rPr>
              <a:t>   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return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result</a:t>
            </a:r>
            <a:endParaRPr lang="en-US" sz="1800" dirty="0">
              <a:solidFill>
                <a:srgbClr val="931A68"/>
              </a:solidFill>
              <a:latin typeface="Monaco" charset="0"/>
            </a:endParaRPr>
          </a:p>
          <a:p>
            <a:r>
              <a:rPr lang="en-US" sz="1800" dirty="0">
                <a:latin typeface="Monaco" charset="0"/>
              </a:rPr>
              <a:t>  }</a:t>
            </a:r>
          </a:p>
          <a:p>
            <a:r>
              <a:rPr lang="en-US" sz="1800" dirty="0">
                <a:latin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6308744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1398944" y="258416"/>
            <a:ext cx="129614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Kotlin</a:t>
            </a:r>
            <a:r>
              <a:rPr kumimoji="0" lang="en-I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2</a:t>
            </a:r>
          </a:p>
        </p:txBody>
      </p:sp>
      <p:sp>
        <p:nvSpPr>
          <p:cNvPr id="3" name="Rectangle 2"/>
          <p:cNvSpPr/>
          <p:nvPr/>
        </p:nvSpPr>
        <p:spPr>
          <a:xfrm>
            <a:off x="309712" y="730340"/>
            <a:ext cx="12097344" cy="784830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31A68"/>
                </a:solidFill>
                <a:latin typeface="Monaco" charset="0"/>
              </a:rPr>
              <a:t>package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latin typeface="Monaco" charset="0"/>
              </a:rPr>
              <a:t>wordfilter</a:t>
            </a:r>
            <a:endParaRPr lang="en-US" sz="1800" dirty="0">
              <a:latin typeface="Monaco" charset="0"/>
            </a:endParaRPr>
          </a:p>
          <a:p>
            <a:r>
              <a:rPr lang="en-US" sz="1800" dirty="0">
                <a:solidFill>
                  <a:srgbClr val="931A68"/>
                </a:solidFill>
                <a:latin typeface="Monaco" charset="0"/>
              </a:rPr>
              <a:t>import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latin typeface="Monaco" charset="0"/>
              </a:rPr>
              <a:t>java.util.ArrayList</a:t>
            </a:r>
            <a:r>
              <a:rPr lang="en-US" sz="1800" dirty="0">
                <a:latin typeface="Monaco" charset="0"/>
              </a:rPr>
              <a:t>;</a:t>
            </a:r>
          </a:p>
          <a:p>
            <a:br>
              <a:rPr lang="en-US" sz="1800" dirty="0">
                <a:latin typeface="Monaco" charset="0"/>
              </a:rPr>
            </a:b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fun</a:t>
            </a:r>
            <a:r>
              <a:rPr lang="en-US" sz="1800" dirty="0">
                <a:latin typeface="Monaco" charset="0"/>
              </a:rPr>
              <a:t> main(</a:t>
            </a:r>
            <a:r>
              <a:rPr lang="en-US" sz="1800" dirty="0" err="1">
                <a:latin typeface="Monaco" charset="0"/>
              </a:rPr>
              <a:t>args</a:t>
            </a:r>
            <a:r>
              <a:rPr lang="en-US" sz="1800" dirty="0">
                <a:latin typeface="Monaco" charset="0"/>
              </a:rPr>
              <a:t>: Array&lt;String&gt;) {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>
                <a:latin typeface="Monaco" charset="0"/>
              </a:rPr>
              <a:t>: </a:t>
            </a:r>
            <a:r>
              <a:rPr lang="en-US" sz="1800" dirty="0" err="1">
                <a:latin typeface="Monaco" charset="0"/>
              </a:rPr>
              <a:t>MutableList</a:t>
            </a:r>
            <a:r>
              <a:rPr lang="en-US" sz="1800" dirty="0">
                <a:latin typeface="Monaco" charset="0"/>
              </a:rPr>
              <a:t>&lt;String&gt; = </a:t>
            </a:r>
            <a:r>
              <a:rPr lang="en-US" sz="1800" dirty="0" err="1">
                <a:latin typeface="Monaco" charset="0"/>
              </a:rPr>
              <a:t>ArrayList</a:t>
            </a:r>
            <a:r>
              <a:rPr lang="en-US" sz="1800" dirty="0">
                <a:latin typeface="Monaco" charset="0"/>
              </a:rPr>
              <a:t>&lt;String&gt;();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 err="1">
                <a:latin typeface="Monaco" charset="0"/>
              </a:rPr>
              <a:t>.add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"Ted"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 err="1">
                <a:latin typeface="Monaco" charset="0"/>
              </a:rPr>
              <a:t>.add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"Fred"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 err="1">
                <a:latin typeface="Monaco" charset="0"/>
              </a:rPr>
              <a:t>.add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"Jed"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 err="1">
                <a:latin typeface="Monaco" charset="0"/>
              </a:rPr>
              <a:t>.add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"Ned"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latin typeface="Monaco" charset="0"/>
              </a:rPr>
              <a:t>System.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out</a:t>
            </a:r>
            <a:r>
              <a:rPr lang="en-US" sz="1800" dirty="0" err="1">
                <a:latin typeface="Monaco" charset="0"/>
              </a:rPr>
              <a:t>.println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e</a:t>
            </a:r>
            <a:r>
              <a:rPr lang="en-US" sz="1800" dirty="0">
                <a:latin typeface="Monaco" charset="0"/>
              </a:rPr>
              <a:t> = Erase();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short_names</a:t>
            </a:r>
            <a:r>
              <a:rPr lang="en-US" sz="1800" dirty="0">
                <a:latin typeface="Monaco" charset="0"/>
              </a:rPr>
              <a:t> =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e</a:t>
            </a:r>
            <a:r>
              <a:rPr lang="en-US" sz="1800" dirty="0" err="1">
                <a:latin typeface="Monaco" charset="0"/>
              </a:rPr>
              <a:t>.filterLongerThan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>
                <a:latin typeface="Monaco" charset="0"/>
              </a:rPr>
              <a:t>, 3);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latin typeface="Monaco" charset="0"/>
              </a:rPr>
              <a:t>System.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out</a:t>
            </a:r>
            <a:r>
              <a:rPr lang="en-US" sz="1800" dirty="0" err="1">
                <a:latin typeface="Monaco" charset="0"/>
              </a:rPr>
              <a:t>.println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short_names</a:t>
            </a:r>
            <a:r>
              <a:rPr lang="en-US" sz="1800" dirty="0" err="1">
                <a:latin typeface="Monaco" charset="0"/>
              </a:rPr>
              <a:t>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size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for</a:t>
            </a:r>
            <a:r>
              <a:rPr lang="en-US" sz="1800" dirty="0">
                <a:latin typeface="Monaco" charset="0"/>
              </a:rPr>
              <a:t> 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s</a:t>
            </a:r>
            <a:r>
              <a:rPr lang="en-US" sz="1800" dirty="0">
                <a:latin typeface="Monaco" charset="0"/>
              </a:rPr>
              <a:t>: String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in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short_names</a:t>
            </a:r>
            <a:r>
              <a:rPr lang="en-US" sz="1800" dirty="0">
                <a:latin typeface="Monaco" charset="0"/>
              </a:rPr>
              <a:t>) {</a:t>
            </a:r>
          </a:p>
          <a:p>
            <a:r>
              <a:rPr lang="en-US" sz="1800" dirty="0">
                <a:latin typeface="Monaco" charset="0"/>
              </a:rPr>
              <a:t>    </a:t>
            </a:r>
            <a:r>
              <a:rPr lang="en-US" sz="1800" dirty="0" err="1">
                <a:latin typeface="Monaco" charset="0"/>
              </a:rPr>
              <a:t>System.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out</a:t>
            </a:r>
            <a:r>
              <a:rPr lang="en-US" sz="1800" dirty="0" err="1">
                <a:latin typeface="Monaco" charset="0"/>
              </a:rPr>
              <a:t>.println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s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}</a:t>
            </a:r>
          </a:p>
          <a:p>
            <a:r>
              <a:rPr lang="en-US" sz="1800" dirty="0">
                <a:latin typeface="Monaco" charset="0"/>
              </a:rPr>
              <a:t>}</a:t>
            </a:r>
          </a:p>
          <a:p>
            <a:endParaRPr lang="en-US" sz="1800" dirty="0">
              <a:latin typeface="Monaco" charset="0"/>
            </a:endParaRPr>
          </a:p>
          <a:p>
            <a:r>
              <a:rPr lang="en-US" sz="1800" dirty="0">
                <a:solidFill>
                  <a:srgbClr val="931A68"/>
                </a:solidFill>
                <a:latin typeface="Monaco" charset="0"/>
              </a:rPr>
              <a:t>fun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latin typeface="Monaco" charset="0"/>
              </a:rPr>
              <a:t>filterLongerThan</a:t>
            </a:r>
            <a:r>
              <a:rPr lang="en-US" sz="1800" dirty="0">
                <a:latin typeface="Monaco" charset="0"/>
              </a:rPr>
              <a:t>(strings: </a:t>
            </a:r>
            <a:r>
              <a:rPr lang="en-US" sz="1800" dirty="0" err="1">
                <a:latin typeface="Monaco" charset="0"/>
              </a:rPr>
              <a:t>MutableList</a:t>
            </a:r>
            <a:r>
              <a:rPr lang="en-US" sz="1800" dirty="0">
                <a:latin typeface="Monaco" charset="0"/>
              </a:rPr>
              <a:t>&lt;String&gt;, length: </a:t>
            </a:r>
            <a:r>
              <a:rPr lang="en-US" sz="1800" dirty="0" err="1">
                <a:latin typeface="Monaco" charset="0"/>
              </a:rPr>
              <a:t>Int</a:t>
            </a:r>
            <a:r>
              <a:rPr lang="en-US" sz="1800" dirty="0">
                <a:latin typeface="Monaco" charset="0"/>
              </a:rPr>
              <a:t>): </a:t>
            </a:r>
            <a:r>
              <a:rPr lang="en-US" sz="1800" dirty="0" err="1">
                <a:latin typeface="Monaco" charset="0"/>
              </a:rPr>
              <a:t>MutableList</a:t>
            </a:r>
            <a:r>
              <a:rPr lang="en-US" sz="1800" dirty="0">
                <a:latin typeface="Monaco" charset="0"/>
              </a:rPr>
              <a:t>&lt;String&gt; {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result</a:t>
            </a:r>
            <a:r>
              <a:rPr lang="en-US" sz="1800" dirty="0">
                <a:latin typeface="Monaco" charset="0"/>
              </a:rPr>
              <a:t>: </a:t>
            </a:r>
            <a:r>
              <a:rPr lang="en-US" sz="1800" dirty="0" err="1">
                <a:latin typeface="Monaco" charset="0"/>
              </a:rPr>
              <a:t>MutableList</a:t>
            </a:r>
            <a:r>
              <a:rPr lang="en-US" sz="1800" dirty="0">
                <a:latin typeface="Monaco" charset="0"/>
              </a:rPr>
              <a:t>&lt;String&gt; = </a:t>
            </a:r>
            <a:r>
              <a:rPr lang="en-US" sz="1800" dirty="0" err="1">
                <a:latin typeface="Monaco" charset="0"/>
              </a:rPr>
              <a:t>ArrayList</a:t>
            </a:r>
            <a:r>
              <a:rPr lang="en-US" sz="1800" dirty="0">
                <a:latin typeface="Monaco" charset="0"/>
              </a:rPr>
              <a:t>&lt;String&gt;();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for</a:t>
            </a:r>
            <a:r>
              <a:rPr lang="en-US" sz="1800" dirty="0">
                <a:latin typeface="Monaco" charset="0"/>
              </a:rPr>
              <a:t> 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s</a:t>
            </a:r>
            <a:r>
              <a:rPr lang="en-US" sz="1800" dirty="0">
                <a:latin typeface="Monaco" charset="0"/>
              </a:rPr>
              <a:t>: String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in</a:t>
            </a:r>
            <a:r>
              <a:rPr lang="en-US" sz="1800" dirty="0">
                <a:latin typeface="Monaco" charset="0"/>
              </a:rPr>
              <a:t> strings) {</a:t>
            </a:r>
          </a:p>
          <a:p>
            <a:r>
              <a:rPr lang="en-US" sz="1800" dirty="0">
                <a:latin typeface="Monaco" charset="0"/>
              </a:rPr>
              <a:t>   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if</a:t>
            </a:r>
            <a:r>
              <a:rPr lang="en-US" sz="1800" dirty="0">
                <a:latin typeface="Monaco" charset="0"/>
              </a:rPr>
              <a:t> (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s</a:t>
            </a:r>
            <a:r>
              <a:rPr lang="en-US" sz="1800" dirty="0" err="1">
                <a:latin typeface="Monaco" charset="0"/>
              </a:rPr>
              <a:t>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length</a:t>
            </a:r>
            <a:r>
              <a:rPr lang="en-US" sz="1800" dirty="0">
                <a:latin typeface="Monaco" charset="0"/>
              </a:rPr>
              <a:t> &lt; length + 1) {</a:t>
            </a:r>
          </a:p>
          <a:p>
            <a:r>
              <a:rPr lang="en-US" sz="1800" dirty="0">
                <a:latin typeface="Monaco" charset="0"/>
              </a:rPr>
              <a:t>     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result</a:t>
            </a:r>
            <a:r>
              <a:rPr lang="en-US" sz="1800" dirty="0" err="1">
                <a:latin typeface="Monaco" charset="0"/>
              </a:rPr>
              <a:t>.add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s</a:t>
            </a:r>
            <a:r>
              <a:rPr lang="en-US" sz="1800" dirty="0">
                <a:latin typeface="Monaco" charset="0"/>
              </a:rPr>
              <a:t>)</a:t>
            </a:r>
          </a:p>
          <a:p>
            <a:r>
              <a:rPr lang="en-US" sz="1800" dirty="0">
                <a:latin typeface="Monaco" charset="0"/>
              </a:rPr>
              <a:t>    }</a:t>
            </a:r>
          </a:p>
          <a:p>
            <a:r>
              <a:rPr lang="en-US" sz="1800" dirty="0">
                <a:latin typeface="Monaco" charset="0"/>
              </a:rPr>
              <a:t>  }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return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result</a:t>
            </a:r>
            <a:endParaRPr lang="en-US" sz="1800" dirty="0">
              <a:solidFill>
                <a:srgbClr val="931A68"/>
              </a:solidFill>
              <a:latin typeface="Monaco" charset="0"/>
            </a:endParaRPr>
          </a:p>
          <a:p>
            <a:r>
              <a:rPr lang="en-US" sz="1800" dirty="0">
                <a:latin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0295320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1398944" y="258416"/>
            <a:ext cx="129614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Kotlin</a:t>
            </a:r>
            <a:r>
              <a:rPr kumimoji="0" lang="en-I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3</a:t>
            </a:r>
          </a:p>
        </p:txBody>
      </p:sp>
      <p:sp>
        <p:nvSpPr>
          <p:cNvPr id="4" name="Rectangle 3"/>
          <p:cNvSpPr/>
          <p:nvPr/>
        </p:nvSpPr>
        <p:spPr>
          <a:xfrm>
            <a:off x="369728" y="2212504"/>
            <a:ext cx="12054478" cy="507831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31A68"/>
                </a:solidFill>
                <a:latin typeface="Monaco" charset="0"/>
              </a:rPr>
              <a:t>package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latin typeface="Monaco" charset="0"/>
              </a:rPr>
              <a:t>wordfilter</a:t>
            </a:r>
            <a:endParaRPr lang="en-US" sz="1800" dirty="0">
              <a:latin typeface="Monaco" charset="0"/>
            </a:endParaRPr>
          </a:p>
          <a:p>
            <a:r>
              <a:rPr lang="en-US" sz="1800" dirty="0">
                <a:solidFill>
                  <a:srgbClr val="931A68"/>
                </a:solidFill>
                <a:latin typeface="Monaco" charset="0"/>
              </a:rPr>
              <a:t>import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latin typeface="Monaco" charset="0"/>
              </a:rPr>
              <a:t>java.util.ArrayList</a:t>
            </a:r>
            <a:r>
              <a:rPr lang="en-US" sz="1800" dirty="0">
                <a:latin typeface="Monaco" charset="0"/>
              </a:rPr>
              <a:t>;</a:t>
            </a:r>
            <a:br>
              <a:rPr lang="en-US" sz="1800" dirty="0">
                <a:latin typeface="Monaco" charset="0"/>
              </a:rPr>
            </a:br>
            <a:endParaRPr lang="en-US" sz="1800" dirty="0">
              <a:latin typeface="Monaco" charset="0"/>
            </a:endParaRPr>
          </a:p>
          <a:p>
            <a:r>
              <a:rPr lang="en-US" sz="1800" dirty="0">
                <a:solidFill>
                  <a:srgbClr val="931A68"/>
                </a:solidFill>
                <a:latin typeface="Monaco" charset="0"/>
              </a:rPr>
              <a:t>fun</a:t>
            </a:r>
            <a:r>
              <a:rPr lang="en-US" sz="1800" dirty="0">
                <a:latin typeface="Monaco" charset="0"/>
              </a:rPr>
              <a:t> main(</a:t>
            </a:r>
            <a:r>
              <a:rPr lang="en-US" sz="1800" dirty="0" err="1">
                <a:latin typeface="Monaco" charset="0"/>
              </a:rPr>
              <a:t>args</a:t>
            </a:r>
            <a:r>
              <a:rPr lang="en-US" sz="1800" dirty="0">
                <a:latin typeface="Monaco" charset="0"/>
              </a:rPr>
              <a:t>: Array&lt;String&gt;) {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>
                <a:latin typeface="Monaco" charset="0"/>
              </a:rPr>
              <a:t>: </a:t>
            </a:r>
            <a:r>
              <a:rPr lang="en-US" sz="1800" dirty="0" err="1">
                <a:latin typeface="Monaco" charset="0"/>
              </a:rPr>
              <a:t>MutableList</a:t>
            </a:r>
            <a:r>
              <a:rPr lang="en-US" sz="1800" dirty="0">
                <a:latin typeface="Monaco" charset="0"/>
              </a:rPr>
              <a:t>&lt;String&gt; = </a:t>
            </a:r>
            <a:r>
              <a:rPr lang="en-US" sz="1800" dirty="0" err="1">
                <a:latin typeface="Monaco" charset="0"/>
              </a:rPr>
              <a:t>mutableListOf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"Ted"</a:t>
            </a:r>
            <a:r>
              <a:rPr lang="en-US" sz="1800" dirty="0">
                <a:latin typeface="Monaco" charset="0"/>
              </a:rPr>
              <a:t>, 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"Fred"</a:t>
            </a:r>
            <a:r>
              <a:rPr lang="en-US" sz="1800" dirty="0">
                <a:latin typeface="Monaco" charset="0"/>
              </a:rPr>
              <a:t>, 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"Jed"</a:t>
            </a:r>
            <a:r>
              <a:rPr lang="en-US" sz="1800" dirty="0">
                <a:latin typeface="Monaco" charset="0"/>
              </a:rPr>
              <a:t>, 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"Ned"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latin typeface="Monaco" charset="0"/>
              </a:rPr>
              <a:t>println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e</a:t>
            </a:r>
            <a:r>
              <a:rPr lang="en-US" sz="1800" dirty="0">
                <a:latin typeface="Monaco" charset="0"/>
              </a:rPr>
              <a:t> = Erase();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short_names</a:t>
            </a:r>
            <a:r>
              <a:rPr lang="en-US" sz="1800" dirty="0">
                <a:latin typeface="Monaco" charset="0"/>
              </a:rPr>
              <a:t> =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e</a:t>
            </a:r>
            <a:r>
              <a:rPr lang="en-US" sz="1800" dirty="0" err="1">
                <a:latin typeface="Monaco" charset="0"/>
              </a:rPr>
              <a:t>.filterLongerThan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>
                <a:latin typeface="Monaco" charset="0"/>
              </a:rPr>
              <a:t>, 3)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latin typeface="Monaco" charset="0"/>
              </a:rPr>
              <a:t>println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short_names</a:t>
            </a:r>
            <a:r>
              <a:rPr lang="en-US" sz="1800" dirty="0" err="1">
                <a:latin typeface="Monaco" charset="0"/>
              </a:rPr>
              <a:t>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size</a:t>
            </a:r>
            <a:r>
              <a:rPr lang="en-US" sz="1800" dirty="0">
                <a:latin typeface="Monaco" charset="0"/>
              </a:rPr>
              <a:t>)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for</a:t>
            </a:r>
            <a:r>
              <a:rPr lang="en-US" sz="1800" dirty="0">
                <a:latin typeface="Monaco" charset="0"/>
              </a:rPr>
              <a:t> 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s</a:t>
            </a:r>
            <a:r>
              <a:rPr lang="en-US" sz="1800" dirty="0">
                <a:latin typeface="Monaco" charset="0"/>
              </a:rPr>
              <a:t>: String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in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short_names</a:t>
            </a:r>
            <a:r>
              <a:rPr lang="en-US" sz="1800" dirty="0">
                <a:latin typeface="Monaco" charset="0"/>
              </a:rPr>
              <a:t>) {</a:t>
            </a:r>
          </a:p>
          <a:p>
            <a:r>
              <a:rPr lang="en-US" sz="1800" dirty="0">
                <a:latin typeface="Monaco" charset="0"/>
              </a:rPr>
              <a:t>    </a:t>
            </a:r>
            <a:r>
              <a:rPr lang="en-US" sz="1800" dirty="0" err="1">
                <a:latin typeface="Monaco" charset="0"/>
              </a:rPr>
              <a:t>println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s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}</a:t>
            </a:r>
          </a:p>
          <a:p>
            <a:r>
              <a:rPr lang="en-US" sz="1800" dirty="0">
                <a:latin typeface="Monaco" charset="0"/>
              </a:rPr>
              <a:t>}</a:t>
            </a:r>
            <a:br>
              <a:rPr lang="en-US" sz="1800" dirty="0">
                <a:latin typeface="Monaco" charset="0"/>
              </a:rPr>
            </a:br>
            <a:endParaRPr lang="en-US" sz="1800" dirty="0">
              <a:latin typeface="Monaco" charset="0"/>
            </a:endParaRPr>
          </a:p>
          <a:p>
            <a:r>
              <a:rPr lang="en-US" sz="1800" dirty="0">
                <a:solidFill>
                  <a:srgbClr val="931A68"/>
                </a:solidFill>
                <a:latin typeface="Monaco" charset="0"/>
              </a:rPr>
              <a:t>fun</a:t>
            </a:r>
            <a:r>
              <a:rPr lang="en-US" sz="1800" dirty="0">
                <a:latin typeface="Monaco" charset="0"/>
              </a:rPr>
              <a:t> filterLongerThan1(strings: </a:t>
            </a:r>
            <a:r>
              <a:rPr lang="en-US" sz="1800" dirty="0" err="1">
                <a:latin typeface="Monaco" charset="0"/>
              </a:rPr>
              <a:t>MutableList</a:t>
            </a:r>
            <a:r>
              <a:rPr lang="en-US" sz="1800" dirty="0">
                <a:latin typeface="Monaco" charset="0"/>
              </a:rPr>
              <a:t>&lt;String&gt;, length: </a:t>
            </a:r>
            <a:r>
              <a:rPr lang="en-US" sz="1800" dirty="0" err="1">
                <a:latin typeface="Monaco" charset="0"/>
              </a:rPr>
              <a:t>Int</a:t>
            </a:r>
            <a:r>
              <a:rPr lang="en-US" sz="1800" dirty="0">
                <a:latin typeface="Monaco" charset="0"/>
              </a:rPr>
              <a:t>): List&lt;String&gt; {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result</a:t>
            </a:r>
            <a:r>
              <a:rPr lang="en-US" sz="1800" dirty="0">
                <a:latin typeface="Monaco" charset="0"/>
              </a:rPr>
              <a:t>: List&lt;String&gt; = </a:t>
            </a:r>
            <a:r>
              <a:rPr lang="en-US" sz="1800" dirty="0" err="1">
                <a:latin typeface="Monaco" charset="0"/>
              </a:rPr>
              <a:t>strings.filter</a:t>
            </a:r>
            <a:r>
              <a:rPr lang="en-US" sz="1800" dirty="0">
                <a:latin typeface="Monaco" charset="0"/>
              </a:rPr>
              <a:t> { </a:t>
            </a:r>
            <a:r>
              <a:rPr lang="en-US" sz="1800" dirty="0" err="1">
                <a:latin typeface="Monaco" charset="0"/>
              </a:rPr>
              <a:t>it.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length</a:t>
            </a:r>
            <a:r>
              <a:rPr lang="en-US" sz="1800" dirty="0">
                <a:latin typeface="Monaco" charset="0"/>
              </a:rPr>
              <a:t> &lt; length + 1 }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return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result</a:t>
            </a:r>
            <a:endParaRPr lang="en-US" sz="1800" dirty="0">
              <a:solidFill>
                <a:srgbClr val="931A68"/>
              </a:solidFill>
              <a:latin typeface="Monaco" charset="0"/>
            </a:endParaRPr>
          </a:p>
          <a:p>
            <a:r>
              <a:rPr lang="en-US" sz="1800" dirty="0">
                <a:latin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2378659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1398944" y="258416"/>
            <a:ext cx="129614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Kotlin</a:t>
            </a:r>
            <a:r>
              <a:rPr kumimoji="0" lang="en-I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4</a:t>
            </a:r>
          </a:p>
        </p:txBody>
      </p:sp>
      <p:sp>
        <p:nvSpPr>
          <p:cNvPr id="3" name="Rectangle 2"/>
          <p:cNvSpPr/>
          <p:nvPr/>
        </p:nvSpPr>
        <p:spPr>
          <a:xfrm>
            <a:off x="735786" y="3364632"/>
            <a:ext cx="11455246" cy="286232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31A68"/>
                </a:solidFill>
                <a:latin typeface="Monaco" charset="0"/>
              </a:rPr>
              <a:t>package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latin typeface="Monaco" charset="0"/>
              </a:rPr>
              <a:t>wordfilter</a:t>
            </a:r>
            <a:endParaRPr lang="en-US" sz="1800" dirty="0">
              <a:latin typeface="Monaco" charset="0"/>
            </a:endParaRPr>
          </a:p>
          <a:p>
            <a:r>
              <a:rPr lang="en-US" sz="1800" dirty="0">
                <a:solidFill>
                  <a:srgbClr val="931A68"/>
                </a:solidFill>
                <a:latin typeface="Monaco" charset="0"/>
              </a:rPr>
              <a:t>import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latin typeface="Monaco" charset="0"/>
              </a:rPr>
              <a:t>java.util.ArrayList</a:t>
            </a:r>
            <a:r>
              <a:rPr lang="en-US" sz="1800" dirty="0">
                <a:latin typeface="Monaco" charset="0"/>
              </a:rPr>
              <a:t>;</a:t>
            </a:r>
          </a:p>
          <a:p>
            <a:endParaRPr lang="en-US" sz="1800" dirty="0">
              <a:latin typeface="Monaco" charset="0"/>
            </a:endParaRPr>
          </a:p>
          <a:p>
            <a:r>
              <a:rPr lang="en-US" sz="1800" dirty="0">
                <a:solidFill>
                  <a:srgbClr val="931A68"/>
                </a:solidFill>
                <a:latin typeface="Monaco" charset="0"/>
              </a:rPr>
              <a:t>fun</a:t>
            </a:r>
            <a:r>
              <a:rPr lang="en-US" sz="1800" dirty="0">
                <a:latin typeface="Monaco" charset="0"/>
              </a:rPr>
              <a:t> main(</a:t>
            </a:r>
            <a:r>
              <a:rPr lang="en-US" sz="1800" dirty="0" err="1">
                <a:latin typeface="Monaco" charset="0"/>
              </a:rPr>
              <a:t>args</a:t>
            </a:r>
            <a:r>
              <a:rPr lang="en-US" sz="1800" dirty="0">
                <a:latin typeface="Monaco" charset="0"/>
              </a:rPr>
              <a:t>: Array&lt;String&gt;) {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>
                <a:latin typeface="Monaco" charset="0"/>
              </a:rPr>
              <a:t>: </a:t>
            </a:r>
            <a:r>
              <a:rPr lang="en-US" sz="1800" dirty="0" err="1">
                <a:latin typeface="Monaco" charset="0"/>
              </a:rPr>
              <a:t>MutableList</a:t>
            </a:r>
            <a:r>
              <a:rPr lang="en-US" sz="1800" dirty="0">
                <a:latin typeface="Monaco" charset="0"/>
              </a:rPr>
              <a:t>&lt;String&gt; = </a:t>
            </a:r>
            <a:r>
              <a:rPr lang="en-US" sz="1800" dirty="0" err="1">
                <a:latin typeface="Monaco" charset="0"/>
              </a:rPr>
              <a:t>mutableListOf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"Ted"</a:t>
            </a:r>
            <a:r>
              <a:rPr lang="en-US" sz="1800" dirty="0">
                <a:latin typeface="Monaco" charset="0"/>
              </a:rPr>
              <a:t>, 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"Fred"</a:t>
            </a:r>
            <a:r>
              <a:rPr lang="en-US" sz="1800" dirty="0">
                <a:latin typeface="Monaco" charset="0"/>
              </a:rPr>
              <a:t>, 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"Jed"</a:t>
            </a:r>
            <a:r>
              <a:rPr lang="en-US" sz="1800" dirty="0">
                <a:latin typeface="Monaco" charset="0"/>
              </a:rPr>
              <a:t>, 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"Ned"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latin typeface="Monaco" charset="0"/>
              </a:rPr>
              <a:t>println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short_names</a:t>
            </a:r>
            <a:r>
              <a:rPr lang="en-US" sz="1800" dirty="0">
                <a:latin typeface="Monaco" charset="0"/>
              </a:rPr>
              <a:t>: List&lt;String&gt; =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 err="1">
                <a:latin typeface="Monaco" charset="0"/>
              </a:rPr>
              <a:t>.filter</a:t>
            </a:r>
            <a:r>
              <a:rPr lang="en-US" sz="1800" dirty="0">
                <a:latin typeface="Monaco" charset="0"/>
              </a:rPr>
              <a:t> { </a:t>
            </a:r>
            <a:r>
              <a:rPr lang="en-US" sz="1800" dirty="0" err="1">
                <a:latin typeface="Monaco" charset="0"/>
              </a:rPr>
              <a:t>it.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length</a:t>
            </a:r>
            <a:r>
              <a:rPr lang="en-US" sz="1800" dirty="0">
                <a:latin typeface="Monaco" charset="0"/>
              </a:rPr>
              <a:t> &lt; 4 }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latin typeface="Monaco" charset="0"/>
              </a:rPr>
              <a:t>println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short_names</a:t>
            </a:r>
            <a:r>
              <a:rPr lang="en-US" sz="1800" dirty="0" err="1">
                <a:latin typeface="Monaco" charset="0"/>
              </a:rPr>
              <a:t>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size</a:t>
            </a:r>
            <a:r>
              <a:rPr lang="en-US" sz="1800" dirty="0">
                <a:latin typeface="Monaco" charset="0"/>
              </a:rPr>
              <a:t>)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latin typeface="Monaco" charset="0"/>
              </a:rPr>
              <a:t>println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short_names</a:t>
            </a:r>
            <a:r>
              <a:rPr lang="en-US" sz="1800" dirty="0">
                <a:latin typeface="Monaco" charset="0"/>
              </a:rPr>
              <a:t>)</a:t>
            </a:r>
          </a:p>
          <a:p>
            <a:r>
              <a:rPr lang="en-US" sz="1800" dirty="0">
                <a:latin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5815352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1398944" y="258416"/>
            <a:ext cx="129614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Kotlin</a:t>
            </a:r>
            <a:r>
              <a:rPr kumimoji="0" lang="en-I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5</a:t>
            </a:r>
          </a:p>
        </p:txBody>
      </p:sp>
      <p:sp>
        <p:nvSpPr>
          <p:cNvPr id="5" name="Rectangle 4"/>
          <p:cNvSpPr/>
          <p:nvPr/>
        </p:nvSpPr>
        <p:spPr>
          <a:xfrm>
            <a:off x="2469952" y="3796680"/>
            <a:ext cx="8435776" cy="120032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>
                <a:solidFill>
                  <a:srgbClr val="0326CC"/>
                </a:solidFill>
                <a:latin typeface="Monaco" charset="0"/>
              </a:rPr>
              <a:t>names</a:t>
            </a:r>
            <a:r>
              <a:rPr lang="en-US" sz="1800" dirty="0">
                <a:latin typeface="Monaco" charset="0"/>
              </a:rPr>
              <a:t> = </a:t>
            </a:r>
            <a:r>
              <a:rPr lang="en-US" sz="1800" dirty="0" err="1">
                <a:latin typeface="Monaco" charset="0"/>
              </a:rPr>
              <a:t>mutableListOf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"Ted"</a:t>
            </a:r>
            <a:r>
              <a:rPr lang="en-US" sz="1800" dirty="0">
                <a:latin typeface="Monaco" charset="0"/>
              </a:rPr>
              <a:t>, 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"Fred"</a:t>
            </a:r>
            <a:r>
              <a:rPr lang="en-US" sz="1800" dirty="0">
                <a:latin typeface="Monaco" charset="0"/>
              </a:rPr>
              <a:t>, 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"Jed"</a:t>
            </a:r>
            <a:r>
              <a:rPr lang="en-US" sz="1800" dirty="0">
                <a:latin typeface="Monaco" charset="0"/>
              </a:rPr>
              <a:t>, 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"Ned"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 err="1">
                <a:latin typeface="Monaco" charset="0"/>
              </a:rPr>
              <a:t>println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0326CC"/>
                </a:solidFill>
                <a:latin typeface="Monaco" charset="0"/>
              </a:rPr>
              <a:t>names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short_names</a:t>
            </a:r>
            <a:r>
              <a:rPr lang="en-US" sz="1800" dirty="0">
                <a:latin typeface="Monaco" charset="0"/>
              </a:rPr>
              <a:t> = 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names</a:t>
            </a:r>
            <a:r>
              <a:rPr lang="en-US" sz="1800" dirty="0" err="1">
                <a:latin typeface="Monaco" charset="0"/>
              </a:rPr>
              <a:t>.filter</a:t>
            </a:r>
            <a:r>
              <a:rPr lang="en-US" sz="1800" dirty="0">
                <a:latin typeface="Monaco" charset="0"/>
              </a:rPr>
              <a:t> { </a:t>
            </a:r>
            <a:r>
              <a:rPr lang="en-US" sz="1800" dirty="0" err="1">
                <a:latin typeface="Monaco" charset="0"/>
              </a:rPr>
              <a:t>it.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length</a:t>
            </a:r>
            <a:r>
              <a:rPr lang="en-US" sz="1800" dirty="0">
                <a:latin typeface="Monaco" charset="0"/>
              </a:rPr>
              <a:t> &lt; 4 }</a:t>
            </a:r>
          </a:p>
          <a:p>
            <a:r>
              <a:rPr lang="en-US" sz="1800" dirty="0" err="1">
                <a:latin typeface="Monaco" charset="0"/>
              </a:rPr>
              <a:t>println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short_names</a:t>
            </a:r>
            <a:r>
              <a:rPr lang="en-US" sz="1800" dirty="0">
                <a:latin typeface="Monaco" charset="0"/>
              </a:rPr>
              <a:t>)</a:t>
            </a:r>
            <a:endParaRPr lang="en-US" sz="1800" dirty="0">
              <a:solidFill>
                <a:srgbClr val="0326CC"/>
              </a:solidFill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246706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571" name="Shape 571"/>
          <p:cNvSpPr/>
          <p:nvPr/>
        </p:nvSpPr>
        <p:spPr>
          <a:xfrm>
            <a:off x="209656" y="294570"/>
            <a:ext cx="5687806" cy="806489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>
                <a:solidFill>
                  <a:srgbClr val="931A68"/>
                </a:solidFill>
              </a:rPr>
              <a:t>import</a:t>
            </a:r>
            <a:r>
              <a:rPr sz="1400" dirty="0"/>
              <a:t> </a:t>
            </a:r>
            <a:r>
              <a:rPr sz="1400" dirty="0" err="1"/>
              <a:t>java.util.ArrayList</a:t>
            </a:r>
            <a:r>
              <a:rPr sz="1400" dirty="0"/>
              <a:t>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>
                <a:solidFill>
                  <a:srgbClr val="931A68"/>
                </a:solidFill>
              </a:rPr>
              <a:t>import</a:t>
            </a:r>
            <a:r>
              <a:rPr sz="1400" dirty="0"/>
              <a:t> </a:t>
            </a:r>
            <a:r>
              <a:rPr sz="1400" dirty="0" err="1"/>
              <a:t>java.util.List</a:t>
            </a:r>
            <a:r>
              <a:rPr sz="1400" dirty="0"/>
              <a:t>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endParaRPr sz="1400" dirty="0"/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>
                <a:solidFill>
                  <a:srgbClr val="931A68"/>
                </a:solidFill>
              </a:rPr>
              <a:t>class</a:t>
            </a:r>
            <a:r>
              <a:rPr sz="1400" dirty="0"/>
              <a:t> Erase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{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</a:t>
            </a:r>
            <a:r>
              <a:rPr sz="1400" dirty="0">
                <a:solidFill>
                  <a:srgbClr val="931A68"/>
                </a:solidFill>
              </a:rPr>
              <a:t>public</a:t>
            </a:r>
            <a:r>
              <a:rPr sz="1400" dirty="0"/>
              <a:t> </a:t>
            </a:r>
            <a:r>
              <a:rPr sz="1400" dirty="0">
                <a:solidFill>
                  <a:srgbClr val="931A68"/>
                </a:solidFill>
              </a:rPr>
              <a:t>static</a:t>
            </a:r>
            <a:r>
              <a:rPr sz="1400" dirty="0"/>
              <a:t> </a:t>
            </a:r>
            <a:r>
              <a:rPr sz="1400" dirty="0">
                <a:solidFill>
                  <a:srgbClr val="931A68"/>
                </a:solidFill>
              </a:rPr>
              <a:t>void</a:t>
            </a:r>
            <a:r>
              <a:rPr sz="1400" dirty="0"/>
              <a:t> main(String[] </a:t>
            </a:r>
            <a:r>
              <a:rPr sz="1400" dirty="0" err="1"/>
              <a:t>args</a:t>
            </a:r>
            <a:r>
              <a:rPr sz="1400" dirty="0"/>
              <a:t>)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{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List&lt;String&gt; names = </a:t>
            </a:r>
            <a:r>
              <a:rPr sz="1400" dirty="0">
                <a:solidFill>
                  <a:srgbClr val="931A68"/>
                </a:solidFill>
              </a:rPr>
              <a:t>new</a:t>
            </a:r>
            <a:r>
              <a:rPr sz="1400" dirty="0"/>
              <a:t> </a:t>
            </a:r>
            <a:r>
              <a:rPr sz="1400" dirty="0" err="1"/>
              <a:t>ArrayList</a:t>
            </a:r>
            <a:r>
              <a:rPr sz="1400" dirty="0"/>
              <a:t>&lt;String&gt;();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names.add</a:t>
            </a:r>
            <a:r>
              <a:rPr sz="1400" dirty="0"/>
              <a:t>(</a:t>
            </a:r>
            <a:r>
              <a:rPr sz="1400" dirty="0">
                <a:solidFill>
                  <a:srgbClr val="3933FF"/>
                </a:solidFill>
              </a:rPr>
              <a:t>"Ted"</a:t>
            </a:r>
            <a:r>
              <a:rPr sz="1400" dirty="0"/>
              <a:t>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names.add</a:t>
            </a:r>
            <a:r>
              <a:rPr sz="1400" dirty="0"/>
              <a:t>(</a:t>
            </a:r>
            <a:r>
              <a:rPr sz="1400" dirty="0">
                <a:solidFill>
                  <a:srgbClr val="3933FF"/>
                </a:solidFill>
              </a:rPr>
              <a:t>"Fred"</a:t>
            </a:r>
            <a:r>
              <a:rPr sz="1400" dirty="0"/>
              <a:t>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names.add</a:t>
            </a:r>
            <a:r>
              <a:rPr sz="1400" dirty="0"/>
              <a:t>(</a:t>
            </a:r>
            <a:r>
              <a:rPr sz="1400" dirty="0">
                <a:solidFill>
                  <a:srgbClr val="3933FF"/>
                </a:solidFill>
              </a:rPr>
              <a:t>"Jed"</a:t>
            </a:r>
            <a:r>
              <a:rPr sz="1400" dirty="0"/>
              <a:t>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names.add</a:t>
            </a:r>
            <a:r>
              <a:rPr sz="1400" dirty="0"/>
              <a:t>(</a:t>
            </a:r>
            <a:r>
              <a:rPr sz="1400" dirty="0">
                <a:solidFill>
                  <a:srgbClr val="3933FF"/>
                </a:solidFill>
              </a:rPr>
              <a:t>"Ned"</a:t>
            </a:r>
            <a:r>
              <a:rPr sz="1400" dirty="0"/>
              <a:t>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System.</a:t>
            </a:r>
            <a:r>
              <a:rPr sz="1400" dirty="0" err="1">
                <a:solidFill>
                  <a:srgbClr val="0326CC"/>
                </a:solidFill>
              </a:rPr>
              <a:t>out</a:t>
            </a:r>
            <a:r>
              <a:rPr sz="1400" dirty="0" err="1"/>
              <a:t>.println</a:t>
            </a:r>
            <a:r>
              <a:rPr sz="1400" dirty="0"/>
              <a:t>(names);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Erase e = </a:t>
            </a:r>
            <a:r>
              <a:rPr sz="1400" dirty="0">
                <a:solidFill>
                  <a:srgbClr val="931A68"/>
                </a:solidFill>
              </a:rPr>
              <a:t>new</a:t>
            </a:r>
            <a:r>
              <a:rPr sz="1400" dirty="0"/>
              <a:t> Erase();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List&lt;String&gt; short_names = </a:t>
            </a:r>
            <a:endParaRPr lang="en-IE" sz="1400" dirty="0"/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400" dirty="0"/>
              <a:t>              </a:t>
            </a:r>
            <a:r>
              <a:rPr sz="1400" dirty="0"/>
              <a:t>e.filterLongerThan(names, 3);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System.</a:t>
            </a:r>
            <a:r>
              <a:rPr sz="1400" dirty="0" err="1">
                <a:solidFill>
                  <a:srgbClr val="0326CC"/>
                </a:solidFill>
              </a:rPr>
              <a:t>out</a:t>
            </a:r>
            <a:r>
              <a:rPr sz="1400" dirty="0" err="1"/>
              <a:t>.println</a:t>
            </a:r>
            <a:r>
              <a:rPr sz="1400" dirty="0"/>
              <a:t>(</a:t>
            </a:r>
            <a:r>
              <a:rPr sz="1400" dirty="0" err="1"/>
              <a:t>short_names.size</a:t>
            </a:r>
            <a:r>
              <a:rPr sz="1400" dirty="0"/>
              <a:t>());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>
                <a:solidFill>
                  <a:srgbClr val="931A68"/>
                </a:solidFill>
              </a:rPr>
              <a:t>for</a:t>
            </a:r>
            <a:r>
              <a:rPr sz="1400" dirty="0"/>
              <a:t> (String s : </a:t>
            </a:r>
            <a:r>
              <a:rPr sz="1400" dirty="0" err="1"/>
              <a:t>short_names</a:t>
            </a:r>
            <a:r>
              <a:rPr sz="1400" dirty="0"/>
              <a:t>)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{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  </a:t>
            </a:r>
            <a:r>
              <a:rPr sz="1400" dirty="0" err="1"/>
              <a:t>System.</a:t>
            </a:r>
            <a:r>
              <a:rPr sz="1400" dirty="0" err="1">
                <a:solidFill>
                  <a:srgbClr val="0326CC"/>
                </a:solidFill>
              </a:rPr>
              <a:t>out</a:t>
            </a:r>
            <a:r>
              <a:rPr sz="1400" dirty="0" err="1"/>
              <a:t>.println</a:t>
            </a:r>
            <a:r>
              <a:rPr sz="1400" dirty="0"/>
              <a:t>(s);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}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}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endParaRPr sz="1400" dirty="0"/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</a:t>
            </a:r>
            <a:r>
              <a:rPr sz="1400" dirty="0">
                <a:solidFill>
                  <a:srgbClr val="931A68"/>
                </a:solidFill>
              </a:rPr>
              <a:t>public</a:t>
            </a:r>
            <a:r>
              <a:rPr sz="1400" dirty="0"/>
              <a:t> List&lt;String&gt; filterLongerThan(</a:t>
            </a:r>
            <a:endParaRPr lang="en-IE" sz="1400" dirty="0"/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400" dirty="0"/>
              <a:t>                   </a:t>
            </a:r>
            <a:r>
              <a:rPr sz="1400" dirty="0"/>
              <a:t>List&lt;String&gt; strings, </a:t>
            </a:r>
            <a:r>
              <a:rPr sz="1400" dirty="0">
                <a:solidFill>
                  <a:srgbClr val="931A68"/>
                </a:solidFill>
              </a:rPr>
              <a:t>int</a:t>
            </a:r>
            <a:r>
              <a:rPr sz="1400" dirty="0"/>
              <a:t> length)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{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List&lt;String&gt; result = </a:t>
            </a:r>
            <a:r>
              <a:rPr sz="1400" dirty="0">
                <a:solidFill>
                  <a:srgbClr val="931A68"/>
                </a:solidFill>
              </a:rPr>
              <a:t>new</a:t>
            </a:r>
            <a:r>
              <a:rPr sz="1400" dirty="0"/>
              <a:t> </a:t>
            </a:r>
            <a:r>
              <a:rPr sz="1400" dirty="0" err="1"/>
              <a:t>ArrayList</a:t>
            </a:r>
            <a:r>
              <a:rPr sz="1400" dirty="0"/>
              <a:t>&lt;String&gt;();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>
                <a:solidFill>
                  <a:srgbClr val="931A68"/>
                </a:solidFill>
              </a:rPr>
              <a:t>for</a:t>
            </a:r>
            <a:r>
              <a:rPr sz="1400" dirty="0"/>
              <a:t> (String s : strings)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{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  </a:t>
            </a:r>
            <a:r>
              <a:rPr sz="1400" dirty="0">
                <a:solidFill>
                  <a:srgbClr val="931A68"/>
                </a:solidFill>
              </a:rPr>
              <a:t>if</a:t>
            </a:r>
            <a:r>
              <a:rPr sz="1400" dirty="0"/>
              <a:t> (</a:t>
            </a:r>
            <a:r>
              <a:rPr sz="1400" dirty="0" err="1"/>
              <a:t>s.length</a:t>
            </a:r>
            <a:r>
              <a:rPr sz="1400" dirty="0"/>
              <a:t>() &lt; length + 1)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  {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    </a:t>
            </a:r>
            <a:r>
              <a:rPr sz="1400" dirty="0" err="1"/>
              <a:t>result.add</a:t>
            </a:r>
            <a:r>
              <a:rPr sz="1400" dirty="0"/>
              <a:t>(s);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  }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}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>
                <a:solidFill>
                  <a:srgbClr val="931A68"/>
                </a:solidFill>
              </a:rPr>
              <a:t>return</a:t>
            </a:r>
            <a:r>
              <a:rPr sz="1400" dirty="0"/>
              <a:t> result;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}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9656" y="8365890"/>
            <a:ext cx="10081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Java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732490" y="2940913"/>
            <a:ext cx="8477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2400" dirty="0"/>
              <a:t>Swift</a:t>
            </a:r>
            <a:endParaRPr kumimoji="0" lang="en-I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67267" y="1347032"/>
            <a:ext cx="122413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2400" dirty="0"/>
              <a:t>Groovy</a:t>
            </a:r>
            <a:endParaRPr kumimoji="0" lang="en-I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390" y="6087822"/>
            <a:ext cx="5384800" cy="3378200"/>
          </a:xfrm>
          <a:prstGeom prst="rect">
            <a:avLst/>
          </a:prstGeom>
        </p:spPr>
      </p:pic>
      <p:sp>
        <p:nvSpPr>
          <p:cNvPr id="568" name="Shape 568"/>
          <p:cNvSpPr/>
          <p:nvPr/>
        </p:nvSpPr>
        <p:spPr>
          <a:xfrm>
            <a:off x="5544616" y="1840184"/>
            <a:ext cx="7388337" cy="10795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E" dirty="0">
                <a:solidFill>
                  <a:srgbClr val="BB2CA2"/>
                </a:solidFill>
              </a:rPr>
              <a:t>let</a:t>
            </a:r>
            <a:r>
              <a:rPr dirty="0"/>
              <a:t> names = [</a:t>
            </a:r>
            <a:r>
              <a:rPr dirty="0">
                <a:solidFill>
                  <a:srgbClr val="D12F1B"/>
                </a:solidFill>
              </a:rPr>
              <a:t>"ted"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"fred"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"jed"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"ned"</a:t>
            </a:r>
            <a:r>
              <a:rPr dirty="0"/>
              <a:t>]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println</a:t>
            </a:r>
            <a:r>
              <a:rPr dirty="0"/>
              <a:t>(names)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E" dirty="0">
                <a:solidFill>
                  <a:srgbClr val="BB2CA2"/>
                </a:solidFill>
              </a:rPr>
              <a:t>let</a:t>
            </a:r>
            <a:r>
              <a:rPr dirty="0"/>
              <a:t> short_names = names.filter { countElements($0) &lt; </a:t>
            </a:r>
            <a:r>
              <a:rPr dirty="0">
                <a:solidFill>
                  <a:srgbClr val="272AD8"/>
                </a:solidFill>
              </a:rPr>
              <a:t>4</a:t>
            </a:r>
            <a:r>
              <a:rPr dirty="0"/>
              <a:t>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println</a:t>
            </a:r>
            <a:r>
              <a:rPr dirty="0"/>
              <a:t>(</a:t>
            </a:r>
            <a:r>
              <a:rPr dirty="0" err="1"/>
              <a:t>short_names</a:t>
            </a:r>
            <a:r>
              <a:rPr dirty="0"/>
              <a:t>)</a:t>
            </a:r>
          </a:p>
        </p:txBody>
      </p:sp>
      <p:sp>
        <p:nvSpPr>
          <p:cNvPr id="570" name="Shape 570"/>
          <p:cNvSpPr/>
          <p:nvPr/>
        </p:nvSpPr>
        <p:spPr>
          <a:xfrm>
            <a:off x="5544616" y="292834"/>
            <a:ext cx="7366496" cy="102592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names = [</a:t>
            </a:r>
            <a:r>
              <a:rPr dirty="0">
                <a:solidFill>
                  <a:srgbClr val="FF39D6"/>
                </a:solidFill>
              </a:rPr>
              <a:t>"Ted"</a:t>
            </a:r>
            <a:r>
              <a:rPr dirty="0"/>
              <a:t>, </a:t>
            </a:r>
            <a:r>
              <a:rPr dirty="0">
                <a:solidFill>
                  <a:srgbClr val="FF39D6"/>
                </a:solidFill>
              </a:rPr>
              <a:t>"Fred"</a:t>
            </a:r>
            <a:r>
              <a:rPr dirty="0"/>
              <a:t>, </a:t>
            </a:r>
            <a:r>
              <a:rPr dirty="0">
                <a:solidFill>
                  <a:srgbClr val="FF39D6"/>
                </a:solidFill>
              </a:rPr>
              <a:t>"Jed"</a:t>
            </a:r>
            <a:r>
              <a:rPr dirty="0"/>
              <a:t>, </a:t>
            </a:r>
            <a:r>
              <a:rPr dirty="0">
                <a:solidFill>
                  <a:srgbClr val="FF39D6"/>
                </a:solidFill>
              </a:rPr>
              <a:t>"Ned"</a:t>
            </a:r>
            <a:r>
              <a:rPr dirty="0"/>
              <a:t>]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dirty="0" err="1">
                <a:solidFill>
                  <a:srgbClr val="76D6FF"/>
                </a:solidFill>
              </a:rPr>
              <a:t>println</a:t>
            </a:r>
            <a:r>
              <a:rPr dirty="0"/>
              <a:t> names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short_names = names.</a:t>
            </a:r>
            <a:r>
              <a:rPr dirty="0">
                <a:solidFill>
                  <a:srgbClr val="76D6FF"/>
                </a:solidFill>
              </a:rPr>
              <a:t>findAll</a:t>
            </a:r>
            <a:r>
              <a:rPr dirty="0"/>
              <a:t>{</a:t>
            </a:r>
            <a:r>
              <a:rPr lang="en-IE" dirty="0"/>
              <a:t> </a:t>
            </a:r>
            <a:r>
              <a:rPr dirty="0"/>
              <a:t>it.</a:t>
            </a:r>
            <a:r>
              <a:rPr dirty="0">
                <a:solidFill>
                  <a:srgbClr val="76D6FF"/>
                </a:solidFill>
              </a:rPr>
              <a:t>size</a:t>
            </a:r>
            <a:r>
              <a:rPr dirty="0"/>
              <a:t>() &lt; </a:t>
            </a:r>
            <a:r>
              <a:rPr lang="en-IE" dirty="0">
                <a:solidFill>
                  <a:srgbClr val="FF2600"/>
                </a:solidFill>
              </a:rPr>
              <a:t>4 </a:t>
            </a:r>
            <a:r>
              <a:rPr dirty="0"/>
              <a:t>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dirty="0" err="1"/>
              <a:t>short_names.</a:t>
            </a:r>
            <a:r>
              <a:rPr dirty="0" err="1">
                <a:solidFill>
                  <a:srgbClr val="76D6FF"/>
                </a:solidFill>
              </a:rPr>
              <a:t>each</a:t>
            </a:r>
            <a:r>
              <a:rPr dirty="0"/>
              <a:t> {</a:t>
            </a:r>
            <a:r>
              <a:rPr dirty="0" err="1">
                <a:solidFill>
                  <a:srgbClr val="76D6FF"/>
                </a:solidFill>
              </a:rPr>
              <a:t>println</a:t>
            </a:r>
            <a:r>
              <a:rPr dirty="0"/>
              <a:t> it}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731646" y="4733029"/>
            <a:ext cx="10081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2400" dirty="0" err="1"/>
              <a:t>Kotlin</a:t>
            </a:r>
            <a:endParaRPr kumimoji="0" lang="en-I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44617" y="3547045"/>
            <a:ext cx="7388336" cy="10772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600" dirty="0">
                <a:latin typeface="Monaco" charset="0"/>
              </a:rPr>
              <a:t> </a:t>
            </a:r>
            <a:r>
              <a:rPr lang="en-US" sz="1600" dirty="0">
                <a:solidFill>
                  <a:srgbClr val="0326CC"/>
                </a:solidFill>
                <a:latin typeface="Monaco" charset="0"/>
              </a:rPr>
              <a:t>names</a:t>
            </a:r>
            <a:r>
              <a:rPr lang="en-US" sz="1600" dirty="0">
                <a:latin typeface="Monaco" charset="0"/>
              </a:rPr>
              <a:t> = </a:t>
            </a:r>
            <a:r>
              <a:rPr lang="en-US" sz="1600" dirty="0" err="1">
                <a:latin typeface="Monaco" charset="0"/>
              </a:rPr>
              <a:t>mutableListOf</a:t>
            </a:r>
            <a:r>
              <a:rPr lang="en-US" sz="1600" dirty="0">
                <a:latin typeface="Monaco" charset="0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 charset="0"/>
              </a:rPr>
              <a:t>"Ted"</a:t>
            </a:r>
            <a:r>
              <a:rPr lang="en-US" sz="1600" dirty="0">
                <a:latin typeface="Monaco" charset="0"/>
              </a:rPr>
              <a:t>, </a:t>
            </a:r>
            <a:r>
              <a:rPr lang="en-US" sz="1600" dirty="0">
                <a:solidFill>
                  <a:srgbClr val="3933FF"/>
                </a:solidFill>
                <a:latin typeface="Monaco" charset="0"/>
              </a:rPr>
              <a:t>"Fred"</a:t>
            </a:r>
            <a:r>
              <a:rPr lang="en-US" sz="1600" dirty="0">
                <a:latin typeface="Monaco" charset="0"/>
              </a:rPr>
              <a:t>, </a:t>
            </a:r>
            <a:r>
              <a:rPr lang="en-US" sz="1600" dirty="0">
                <a:solidFill>
                  <a:srgbClr val="3933FF"/>
                </a:solidFill>
                <a:latin typeface="Monaco" charset="0"/>
              </a:rPr>
              <a:t>"Jed"</a:t>
            </a:r>
            <a:r>
              <a:rPr lang="en-US" sz="1600" dirty="0">
                <a:latin typeface="Monaco" charset="0"/>
              </a:rPr>
              <a:t>, </a:t>
            </a:r>
            <a:r>
              <a:rPr lang="en-US" sz="1600" dirty="0">
                <a:solidFill>
                  <a:srgbClr val="3933FF"/>
                </a:solidFill>
                <a:latin typeface="Monaco" charset="0"/>
              </a:rPr>
              <a:t>"Ned"</a:t>
            </a:r>
            <a:r>
              <a:rPr lang="en-US" sz="1600" dirty="0">
                <a:latin typeface="Monaco" charset="0"/>
              </a:rPr>
              <a:t>);</a:t>
            </a:r>
          </a:p>
          <a:p>
            <a:r>
              <a:rPr lang="en-US" sz="1600" dirty="0" err="1">
                <a:latin typeface="Monaco" charset="0"/>
              </a:rPr>
              <a:t>println</a:t>
            </a:r>
            <a:r>
              <a:rPr lang="en-US" sz="1600" dirty="0">
                <a:latin typeface="Monaco" charset="0"/>
              </a:rPr>
              <a:t>(</a:t>
            </a:r>
            <a:r>
              <a:rPr lang="en-US" sz="1600" dirty="0">
                <a:solidFill>
                  <a:srgbClr val="0326CC"/>
                </a:solidFill>
                <a:latin typeface="Monaco" charset="0"/>
              </a:rPr>
              <a:t>names</a:t>
            </a:r>
            <a:r>
              <a:rPr lang="en-US" sz="1600" dirty="0">
                <a:latin typeface="Monaco" charset="0"/>
              </a:rPr>
              <a:t>);</a:t>
            </a:r>
          </a:p>
          <a:p>
            <a:r>
              <a:rPr lang="en-US" sz="16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600" dirty="0">
                <a:latin typeface="Monaco" charset="0"/>
              </a:rPr>
              <a:t> </a:t>
            </a:r>
            <a:r>
              <a:rPr lang="en-US" sz="1600" dirty="0" err="1">
                <a:solidFill>
                  <a:srgbClr val="0326CC"/>
                </a:solidFill>
                <a:latin typeface="Monaco" charset="0"/>
              </a:rPr>
              <a:t>short_names</a:t>
            </a:r>
            <a:r>
              <a:rPr lang="en-US" sz="1600" dirty="0">
                <a:latin typeface="Monaco" charset="0"/>
              </a:rPr>
              <a:t> = </a:t>
            </a:r>
            <a:r>
              <a:rPr lang="en-US" sz="1600" dirty="0" err="1">
                <a:solidFill>
                  <a:srgbClr val="0326CC"/>
                </a:solidFill>
                <a:latin typeface="Monaco" charset="0"/>
              </a:rPr>
              <a:t>names</a:t>
            </a:r>
            <a:r>
              <a:rPr lang="en-US" sz="1600" dirty="0" err="1">
                <a:latin typeface="Monaco" charset="0"/>
              </a:rPr>
              <a:t>.filter</a:t>
            </a:r>
            <a:r>
              <a:rPr lang="en-US" sz="1600" dirty="0">
                <a:latin typeface="Monaco" charset="0"/>
              </a:rPr>
              <a:t> { </a:t>
            </a:r>
            <a:r>
              <a:rPr lang="en-US" sz="1600" dirty="0" err="1">
                <a:latin typeface="Monaco" charset="0"/>
              </a:rPr>
              <a:t>it.</a:t>
            </a:r>
            <a:r>
              <a:rPr lang="en-US" sz="1600" dirty="0" err="1">
                <a:solidFill>
                  <a:srgbClr val="0326CC"/>
                </a:solidFill>
                <a:latin typeface="Monaco" charset="0"/>
              </a:rPr>
              <a:t>length</a:t>
            </a:r>
            <a:r>
              <a:rPr lang="en-US" sz="1600" dirty="0">
                <a:latin typeface="Monaco" charset="0"/>
              </a:rPr>
              <a:t> &lt; 4 }</a:t>
            </a:r>
          </a:p>
          <a:p>
            <a:r>
              <a:rPr lang="en-US" sz="1600" dirty="0" err="1">
                <a:latin typeface="Monaco" charset="0"/>
              </a:rPr>
              <a:t>println</a:t>
            </a:r>
            <a:r>
              <a:rPr lang="en-US" sz="1600" dirty="0">
                <a:latin typeface="Monaco" charset="0"/>
              </a:rPr>
              <a:t>(</a:t>
            </a:r>
            <a:r>
              <a:rPr lang="en-US" sz="1600" dirty="0" err="1">
                <a:solidFill>
                  <a:srgbClr val="0326CC"/>
                </a:solidFill>
                <a:latin typeface="Monaco" charset="0"/>
              </a:rPr>
              <a:t>short_names</a:t>
            </a:r>
            <a:r>
              <a:rPr lang="en-US" sz="1600" dirty="0">
                <a:latin typeface="Monaco" charset="0"/>
              </a:rPr>
              <a:t>)</a:t>
            </a:r>
            <a:endParaRPr lang="en-US" sz="1600" dirty="0">
              <a:solidFill>
                <a:srgbClr val="0326CC"/>
              </a:solidFill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224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Groovy 1</a:t>
            </a:r>
          </a:p>
        </p:txBody>
      </p:sp>
      <p:sp>
        <p:nvSpPr>
          <p:cNvPr id="407" name="Shape 407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408" name="Shape 408"/>
          <p:cNvSpPr>
            <a:spLocks noGrp="1"/>
          </p:cNvSpPr>
          <p:nvPr>
            <p:ph type="body" sz="quarter" idx="1"/>
          </p:nvPr>
        </p:nvSpPr>
        <p:spPr>
          <a:xfrm>
            <a:off x="571500" y="2324100"/>
            <a:ext cx="3124200" cy="6565900"/>
          </a:xfrm>
          <a:prstGeom prst="rect">
            <a:avLst/>
          </a:prstGeom>
        </p:spPr>
        <p:txBody>
          <a:bodyPr/>
          <a:lstStyle/>
          <a:p>
            <a:r>
              <a:t>Also a valid Groovy program...</a:t>
            </a:r>
          </a:p>
        </p:txBody>
      </p:sp>
      <p:sp>
        <p:nvSpPr>
          <p:cNvPr id="409" name="Shape 409"/>
          <p:cNvSpPr/>
          <p:nvPr/>
        </p:nvSpPr>
        <p:spPr>
          <a:xfrm>
            <a:off x="4486176" y="-24210"/>
            <a:ext cx="8470900" cy="979755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007AAA"/>
                </a:solidFill>
              </a:rPr>
              <a:t>import</a:t>
            </a:r>
            <a:r>
              <a:rPr sz="1800" dirty="0"/>
              <a:t> </a:t>
            </a:r>
            <a:r>
              <a:rPr sz="1800" dirty="0" err="1"/>
              <a:t>java.util.ArrayList</a:t>
            </a:r>
            <a:r>
              <a:rPr sz="1800" dirty="0"/>
              <a:t>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007AAA"/>
                </a:solidFill>
              </a:rPr>
              <a:t>import</a:t>
            </a:r>
            <a:r>
              <a:rPr sz="1800" dirty="0"/>
              <a:t> </a:t>
            </a:r>
            <a:r>
              <a:rPr sz="1800" dirty="0" err="1"/>
              <a:t>java.util.List</a:t>
            </a:r>
            <a:r>
              <a:rPr sz="1800" dirty="0"/>
              <a:t>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18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00ACFF"/>
                </a:solidFill>
              </a:rPr>
              <a:t>class</a:t>
            </a:r>
            <a:r>
              <a:rPr sz="1800" dirty="0"/>
              <a:t> Erase{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007AAA"/>
                </a:solidFill>
              </a:rPr>
              <a:t>public</a:t>
            </a:r>
            <a:r>
              <a:rPr sz="1800" dirty="0"/>
              <a:t> </a:t>
            </a:r>
            <a:r>
              <a:rPr sz="1800" dirty="0">
                <a:solidFill>
                  <a:srgbClr val="007AAA"/>
                </a:solidFill>
              </a:rPr>
              <a:t>static</a:t>
            </a:r>
            <a:r>
              <a:rPr sz="1800" dirty="0"/>
              <a:t> </a:t>
            </a:r>
            <a:r>
              <a:rPr sz="1800" dirty="0">
                <a:solidFill>
                  <a:srgbClr val="00ACFF"/>
                </a:solidFill>
              </a:rPr>
              <a:t>void</a:t>
            </a:r>
            <a:r>
              <a:rPr sz="1800" dirty="0"/>
              <a:t> main(String[] </a:t>
            </a:r>
            <a:r>
              <a:rPr sz="1800" dirty="0" err="1"/>
              <a:t>args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names = </a:t>
            </a:r>
            <a:r>
              <a:rPr sz="1800" dirty="0">
                <a:solidFill>
                  <a:srgbClr val="007AAA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"Ted"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"Fred"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"Jed"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"Ned"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System.out.</a:t>
            </a:r>
            <a:r>
              <a:rPr sz="1800" dirty="0" err="1">
                <a:solidFill>
                  <a:srgbClr val="76D6FF"/>
                </a:solidFill>
              </a:rPr>
              <a:t>println</a:t>
            </a:r>
            <a:r>
              <a:rPr sz="1800" dirty="0"/>
              <a:t>(names);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Erase e = </a:t>
            </a:r>
            <a:r>
              <a:rPr sz="1800" dirty="0">
                <a:solidFill>
                  <a:srgbClr val="007AAA"/>
                </a:solidFill>
              </a:rPr>
              <a:t>new</a:t>
            </a:r>
            <a:r>
              <a:rPr sz="1800" dirty="0"/>
              <a:t> Erase();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</a:t>
            </a:r>
            <a:r>
              <a:rPr sz="1800" dirty="0" err="1"/>
              <a:t>short_names</a:t>
            </a:r>
            <a:r>
              <a:rPr sz="1800" dirty="0"/>
              <a:t> = </a:t>
            </a:r>
            <a:r>
              <a:rPr sz="1800" dirty="0" err="1"/>
              <a:t>e.filterLongerThan</a:t>
            </a:r>
            <a:r>
              <a:rPr sz="1800" dirty="0"/>
              <a:t>(names, </a:t>
            </a:r>
            <a:r>
              <a:rPr sz="1800" dirty="0">
                <a:solidFill>
                  <a:srgbClr val="FF2600"/>
                </a:solidFill>
              </a:rPr>
              <a:t>3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System.out.</a:t>
            </a:r>
            <a:r>
              <a:rPr sz="1800" dirty="0" err="1">
                <a:solidFill>
                  <a:srgbClr val="76D6FF"/>
                </a:solidFill>
              </a:rPr>
              <a:t>println</a:t>
            </a:r>
            <a:r>
              <a:rPr sz="1800" dirty="0"/>
              <a:t>(</a:t>
            </a:r>
            <a:r>
              <a:rPr sz="1800" dirty="0" err="1"/>
              <a:t>short_names.</a:t>
            </a:r>
            <a:r>
              <a:rPr sz="1800" dirty="0" err="1">
                <a:solidFill>
                  <a:srgbClr val="76D6FF"/>
                </a:solidFill>
              </a:rPr>
              <a:t>size</a:t>
            </a:r>
            <a:r>
              <a:rPr sz="1800" dirty="0"/>
              <a:t>());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007AAA"/>
                </a:solidFill>
              </a:rPr>
              <a:t>for</a:t>
            </a:r>
            <a:r>
              <a:rPr sz="1800" dirty="0"/>
              <a:t> (String s : </a:t>
            </a:r>
            <a:r>
              <a:rPr sz="1800" dirty="0" err="1"/>
              <a:t>short_names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 err="1"/>
              <a:t>System.out.</a:t>
            </a:r>
            <a:r>
              <a:rPr sz="1800" dirty="0" err="1">
                <a:solidFill>
                  <a:srgbClr val="76D6FF"/>
                </a:solidFill>
              </a:rPr>
              <a:t>println</a:t>
            </a:r>
            <a:r>
              <a:rPr sz="1800" dirty="0"/>
              <a:t>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18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007AAA"/>
                </a:solidFill>
              </a:rPr>
              <a:t>public</a:t>
            </a:r>
            <a:r>
              <a:rPr sz="1800" dirty="0"/>
              <a:t> List&lt;String&gt; filterLongerThan(List&lt;String&gt; strings, </a:t>
            </a:r>
            <a:endParaRPr lang="en-IE" sz="18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800" dirty="0">
                <a:solidFill>
                  <a:srgbClr val="00ACFF"/>
                </a:solidFill>
              </a:rPr>
              <a:t>                                                  </a:t>
            </a:r>
            <a:r>
              <a:rPr sz="1800" dirty="0">
                <a:solidFill>
                  <a:srgbClr val="00ACFF"/>
                </a:solidFill>
              </a:rPr>
              <a:t>int</a:t>
            </a:r>
            <a:r>
              <a:rPr sz="1800" dirty="0"/>
              <a:t> 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result = </a:t>
            </a:r>
            <a:r>
              <a:rPr sz="1800" dirty="0">
                <a:solidFill>
                  <a:srgbClr val="007AAA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007AAA"/>
                </a:solidFill>
              </a:rPr>
              <a:t>for</a:t>
            </a:r>
            <a:r>
              <a:rPr sz="1800" dirty="0"/>
              <a:t> (String s : strings)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>
                <a:solidFill>
                  <a:srgbClr val="007AAA"/>
                </a:solidFill>
              </a:rPr>
              <a:t>if</a:t>
            </a:r>
            <a:r>
              <a:rPr sz="1800" dirty="0"/>
              <a:t> (</a:t>
            </a:r>
            <a:r>
              <a:rPr sz="1800" dirty="0" err="1"/>
              <a:t>s.length</a:t>
            </a:r>
            <a:r>
              <a:rPr sz="1800" dirty="0"/>
              <a:t>() &lt; length + </a:t>
            </a:r>
            <a:r>
              <a:rPr sz="1800" dirty="0">
                <a:solidFill>
                  <a:srgbClr val="FF2600"/>
                </a:solidFill>
              </a:rPr>
              <a:t>1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  </a:t>
            </a:r>
            <a:r>
              <a:rPr sz="1800" dirty="0" err="1"/>
              <a:t>result.add</a:t>
            </a:r>
            <a:r>
              <a:rPr sz="1800" dirty="0"/>
              <a:t>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007AAA"/>
                </a:solidFill>
              </a:rPr>
              <a:t>return</a:t>
            </a:r>
            <a:r>
              <a:rPr sz="1800" dirty="0"/>
              <a:t> result;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}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Groovy 1</a:t>
            </a:r>
          </a:p>
        </p:txBody>
      </p:sp>
      <p:sp>
        <p:nvSpPr>
          <p:cNvPr id="412" name="Shape 41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413" name="Shape 413"/>
          <p:cNvSpPr>
            <a:spLocks noGrp="1"/>
          </p:cNvSpPr>
          <p:nvPr>
            <p:ph type="body" sz="quarter" idx="1"/>
          </p:nvPr>
        </p:nvSpPr>
        <p:spPr>
          <a:xfrm>
            <a:off x="571500" y="2324100"/>
            <a:ext cx="3124200" cy="6565900"/>
          </a:xfrm>
          <a:prstGeom prst="rect">
            <a:avLst/>
          </a:prstGeom>
        </p:spPr>
        <p:txBody>
          <a:bodyPr/>
          <a:lstStyle/>
          <a:p>
            <a:r>
              <a:rPr dirty="0"/>
              <a:t>Do we need generics?</a:t>
            </a:r>
          </a:p>
          <a:p>
            <a:r>
              <a:rPr dirty="0"/>
              <a:t>What about semicolons</a:t>
            </a:r>
            <a:r>
              <a:rPr lang="en-IE" dirty="0"/>
              <a:t>?</a:t>
            </a:r>
            <a:endParaRPr dirty="0"/>
          </a:p>
          <a:p>
            <a:r>
              <a:rPr dirty="0"/>
              <a:t>Should standard libraries be imported?</a:t>
            </a:r>
          </a:p>
        </p:txBody>
      </p:sp>
      <p:sp>
        <p:nvSpPr>
          <p:cNvPr id="414" name="Shape 414"/>
          <p:cNvSpPr/>
          <p:nvPr/>
        </p:nvSpPr>
        <p:spPr>
          <a:xfrm>
            <a:off x="4342160" y="-43954"/>
            <a:ext cx="8470900" cy="979755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007AAA"/>
                </a:solidFill>
              </a:rPr>
              <a:t>import</a:t>
            </a:r>
            <a:r>
              <a:rPr sz="1800" dirty="0"/>
              <a:t> </a:t>
            </a:r>
            <a:r>
              <a:rPr sz="1800" dirty="0" err="1"/>
              <a:t>java.util.ArrayList</a:t>
            </a:r>
            <a:r>
              <a:rPr sz="1800" dirty="0"/>
              <a:t>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007AAA"/>
                </a:solidFill>
              </a:rPr>
              <a:t>import</a:t>
            </a:r>
            <a:r>
              <a:rPr sz="1800" dirty="0"/>
              <a:t> </a:t>
            </a:r>
            <a:r>
              <a:rPr sz="1800" dirty="0" err="1"/>
              <a:t>java.util.List</a:t>
            </a:r>
            <a:r>
              <a:rPr sz="1800" dirty="0"/>
              <a:t>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18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00ACFF"/>
                </a:solidFill>
              </a:rPr>
              <a:t>class</a:t>
            </a:r>
            <a:r>
              <a:rPr sz="1800" dirty="0"/>
              <a:t> Erase{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007AAA"/>
                </a:solidFill>
              </a:rPr>
              <a:t>public</a:t>
            </a:r>
            <a:r>
              <a:rPr sz="1800" dirty="0"/>
              <a:t> </a:t>
            </a:r>
            <a:r>
              <a:rPr sz="1800" dirty="0">
                <a:solidFill>
                  <a:srgbClr val="007AAA"/>
                </a:solidFill>
              </a:rPr>
              <a:t>static</a:t>
            </a:r>
            <a:r>
              <a:rPr sz="1800" dirty="0"/>
              <a:t> </a:t>
            </a:r>
            <a:r>
              <a:rPr sz="1800" dirty="0">
                <a:solidFill>
                  <a:srgbClr val="00ACFF"/>
                </a:solidFill>
              </a:rPr>
              <a:t>void</a:t>
            </a:r>
            <a:r>
              <a:rPr sz="1800" dirty="0"/>
              <a:t> main(String[] </a:t>
            </a:r>
            <a:r>
              <a:rPr sz="1800" dirty="0" err="1"/>
              <a:t>args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names = </a:t>
            </a:r>
            <a:r>
              <a:rPr sz="1800" dirty="0">
                <a:solidFill>
                  <a:srgbClr val="007AAA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"Ted"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"Fred"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"Jed"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"Ned"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System.out.</a:t>
            </a:r>
            <a:r>
              <a:rPr sz="1800" dirty="0" err="1">
                <a:solidFill>
                  <a:srgbClr val="76D6FF"/>
                </a:solidFill>
              </a:rPr>
              <a:t>println</a:t>
            </a:r>
            <a:r>
              <a:rPr sz="1800" dirty="0"/>
              <a:t>(names);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Erase e = </a:t>
            </a:r>
            <a:r>
              <a:rPr sz="1800" dirty="0">
                <a:solidFill>
                  <a:srgbClr val="007AAA"/>
                </a:solidFill>
              </a:rPr>
              <a:t>new</a:t>
            </a:r>
            <a:r>
              <a:rPr sz="1800" dirty="0"/>
              <a:t> Erase();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</a:t>
            </a:r>
            <a:r>
              <a:rPr sz="1800" dirty="0" err="1"/>
              <a:t>short_names</a:t>
            </a:r>
            <a:r>
              <a:rPr sz="1800" dirty="0"/>
              <a:t> = </a:t>
            </a:r>
            <a:r>
              <a:rPr sz="1800" dirty="0" err="1"/>
              <a:t>e.filterLongerThan</a:t>
            </a:r>
            <a:r>
              <a:rPr sz="1800" dirty="0"/>
              <a:t>(names, </a:t>
            </a:r>
            <a:r>
              <a:rPr sz="1800" dirty="0">
                <a:solidFill>
                  <a:srgbClr val="FF2600"/>
                </a:solidFill>
              </a:rPr>
              <a:t>3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System.out.</a:t>
            </a:r>
            <a:r>
              <a:rPr sz="1800" dirty="0" err="1">
                <a:solidFill>
                  <a:srgbClr val="76D6FF"/>
                </a:solidFill>
              </a:rPr>
              <a:t>println</a:t>
            </a:r>
            <a:r>
              <a:rPr sz="1800" dirty="0"/>
              <a:t>(</a:t>
            </a:r>
            <a:r>
              <a:rPr sz="1800" dirty="0" err="1"/>
              <a:t>short_names.</a:t>
            </a:r>
            <a:r>
              <a:rPr sz="1800" dirty="0" err="1">
                <a:solidFill>
                  <a:srgbClr val="76D6FF"/>
                </a:solidFill>
              </a:rPr>
              <a:t>size</a:t>
            </a:r>
            <a:r>
              <a:rPr sz="1800" dirty="0"/>
              <a:t>());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007AAA"/>
                </a:solidFill>
              </a:rPr>
              <a:t>for</a:t>
            </a:r>
            <a:r>
              <a:rPr sz="1800" dirty="0"/>
              <a:t> (String s : </a:t>
            </a:r>
            <a:r>
              <a:rPr sz="1800" dirty="0" err="1"/>
              <a:t>short_names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 err="1"/>
              <a:t>System.out.</a:t>
            </a:r>
            <a:r>
              <a:rPr sz="1800" dirty="0" err="1">
                <a:solidFill>
                  <a:srgbClr val="76D6FF"/>
                </a:solidFill>
              </a:rPr>
              <a:t>println</a:t>
            </a:r>
            <a:r>
              <a:rPr sz="1800" dirty="0"/>
              <a:t>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18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007AAA"/>
                </a:solidFill>
              </a:rPr>
              <a:t>public</a:t>
            </a:r>
            <a:r>
              <a:rPr sz="1800" dirty="0"/>
              <a:t> List&lt;String&gt; filterLongerThan(List&lt;String&gt; strings, </a:t>
            </a:r>
            <a:endParaRPr lang="en-IE" sz="18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800" dirty="0">
                <a:solidFill>
                  <a:srgbClr val="00ACFF"/>
                </a:solidFill>
              </a:rPr>
              <a:t>                                                  </a:t>
            </a:r>
            <a:r>
              <a:rPr sz="1800" dirty="0">
                <a:solidFill>
                  <a:srgbClr val="00ACFF"/>
                </a:solidFill>
              </a:rPr>
              <a:t>int</a:t>
            </a:r>
            <a:r>
              <a:rPr sz="1800" dirty="0"/>
              <a:t> 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result = </a:t>
            </a:r>
            <a:r>
              <a:rPr sz="1800" dirty="0">
                <a:solidFill>
                  <a:srgbClr val="007AAA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007AAA"/>
                </a:solidFill>
              </a:rPr>
              <a:t>for</a:t>
            </a:r>
            <a:r>
              <a:rPr sz="1800" dirty="0"/>
              <a:t> (String s : strings)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>
                <a:solidFill>
                  <a:srgbClr val="007AAA"/>
                </a:solidFill>
              </a:rPr>
              <a:t>if</a:t>
            </a:r>
            <a:r>
              <a:rPr sz="1800" dirty="0"/>
              <a:t> (</a:t>
            </a:r>
            <a:r>
              <a:rPr sz="1800" dirty="0" err="1"/>
              <a:t>s.length</a:t>
            </a:r>
            <a:r>
              <a:rPr sz="1800" dirty="0"/>
              <a:t>() &lt; length + </a:t>
            </a:r>
            <a:r>
              <a:rPr sz="1800" dirty="0">
                <a:solidFill>
                  <a:srgbClr val="FF2600"/>
                </a:solidFill>
              </a:rPr>
              <a:t>1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  </a:t>
            </a:r>
            <a:r>
              <a:rPr sz="1800" dirty="0" err="1"/>
              <a:t>result.add</a:t>
            </a:r>
            <a:r>
              <a:rPr sz="1800" dirty="0"/>
              <a:t>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007AAA"/>
                </a:solidFill>
              </a:rPr>
              <a:t>return</a:t>
            </a:r>
            <a:r>
              <a:rPr sz="1800" dirty="0"/>
              <a:t> result;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696" y="9353530"/>
            <a:ext cx="40575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https://dzone.com/articles/java-groovy-part-2-closures-an</a:t>
            </a:r>
            <a:endParaRPr lang="en-IE"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Groovy 2</a:t>
            </a:r>
          </a:p>
        </p:txBody>
      </p:sp>
      <p:sp>
        <p:nvSpPr>
          <p:cNvPr id="417" name="Shape 417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4342160" y="268288"/>
            <a:ext cx="8208912" cy="896655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00ACFF"/>
                </a:solidFill>
              </a:rPr>
              <a:t>class</a:t>
            </a:r>
            <a:r>
              <a:rPr sz="1800" dirty="0"/>
              <a:t> Erase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{ 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007AAA"/>
                </a:solidFill>
              </a:rPr>
              <a:t>public</a:t>
            </a:r>
            <a:r>
              <a:rPr sz="1800" dirty="0"/>
              <a:t> </a:t>
            </a:r>
            <a:r>
              <a:rPr sz="1800" dirty="0">
                <a:solidFill>
                  <a:srgbClr val="007AAA"/>
                </a:solidFill>
              </a:rPr>
              <a:t>static</a:t>
            </a:r>
            <a:r>
              <a:rPr sz="1800" dirty="0"/>
              <a:t> </a:t>
            </a:r>
            <a:r>
              <a:rPr sz="1800" dirty="0">
                <a:solidFill>
                  <a:srgbClr val="00ACFF"/>
                </a:solidFill>
              </a:rPr>
              <a:t>void</a:t>
            </a:r>
            <a:r>
              <a:rPr sz="1800" dirty="0"/>
              <a:t> main(String[] </a:t>
            </a:r>
            <a:r>
              <a:rPr sz="1800" dirty="0" err="1"/>
              <a:t>args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 names = </a:t>
            </a:r>
            <a:r>
              <a:rPr sz="1800" dirty="0">
                <a:solidFill>
                  <a:srgbClr val="007AAA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()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"Ted"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"Fred"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"Jed"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"Ned"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System.out.</a:t>
            </a:r>
            <a:r>
              <a:rPr sz="1800" dirty="0" err="1">
                <a:solidFill>
                  <a:srgbClr val="76D6FF"/>
                </a:solidFill>
              </a:rPr>
              <a:t>println</a:t>
            </a:r>
            <a:r>
              <a:rPr sz="1800" dirty="0"/>
              <a:t>(names)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Erase e = </a:t>
            </a:r>
            <a:r>
              <a:rPr sz="1800" dirty="0">
                <a:solidFill>
                  <a:srgbClr val="007AAA"/>
                </a:solidFill>
              </a:rPr>
              <a:t>new</a:t>
            </a:r>
            <a:r>
              <a:rPr sz="1800" dirty="0"/>
              <a:t> Erase()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 </a:t>
            </a:r>
            <a:r>
              <a:rPr sz="1800" dirty="0" err="1"/>
              <a:t>short_names</a:t>
            </a:r>
            <a:r>
              <a:rPr sz="1800" dirty="0"/>
              <a:t> = </a:t>
            </a:r>
            <a:r>
              <a:rPr sz="1800" dirty="0" err="1"/>
              <a:t>e.filterLongerThan</a:t>
            </a:r>
            <a:r>
              <a:rPr sz="1800" dirty="0"/>
              <a:t>(names, </a:t>
            </a:r>
            <a:r>
              <a:rPr sz="1800" dirty="0">
                <a:solidFill>
                  <a:srgbClr val="FF2600"/>
                </a:solidFill>
              </a:rPr>
              <a:t>3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System.out.</a:t>
            </a:r>
            <a:r>
              <a:rPr sz="1800" dirty="0" err="1">
                <a:solidFill>
                  <a:srgbClr val="76D6FF"/>
                </a:solidFill>
              </a:rPr>
              <a:t>println</a:t>
            </a:r>
            <a:r>
              <a:rPr sz="1800" dirty="0"/>
              <a:t>(</a:t>
            </a:r>
            <a:r>
              <a:rPr sz="1800" dirty="0" err="1"/>
              <a:t>short_names.</a:t>
            </a:r>
            <a:r>
              <a:rPr sz="1800" dirty="0" err="1">
                <a:solidFill>
                  <a:srgbClr val="76D6FF"/>
                </a:solidFill>
              </a:rPr>
              <a:t>size</a:t>
            </a:r>
            <a:r>
              <a:rPr sz="1800" dirty="0"/>
              <a:t>())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007AAA"/>
                </a:solidFill>
              </a:rPr>
              <a:t>for</a:t>
            </a:r>
            <a:r>
              <a:rPr sz="1800" dirty="0"/>
              <a:t> (String s : </a:t>
            </a:r>
            <a:r>
              <a:rPr sz="1800" dirty="0" err="1"/>
              <a:t>short_names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 err="1"/>
              <a:t>System.out.</a:t>
            </a:r>
            <a:r>
              <a:rPr sz="1800" dirty="0" err="1">
                <a:solidFill>
                  <a:srgbClr val="76D6FF"/>
                </a:solidFill>
              </a:rPr>
              <a:t>println</a:t>
            </a:r>
            <a:r>
              <a:rPr sz="1800" dirty="0"/>
              <a:t>(s)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18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007AAA"/>
                </a:solidFill>
              </a:rPr>
              <a:t>public</a:t>
            </a:r>
            <a:r>
              <a:rPr sz="1800" dirty="0"/>
              <a:t> List </a:t>
            </a:r>
            <a:r>
              <a:rPr sz="1800" dirty="0" err="1"/>
              <a:t>filterLongerThan</a:t>
            </a:r>
            <a:r>
              <a:rPr sz="1800" dirty="0"/>
              <a:t>(</a:t>
            </a:r>
            <a:r>
              <a:rPr lang="en-IE" sz="1800" dirty="0"/>
              <a:t>List </a:t>
            </a:r>
            <a:r>
              <a:rPr sz="1800" dirty="0"/>
              <a:t>strings, </a:t>
            </a:r>
            <a:r>
              <a:rPr lang="en-IE" sz="1800" dirty="0" err="1"/>
              <a:t>int</a:t>
            </a:r>
            <a:r>
              <a:rPr lang="en-IE" sz="1800" dirty="0"/>
              <a:t> </a:t>
            </a:r>
            <a:r>
              <a:rPr sz="1800" dirty="0"/>
              <a:t>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 result = </a:t>
            </a:r>
            <a:r>
              <a:rPr sz="1800" dirty="0">
                <a:solidFill>
                  <a:srgbClr val="007AAA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007AAA"/>
                </a:solidFill>
              </a:rPr>
              <a:t>for</a:t>
            </a:r>
            <a:r>
              <a:rPr sz="1800" dirty="0"/>
              <a:t> (String s : strings)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>
                <a:solidFill>
                  <a:srgbClr val="007AAA"/>
                </a:solidFill>
              </a:rPr>
              <a:t>if</a:t>
            </a:r>
            <a:r>
              <a:rPr sz="1800" dirty="0"/>
              <a:t> (</a:t>
            </a:r>
            <a:r>
              <a:rPr sz="1800" dirty="0" err="1"/>
              <a:t>s.length</a:t>
            </a:r>
            <a:r>
              <a:rPr sz="1800" dirty="0"/>
              <a:t>() &lt; length + </a:t>
            </a:r>
            <a:r>
              <a:rPr sz="1800" dirty="0">
                <a:solidFill>
                  <a:srgbClr val="FF2600"/>
                </a:solidFill>
              </a:rPr>
              <a:t>1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  </a:t>
            </a:r>
            <a:r>
              <a:rPr sz="1800" dirty="0" err="1"/>
              <a:t>result.add</a:t>
            </a:r>
            <a:r>
              <a:rPr sz="1800" dirty="0"/>
              <a:t>(s)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007AAA"/>
                </a:solidFill>
              </a:rPr>
              <a:t>return</a:t>
            </a:r>
            <a:r>
              <a:rPr sz="1800" dirty="0"/>
              <a:t> result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}</a:t>
            </a:r>
          </a:p>
        </p:txBody>
      </p:sp>
      <p:sp>
        <p:nvSpPr>
          <p:cNvPr id="5" name="Shape 413"/>
          <p:cNvSpPr>
            <a:spLocks noGrp="1"/>
          </p:cNvSpPr>
          <p:nvPr>
            <p:ph type="body" sz="quarter" idx="1"/>
          </p:nvPr>
        </p:nvSpPr>
        <p:spPr>
          <a:xfrm>
            <a:off x="571500" y="2324100"/>
            <a:ext cx="3124200" cy="6565900"/>
          </a:xfrm>
          <a:prstGeom prst="rect">
            <a:avLst/>
          </a:prstGeom>
        </p:spPr>
        <p:txBody>
          <a:bodyPr/>
          <a:lstStyle/>
          <a:p>
            <a:r>
              <a:rPr lang="en-IE" i="1" dirty="0" err="1">
                <a:solidFill>
                  <a:schemeClr val="bg1">
                    <a:lumMod val="50000"/>
                  </a:schemeClr>
                </a:solidFill>
              </a:rPr>
              <a:t>ArrayList</a:t>
            </a:r>
            <a:r>
              <a:rPr lang="en-IE" i="1" dirty="0">
                <a:solidFill>
                  <a:schemeClr val="bg1">
                    <a:lumMod val="50000"/>
                  </a:schemeClr>
                </a:solidFill>
              </a:rPr>
              <a:t> not given a generic type.</a:t>
            </a:r>
            <a:endParaRPr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IE" i="1" dirty="0">
                <a:solidFill>
                  <a:schemeClr val="bg1">
                    <a:lumMod val="50000"/>
                  </a:schemeClr>
                </a:solidFill>
              </a:rPr>
              <a:t>No need for semicolons.</a:t>
            </a:r>
            <a:endParaRPr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IE" i="1" dirty="0">
                <a:solidFill>
                  <a:schemeClr val="bg1">
                    <a:lumMod val="50000"/>
                  </a:schemeClr>
                </a:solidFill>
              </a:rPr>
              <a:t>No need to import libraries.</a:t>
            </a:r>
            <a:endParaRPr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Groovy 2</a:t>
            </a:r>
          </a:p>
        </p:txBody>
      </p:sp>
      <p:sp>
        <p:nvSpPr>
          <p:cNvPr id="421" name="Shape 421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571500" y="2324100"/>
            <a:ext cx="31242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266700" indent="-266700" defTabSz="584200">
              <a:spcBef>
                <a:spcPts val="48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Do we need the static types?</a:t>
            </a:r>
          </a:p>
          <a:p>
            <a:pPr marL="266700" indent="-266700" defTabSz="584200">
              <a:spcBef>
                <a:spcPts val="48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Must we always have a main method and class definition?</a:t>
            </a:r>
          </a:p>
        </p:txBody>
      </p:sp>
      <p:sp>
        <p:nvSpPr>
          <p:cNvPr id="6" name="Shape 418"/>
          <p:cNvSpPr/>
          <p:nvPr/>
        </p:nvSpPr>
        <p:spPr>
          <a:xfrm>
            <a:off x="4342160" y="268288"/>
            <a:ext cx="8208912" cy="896655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00ACFF"/>
                </a:solidFill>
              </a:rPr>
              <a:t>class</a:t>
            </a:r>
            <a:r>
              <a:rPr sz="1800" dirty="0"/>
              <a:t> Erase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{ 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007AAA"/>
                </a:solidFill>
              </a:rPr>
              <a:t>public</a:t>
            </a:r>
            <a:r>
              <a:rPr sz="1800" dirty="0"/>
              <a:t> </a:t>
            </a:r>
            <a:r>
              <a:rPr sz="1800" dirty="0">
                <a:solidFill>
                  <a:srgbClr val="007AAA"/>
                </a:solidFill>
              </a:rPr>
              <a:t>static</a:t>
            </a:r>
            <a:r>
              <a:rPr sz="1800" dirty="0"/>
              <a:t> </a:t>
            </a:r>
            <a:r>
              <a:rPr sz="1800" dirty="0">
                <a:solidFill>
                  <a:srgbClr val="00ACFF"/>
                </a:solidFill>
              </a:rPr>
              <a:t>void</a:t>
            </a:r>
            <a:r>
              <a:rPr sz="1800" dirty="0"/>
              <a:t> main(String[] </a:t>
            </a:r>
            <a:r>
              <a:rPr sz="1800" dirty="0" err="1"/>
              <a:t>args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 names = </a:t>
            </a:r>
            <a:r>
              <a:rPr sz="1800" dirty="0">
                <a:solidFill>
                  <a:srgbClr val="007AAA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()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"Ted"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"Fred"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"Jed"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"Ned"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System.out.</a:t>
            </a:r>
            <a:r>
              <a:rPr sz="1800" dirty="0" err="1">
                <a:solidFill>
                  <a:srgbClr val="76D6FF"/>
                </a:solidFill>
              </a:rPr>
              <a:t>println</a:t>
            </a:r>
            <a:r>
              <a:rPr sz="1800" dirty="0"/>
              <a:t>(names)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Erase e = </a:t>
            </a:r>
            <a:r>
              <a:rPr sz="1800" dirty="0">
                <a:solidFill>
                  <a:srgbClr val="007AAA"/>
                </a:solidFill>
              </a:rPr>
              <a:t>new</a:t>
            </a:r>
            <a:r>
              <a:rPr sz="1800" dirty="0"/>
              <a:t> Erase()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 </a:t>
            </a:r>
            <a:r>
              <a:rPr sz="1800" dirty="0" err="1"/>
              <a:t>short_names</a:t>
            </a:r>
            <a:r>
              <a:rPr sz="1800" dirty="0"/>
              <a:t> = </a:t>
            </a:r>
            <a:r>
              <a:rPr sz="1800" dirty="0" err="1"/>
              <a:t>e.filterLongerThan</a:t>
            </a:r>
            <a:r>
              <a:rPr sz="1800" dirty="0"/>
              <a:t>(names, </a:t>
            </a:r>
            <a:r>
              <a:rPr sz="1800" dirty="0">
                <a:solidFill>
                  <a:srgbClr val="FF2600"/>
                </a:solidFill>
              </a:rPr>
              <a:t>3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System.out.</a:t>
            </a:r>
            <a:r>
              <a:rPr sz="1800" dirty="0" err="1">
                <a:solidFill>
                  <a:srgbClr val="76D6FF"/>
                </a:solidFill>
              </a:rPr>
              <a:t>println</a:t>
            </a:r>
            <a:r>
              <a:rPr sz="1800" dirty="0"/>
              <a:t>(</a:t>
            </a:r>
            <a:r>
              <a:rPr sz="1800" dirty="0" err="1"/>
              <a:t>short_names.</a:t>
            </a:r>
            <a:r>
              <a:rPr sz="1800" dirty="0" err="1">
                <a:solidFill>
                  <a:srgbClr val="76D6FF"/>
                </a:solidFill>
              </a:rPr>
              <a:t>size</a:t>
            </a:r>
            <a:r>
              <a:rPr sz="1800" dirty="0"/>
              <a:t>())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007AAA"/>
                </a:solidFill>
              </a:rPr>
              <a:t>for</a:t>
            </a:r>
            <a:r>
              <a:rPr sz="1800" dirty="0"/>
              <a:t> (String s : </a:t>
            </a:r>
            <a:r>
              <a:rPr sz="1800" dirty="0" err="1"/>
              <a:t>short_names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 err="1"/>
              <a:t>System.out.</a:t>
            </a:r>
            <a:r>
              <a:rPr sz="1800" dirty="0" err="1">
                <a:solidFill>
                  <a:srgbClr val="76D6FF"/>
                </a:solidFill>
              </a:rPr>
              <a:t>println</a:t>
            </a:r>
            <a:r>
              <a:rPr sz="1800" dirty="0"/>
              <a:t>(s)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18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007AAA"/>
                </a:solidFill>
              </a:rPr>
              <a:t>public</a:t>
            </a:r>
            <a:r>
              <a:rPr sz="1800" dirty="0"/>
              <a:t> List </a:t>
            </a:r>
            <a:r>
              <a:rPr sz="1800" dirty="0" err="1"/>
              <a:t>filterLongerThan</a:t>
            </a:r>
            <a:r>
              <a:rPr sz="1800" dirty="0"/>
              <a:t>(List</a:t>
            </a:r>
            <a:r>
              <a:rPr lang="en-IE" sz="1800" dirty="0"/>
              <a:t> </a:t>
            </a:r>
            <a:r>
              <a:rPr sz="1800" dirty="0"/>
              <a:t>strings, </a:t>
            </a:r>
            <a:r>
              <a:rPr lang="en-IE" sz="1800" dirty="0" err="1">
                <a:solidFill>
                  <a:srgbClr val="00B0F0"/>
                </a:solidFill>
              </a:rPr>
              <a:t>int</a:t>
            </a:r>
            <a:r>
              <a:rPr lang="en-IE" sz="1800" dirty="0">
                <a:solidFill>
                  <a:srgbClr val="00B0F0"/>
                </a:solidFill>
              </a:rPr>
              <a:t> </a:t>
            </a:r>
            <a:r>
              <a:rPr sz="1800" dirty="0"/>
              <a:t>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 result = </a:t>
            </a:r>
            <a:r>
              <a:rPr sz="1800" dirty="0">
                <a:solidFill>
                  <a:srgbClr val="007AAA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007AAA"/>
                </a:solidFill>
              </a:rPr>
              <a:t>for</a:t>
            </a:r>
            <a:r>
              <a:rPr sz="1800" dirty="0"/>
              <a:t> (String s : strings)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>
                <a:solidFill>
                  <a:srgbClr val="007AAA"/>
                </a:solidFill>
              </a:rPr>
              <a:t>if</a:t>
            </a:r>
            <a:r>
              <a:rPr sz="1800" dirty="0"/>
              <a:t> (</a:t>
            </a:r>
            <a:r>
              <a:rPr sz="1800" dirty="0" err="1"/>
              <a:t>s.length</a:t>
            </a:r>
            <a:r>
              <a:rPr sz="1800" dirty="0"/>
              <a:t>() &lt; length + </a:t>
            </a:r>
            <a:r>
              <a:rPr sz="1800" dirty="0">
                <a:solidFill>
                  <a:srgbClr val="FF2600"/>
                </a:solidFill>
              </a:rPr>
              <a:t>1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  </a:t>
            </a:r>
            <a:r>
              <a:rPr sz="1800" dirty="0" err="1"/>
              <a:t>result.add</a:t>
            </a:r>
            <a:r>
              <a:rPr sz="1800" dirty="0"/>
              <a:t>(s)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007AAA"/>
                </a:solidFill>
              </a:rPr>
              <a:t>return</a:t>
            </a:r>
            <a:r>
              <a:rPr sz="1800" dirty="0"/>
              <a:t> result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}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Groovy 3</a:t>
            </a:r>
          </a:p>
        </p:txBody>
      </p:sp>
      <p:sp>
        <p:nvSpPr>
          <p:cNvPr id="426" name="Shape 426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4990232" y="750094"/>
            <a:ext cx="6960468" cy="779700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 err="1">
                <a:solidFill>
                  <a:srgbClr val="00A779"/>
                </a:solidFill>
              </a:rPr>
              <a:t>def</a:t>
            </a:r>
            <a:r>
              <a:rPr sz="2000" dirty="0"/>
              <a:t> </a:t>
            </a:r>
            <a:r>
              <a:rPr sz="2000" dirty="0" err="1"/>
              <a:t>filterLongerThan</a:t>
            </a:r>
            <a:r>
              <a:rPr sz="2000" dirty="0"/>
              <a:t>(strings, 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List result = </a:t>
            </a:r>
            <a:r>
              <a:rPr sz="2000" dirty="0">
                <a:solidFill>
                  <a:srgbClr val="007AAA"/>
                </a:solidFill>
              </a:rPr>
              <a:t>new</a:t>
            </a:r>
            <a:r>
              <a:rPr sz="2000" dirty="0"/>
              <a:t> </a:t>
            </a:r>
            <a:r>
              <a:rPr sz="2000" dirty="0" err="1"/>
              <a:t>ArrayList</a:t>
            </a:r>
            <a:r>
              <a:rPr sz="2000" dirty="0"/>
              <a:t>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>
                <a:solidFill>
                  <a:srgbClr val="007AAA"/>
                </a:solidFill>
              </a:rPr>
              <a:t>for</a:t>
            </a:r>
            <a:r>
              <a:rPr sz="2000" dirty="0"/>
              <a:t> (String s : strings)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</a:t>
            </a:r>
            <a:r>
              <a:rPr sz="2000" dirty="0">
                <a:solidFill>
                  <a:srgbClr val="007AAA"/>
                </a:solidFill>
              </a:rPr>
              <a:t>if</a:t>
            </a:r>
            <a:r>
              <a:rPr sz="2000" dirty="0"/>
              <a:t> (</a:t>
            </a:r>
            <a:r>
              <a:rPr sz="2000" dirty="0" err="1"/>
              <a:t>s.length</a:t>
            </a:r>
            <a:r>
              <a:rPr sz="2000" dirty="0"/>
              <a:t>() &lt; length + </a:t>
            </a:r>
            <a:r>
              <a:rPr sz="2000" dirty="0">
                <a:solidFill>
                  <a:srgbClr val="FF2600"/>
                </a:solidFill>
              </a:rPr>
              <a:t>1</a:t>
            </a:r>
            <a:r>
              <a:rPr sz="20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  </a:t>
            </a:r>
            <a:r>
              <a:rPr sz="2000" dirty="0" err="1"/>
              <a:t>result.add</a:t>
            </a:r>
            <a:r>
              <a:rPr sz="2000" dirty="0"/>
              <a:t>(s)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>
                <a:solidFill>
                  <a:srgbClr val="007AAA"/>
                </a:solidFill>
              </a:rPr>
              <a:t>return</a:t>
            </a:r>
            <a:r>
              <a:rPr sz="2000" dirty="0"/>
              <a:t> result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20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List names = </a:t>
            </a:r>
            <a:r>
              <a:rPr sz="2000" dirty="0">
                <a:solidFill>
                  <a:srgbClr val="007AAA"/>
                </a:solidFill>
              </a:rPr>
              <a:t>new</a:t>
            </a:r>
            <a:r>
              <a:rPr sz="2000" dirty="0"/>
              <a:t> </a:t>
            </a:r>
            <a:r>
              <a:rPr sz="2000" dirty="0" err="1"/>
              <a:t>ArrayList</a:t>
            </a:r>
            <a:r>
              <a:rPr sz="2000" dirty="0"/>
              <a:t>()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 err="1"/>
              <a:t>names.add</a:t>
            </a:r>
            <a:r>
              <a:rPr sz="2000" dirty="0"/>
              <a:t>(</a:t>
            </a:r>
            <a:r>
              <a:rPr sz="2000" dirty="0">
                <a:solidFill>
                  <a:srgbClr val="FF39D6"/>
                </a:solidFill>
              </a:rPr>
              <a:t>"Ted"</a:t>
            </a:r>
            <a:r>
              <a:rPr sz="20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 err="1"/>
              <a:t>names.add</a:t>
            </a:r>
            <a:r>
              <a:rPr sz="2000" dirty="0"/>
              <a:t>(</a:t>
            </a:r>
            <a:r>
              <a:rPr sz="2000" dirty="0">
                <a:solidFill>
                  <a:srgbClr val="FF39D6"/>
                </a:solidFill>
              </a:rPr>
              <a:t>"Fred"</a:t>
            </a:r>
            <a:r>
              <a:rPr sz="20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 err="1"/>
              <a:t>names.add</a:t>
            </a:r>
            <a:r>
              <a:rPr sz="2000" dirty="0"/>
              <a:t>(</a:t>
            </a:r>
            <a:r>
              <a:rPr sz="2000" dirty="0">
                <a:solidFill>
                  <a:srgbClr val="FF39D6"/>
                </a:solidFill>
              </a:rPr>
              <a:t>"Jed"</a:t>
            </a:r>
            <a:r>
              <a:rPr sz="20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 err="1"/>
              <a:t>names.add</a:t>
            </a:r>
            <a:r>
              <a:rPr sz="2000" dirty="0"/>
              <a:t>(</a:t>
            </a:r>
            <a:r>
              <a:rPr sz="2000" dirty="0">
                <a:solidFill>
                  <a:srgbClr val="FF39D6"/>
                </a:solidFill>
              </a:rPr>
              <a:t>"Ned"</a:t>
            </a:r>
            <a:r>
              <a:rPr sz="20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 err="1"/>
              <a:t>System.out.</a:t>
            </a:r>
            <a:r>
              <a:rPr sz="2000" dirty="0" err="1">
                <a:solidFill>
                  <a:srgbClr val="76D6FF"/>
                </a:solidFill>
              </a:rPr>
              <a:t>println</a:t>
            </a:r>
            <a:r>
              <a:rPr sz="2000" dirty="0"/>
              <a:t>(names)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List </a:t>
            </a:r>
            <a:r>
              <a:rPr sz="2000" dirty="0" err="1"/>
              <a:t>short_names</a:t>
            </a:r>
            <a:r>
              <a:rPr sz="2000" dirty="0"/>
              <a:t> = </a:t>
            </a:r>
            <a:r>
              <a:rPr sz="2000" dirty="0" err="1"/>
              <a:t>filterLongerThan</a:t>
            </a:r>
            <a:r>
              <a:rPr sz="2000" dirty="0"/>
              <a:t>(names, </a:t>
            </a:r>
            <a:r>
              <a:rPr sz="2000" dirty="0">
                <a:solidFill>
                  <a:srgbClr val="FF2600"/>
                </a:solidFill>
              </a:rPr>
              <a:t>3</a:t>
            </a:r>
            <a:r>
              <a:rPr sz="20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 err="1"/>
              <a:t>System.out.</a:t>
            </a:r>
            <a:r>
              <a:rPr sz="2000" dirty="0" err="1">
                <a:solidFill>
                  <a:srgbClr val="76D6FF"/>
                </a:solidFill>
              </a:rPr>
              <a:t>println</a:t>
            </a:r>
            <a:r>
              <a:rPr sz="2000" dirty="0"/>
              <a:t>(</a:t>
            </a:r>
            <a:r>
              <a:rPr sz="2000" dirty="0" err="1"/>
              <a:t>short_names.</a:t>
            </a:r>
            <a:r>
              <a:rPr sz="2000" dirty="0" err="1">
                <a:solidFill>
                  <a:srgbClr val="76D6FF"/>
                </a:solidFill>
              </a:rPr>
              <a:t>size</a:t>
            </a:r>
            <a:r>
              <a:rPr sz="2000" dirty="0"/>
              <a:t>())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>
                <a:solidFill>
                  <a:srgbClr val="007AAA"/>
                </a:solidFill>
              </a:rPr>
              <a:t>for</a:t>
            </a:r>
            <a:r>
              <a:rPr sz="2000" dirty="0"/>
              <a:t> (String s : </a:t>
            </a:r>
            <a:r>
              <a:rPr sz="2000" dirty="0" err="1"/>
              <a:t>short_names</a:t>
            </a:r>
            <a:r>
              <a:rPr sz="20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 err="1"/>
              <a:t>System.out.</a:t>
            </a:r>
            <a:r>
              <a:rPr sz="2000" dirty="0" err="1">
                <a:solidFill>
                  <a:srgbClr val="76D6FF"/>
                </a:solidFill>
              </a:rPr>
              <a:t>println</a:t>
            </a:r>
            <a:r>
              <a:rPr sz="2000" dirty="0"/>
              <a:t>(s)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}</a:t>
            </a:r>
          </a:p>
        </p:txBody>
      </p:sp>
      <p:sp>
        <p:nvSpPr>
          <p:cNvPr id="5" name="Shape 423"/>
          <p:cNvSpPr/>
          <p:nvPr/>
        </p:nvSpPr>
        <p:spPr>
          <a:xfrm>
            <a:off x="571500" y="2324100"/>
            <a:ext cx="31242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266700" indent="-266700" defTabSz="584200">
              <a:spcBef>
                <a:spcPts val="48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lang="en-IE" i="1" dirty="0">
                <a:solidFill>
                  <a:schemeClr val="bg1">
                    <a:lumMod val="50000"/>
                  </a:schemeClr>
                </a:solidFill>
              </a:rPr>
              <a:t>Types removed in  method signature.</a:t>
            </a:r>
            <a:endParaRPr i="1" dirty="0">
              <a:solidFill>
                <a:schemeClr val="bg1">
                  <a:lumMod val="50000"/>
                </a:schemeClr>
              </a:solidFill>
            </a:endParaRPr>
          </a:p>
          <a:p>
            <a:pPr marL="266700" indent="-266700" defTabSz="584200">
              <a:spcBef>
                <a:spcPts val="48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lang="en-IE" i="1" dirty="0">
                <a:solidFill>
                  <a:schemeClr val="bg1">
                    <a:lumMod val="50000"/>
                  </a:schemeClr>
                </a:solidFill>
              </a:rPr>
              <a:t>main method and class definition removed.</a:t>
            </a:r>
            <a:endParaRPr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Groovy 3</a:t>
            </a:r>
          </a:p>
        </p:txBody>
      </p:sp>
      <p:sp>
        <p:nvSpPr>
          <p:cNvPr id="430" name="Shape 430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3937000" cy="6565900"/>
          </a:xfrm>
          <a:prstGeom prst="rect">
            <a:avLst/>
          </a:prstGeom>
        </p:spPr>
        <p:txBody>
          <a:bodyPr/>
          <a:lstStyle/>
          <a:p>
            <a:r>
              <a:rPr dirty="0"/>
              <a:t>Should we have a special notation for lists?</a:t>
            </a:r>
          </a:p>
          <a:p>
            <a:r>
              <a:rPr dirty="0"/>
              <a:t>And special facilities for list processing?</a:t>
            </a:r>
          </a:p>
        </p:txBody>
      </p:sp>
      <p:sp>
        <p:nvSpPr>
          <p:cNvPr id="431" name="Shape 431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5422280" y="1092994"/>
            <a:ext cx="7157934" cy="779700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>
                <a:solidFill>
                  <a:srgbClr val="00A779"/>
                </a:solidFill>
              </a:rPr>
              <a:t>def</a:t>
            </a:r>
            <a:r>
              <a:rPr sz="2000" dirty="0"/>
              <a:t> filterLongerThan(strings, 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List result = </a:t>
            </a:r>
            <a:r>
              <a:rPr sz="2000" dirty="0">
                <a:solidFill>
                  <a:srgbClr val="007AAA"/>
                </a:solidFill>
              </a:rPr>
              <a:t>new</a:t>
            </a:r>
            <a:r>
              <a:rPr sz="2000" dirty="0"/>
              <a:t> ArrayList();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>
                <a:solidFill>
                  <a:srgbClr val="007AAA"/>
                </a:solidFill>
              </a:rPr>
              <a:t>for</a:t>
            </a:r>
            <a:r>
              <a:rPr sz="2000" dirty="0"/>
              <a:t> (String s : strings)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</a:t>
            </a:r>
            <a:r>
              <a:rPr sz="2000" dirty="0">
                <a:solidFill>
                  <a:srgbClr val="007AAA"/>
                </a:solidFill>
              </a:rPr>
              <a:t>if</a:t>
            </a:r>
            <a:r>
              <a:rPr sz="2000" dirty="0"/>
              <a:t> (s.length() &lt; length + </a:t>
            </a:r>
            <a:r>
              <a:rPr sz="2000" dirty="0">
                <a:solidFill>
                  <a:srgbClr val="FF2600"/>
                </a:solidFill>
              </a:rPr>
              <a:t>1</a:t>
            </a:r>
            <a:r>
              <a:rPr sz="20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  result.add(s)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>
                <a:solidFill>
                  <a:srgbClr val="007AAA"/>
                </a:solidFill>
              </a:rPr>
              <a:t>return</a:t>
            </a:r>
            <a:r>
              <a:rPr sz="2000" dirty="0"/>
              <a:t> result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20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List names = </a:t>
            </a:r>
            <a:r>
              <a:rPr sz="2000" dirty="0">
                <a:solidFill>
                  <a:srgbClr val="007AAA"/>
                </a:solidFill>
              </a:rPr>
              <a:t>new</a:t>
            </a:r>
            <a:r>
              <a:rPr sz="2000" dirty="0"/>
              <a:t> ArrayList()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names.add(</a:t>
            </a:r>
            <a:r>
              <a:rPr sz="2000" dirty="0">
                <a:solidFill>
                  <a:srgbClr val="FF39D6"/>
                </a:solidFill>
              </a:rPr>
              <a:t>"Ted"</a:t>
            </a:r>
            <a:r>
              <a:rPr sz="20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names.add(</a:t>
            </a:r>
            <a:r>
              <a:rPr sz="2000" dirty="0">
                <a:solidFill>
                  <a:srgbClr val="FF39D6"/>
                </a:solidFill>
              </a:rPr>
              <a:t>"Fred"</a:t>
            </a:r>
            <a:r>
              <a:rPr sz="20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names.add(</a:t>
            </a:r>
            <a:r>
              <a:rPr sz="2000" dirty="0">
                <a:solidFill>
                  <a:srgbClr val="FF39D6"/>
                </a:solidFill>
              </a:rPr>
              <a:t>"Jed"</a:t>
            </a:r>
            <a:r>
              <a:rPr sz="20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names.add(</a:t>
            </a:r>
            <a:r>
              <a:rPr sz="2000" dirty="0">
                <a:solidFill>
                  <a:srgbClr val="FF39D6"/>
                </a:solidFill>
              </a:rPr>
              <a:t>"Ned"</a:t>
            </a:r>
            <a:r>
              <a:rPr sz="20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System.out.</a:t>
            </a:r>
            <a:r>
              <a:rPr sz="2000" dirty="0">
                <a:solidFill>
                  <a:srgbClr val="76D6FF"/>
                </a:solidFill>
              </a:rPr>
              <a:t>println</a:t>
            </a:r>
            <a:r>
              <a:rPr sz="2000" dirty="0"/>
              <a:t>(names)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List short_names = filterLongerThan(names, </a:t>
            </a:r>
            <a:r>
              <a:rPr sz="2000" dirty="0">
                <a:solidFill>
                  <a:srgbClr val="FF2600"/>
                </a:solidFill>
              </a:rPr>
              <a:t>3</a:t>
            </a:r>
            <a:r>
              <a:rPr sz="20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System.out.</a:t>
            </a:r>
            <a:r>
              <a:rPr sz="2000" dirty="0">
                <a:solidFill>
                  <a:srgbClr val="76D6FF"/>
                </a:solidFill>
              </a:rPr>
              <a:t>println</a:t>
            </a:r>
            <a:r>
              <a:rPr sz="2000" dirty="0"/>
              <a:t>(short_names.</a:t>
            </a:r>
            <a:r>
              <a:rPr sz="2000" dirty="0">
                <a:solidFill>
                  <a:srgbClr val="76D6FF"/>
                </a:solidFill>
              </a:rPr>
              <a:t>size</a:t>
            </a:r>
            <a:r>
              <a:rPr sz="2000" dirty="0"/>
              <a:t>())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>
                <a:solidFill>
                  <a:srgbClr val="007AAA"/>
                </a:solidFill>
              </a:rPr>
              <a:t>for</a:t>
            </a:r>
            <a:r>
              <a:rPr sz="2000" dirty="0"/>
              <a:t> (String s : short_names)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System.out.</a:t>
            </a:r>
            <a:r>
              <a:rPr sz="2000" dirty="0">
                <a:solidFill>
                  <a:srgbClr val="76D6FF"/>
                </a:solidFill>
              </a:rPr>
              <a:t>println</a:t>
            </a:r>
            <a:r>
              <a:rPr sz="2000" dirty="0"/>
              <a:t>(s)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}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Groovy 4</a:t>
            </a:r>
          </a:p>
        </p:txBody>
      </p:sp>
      <p:sp>
        <p:nvSpPr>
          <p:cNvPr id="436" name="Shape 436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3982120" y="3076600"/>
            <a:ext cx="8712968" cy="379591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 err="1">
                <a:solidFill>
                  <a:srgbClr val="00A779"/>
                </a:solidFill>
              </a:rPr>
              <a:t>def</a:t>
            </a:r>
            <a:r>
              <a:rPr sz="2400" dirty="0"/>
              <a:t> </a:t>
            </a:r>
            <a:r>
              <a:rPr sz="2400" dirty="0" err="1"/>
              <a:t>filterLongerThan</a:t>
            </a:r>
            <a:r>
              <a:rPr sz="2400" dirty="0"/>
              <a:t>(strings, 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>
                <a:solidFill>
                  <a:srgbClr val="007AAA"/>
                </a:solidFill>
              </a:rPr>
              <a:t>return</a:t>
            </a:r>
            <a:r>
              <a:rPr sz="2400" dirty="0"/>
              <a:t> </a:t>
            </a:r>
            <a:r>
              <a:rPr sz="2400" dirty="0" err="1"/>
              <a:t>strings.</a:t>
            </a:r>
            <a:r>
              <a:rPr sz="2400" dirty="0" err="1">
                <a:solidFill>
                  <a:srgbClr val="76D6FF"/>
                </a:solidFill>
              </a:rPr>
              <a:t>findAll</a:t>
            </a:r>
            <a:r>
              <a:rPr sz="2400" dirty="0"/>
              <a:t> {</a:t>
            </a:r>
            <a:r>
              <a:rPr sz="2400" dirty="0" err="1"/>
              <a:t>it.</a:t>
            </a:r>
            <a:r>
              <a:rPr sz="2400" dirty="0" err="1">
                <a:solidFill>
                  <a:srgbClr val="76D6FF"/>
                </a:solidFill>
              </a:rPr>
              <a:t>size</a:t>
            </a:r>
            <a:r>
              <a:rPr sz="2400" dirty="0"/>
              <a:t>() &lt;= length}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24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names = [</a:t>
            </a:r>
            <a:r>
              <a:rPr sz="2400" dirty="0">
                <a:solidFill>
                  <a:srgbClr val="FF39D6"/>
                </a:solidFill>
              </a:rPr>
              <a:t>"Ted"</a:t>
            </a:r>
            <a:r>
              <a:rPr sz="2400" dirty="0"/>
              <a:t>, </a:t>
            </a:r>
            <a:r>
              <a:rPr sz="2400" dirty="0">
                <a:solidFill>
                  <a:srgbClr val="FF39D6"/>
                </a:solidFill>
              </a:rPr>
              <a:t>"Fred"</a:t>
            </a:r>
            <a:r>
              <a:rPr sz="2400" dirty="0"/>
              <a:t>, </a:t>
            </a:r>
            <a:r>
              <a:rPr sz="2400" dirty="0">
                <a:solidFill>
                  <a:srgbClr val="FF39D6"/>
                </a:solidFill>
              </a:rPr>
              <a:t>"Jed"</a:t>
            </a:r>
            <a:r>
              <a:rPr sz="2400" dirty="0"/>
              <a:t>, </a:t>
            </a:r>
            <a:r>
              <a:rPr sz="2400" dirty="0">
                <a:solidFill>
                  <a:srgbClr val="FF39D6"/>
                </a:solidFill>
              </a:rPr>
              <a:t>"Ned"</a:t>
            </a:r>
            <a:r>
              <a:rPr sz="2400" dirty="0"/>
              <a:t>]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 err="1"/>
              <a:t>System.out.</a:t>
            </a:r>
            <a:r>
              <a:rPr sz="2400" dirty="0" err="1">
                <a:solidFill>
                  <a:srgbClr val="76D6FF"/>
                </a:solidFill>
              </a:rPr>
              <a:t>println</a:t>
            </a:r>
            <a:r>
              <a:rPr sz="2400" dirty="0"/>
              <a:t>(names)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List </a:t>
            </a:r>
            <a:r>
              <a:rPr sz="2400" dirty="0" err="1"/>
              <a:t>short_names</a:t>
            </a:r>
            <a:r>
              <a:rPr sz="2400" dirty="0"/>
              <a:t> = </a:t>
            </a:r>
            <a:r>
              <a:rPr sz="2400" dirty="0" err="1"/>
              <a:t>filterLongerThan</a:t>
            </a:r>
            <a:r>
              <a:rPr sz="2400" dirty="0"/>
              <a:t>(names, </a:t>
            </a:r>
            <a:r>
              <a:rPr sz="2400" dirty="0">
                <a:solidFill>
                  <a:srgbClr val="FF2600"/>
                </a:solidFill>
              </a:rPr>
              <a:t>3</a:t>
            </a:r>
            <a:r>
              <a:rPr sz="24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 err="1"/>
              <a:t>System.out.</a:t>
            </a:r>
            <a:r>
              <a:rPr sz="2400" dirty="0" err="1">
                <a:solidFill>
                  <a:srgbClr val="76D6FF"/>
                </a:solidFill>
              </a:rPr>
              <a:t>println</a:t>
            </a:r>
            <a:r>
              <a:rPr sz="2400" dirty="0"/>
              <a:t>(</a:t>
            </a:r>
            <a:r>
              <a:rPr sz="2400" dirty="0" err="1"/>
              <a:t>short_names.</a:t>
            </a:r>
            <a:r>
              <a:rPr sz="2400" dirty="0" err="1">
                <a:solidFill>
                  <a:srgbClr val="76D6FF"/>
                </a:solidFill>
              </a:rPr>
              <a:t>size</a:t>
            </a:r>
            <a:r>
              <a:rPr sz="2400" dirty="0"/>
              <a:t>())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 err="1"/>
              <a:t>short_names.</a:t>
            </a:r>
            <a:r>
              <a:rPr sz="2400" dirty="0" err="1">
                <a:solidFill>
                  <a:srgbClr val="76D6FF"/>
                </a:solidFill>
              </a:rPr>
              <a:t>each</a:t>
            </a:r>
            <a:r>
              <a:rPr sz="2400" dirty="0"/>
              <a:t> {</a:t>
            </a:r>
            <a:r>
              <a:rPr sz="2400" dirty="0" err="1"/>
              <a:t>System.out.</a:t>
            </a:r>
            <a:r>
              <a:rPr sz="2400" dirty="0" err="1">
                <a:solidFill>
                  <a:srgbClr val="76D6FF"/>
                </a:solidFill>
              </a:rPr>
              <a:t>println</a:t>
            </a:r>
            <a:r>
              <a:rPr sz="2400" dirty="0"/>
              <a:t>(it)}</a:t>
            </a:r>
          </a:p>
        </p:txBody>
      </p:sp>
      <p:sp>
        <p:nvSpPr>
          <p:cNvPr id="6" name="Shape 430"/>
          <p:cNvSpPr txBox="1">
            <a:spLocks/>
          </p:cNvSpPr>
          <p:nvPr/>
        </p:nvSpPr>
        <p:spPr>
          <a:xfrm>
            <a:off x="571500" y="3508648"/>
            <a:ext cx="3194596" cy="5184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 marL="2667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7112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1557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16002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20447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24892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29337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33782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38227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hangingPunct="1"/>
            <a:r>
              <a:rPr lang="en-IE" i="1" dirty="0">
                <a:solidFill>
                  <a:schemeClr val="bg1">
                    <a:lumMod val="50000"/>
                  </a:schemeClr>
                </a:solidFill>
              </a:rPr>
              <a:t>special notation for lists used</a:t>
            </a:r>
          </a:p>
          <a:p>
            <a:pPr hangingPunct="1"/>
            <a:r>
              <a:rPr lang="en-IE" i="1" dirty="0">
                <a:solidFill>
                  <a:schemeClr val="bg1">
                    <a:lumMod val="50000"/>
                  </a:schemeClr>
                </a:solidFill>
              </a:rPr>
              <a:t>list processing closures used.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3673</Words>
  <Application>Microsoft Macintosh PowerPoint</Application>
  <PresentationFormat>Custom</PresentationFormat>
  <Paragraphs>742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Courier</vt:lpstr>
      <vt:lpstr>Helvetica</vt:lpstr>
      <vt:lpstr>Helvetica Neue</vt:lpstr>
      <vt:lpstr>Helvetica Neue Light</vt:lpstr>
      <vt:lpstr>Lucida Grande</vt:lpstr>
      <vt:lpstr>Menlo</vt:lpstr>
      <vt:lpstr>Monaco</vt:lpstr>
      <vt:lpstr>ModernPortfolio</vt:lpstr>
      <vt:lpstr>PowerPoint Presentation</vt:lpstr>
      <vt:lpstr>Java Example </vt:lpstr>
      <vt:lpstr>Groovy 1</vt:lpstr>
      <vt:lpstr>Groovy 1</vt:lpstr>
      <vt:lpstr>Groovy 2</vt:lpstr>
      <vt:lpstr>Groovy 2</vt:lpstr>
      <vt:lpstr>Groovy 3</vt:lpstr>
      <vt:lpstr>Groovy 3</vt:lpstr>
      <vt:lpstr>Groovy 4</vt:lpstr>
      <vt:lpstr>Groovy 4</vt:lpstr>
      <vt:lpstr>Groovy 5</vt:lpstr>
      <vt:lpstr>Java vs Groovy?</vt:lpstr>
      <vt:lpstr>Another Approach to Types? </vt:lpstr>
      <vt:lpstr>Typing Spectrum</vt:lpstr>
      <vt:lpstr>Back to our Java Example </vt:lpstr>
      <vt:lpstr>Swift</vt:lpstr>
      <vt:lpstr>Swift</vt:lpstr>
      <vt:lpstr>Swift</vt:lpstr>
      <vt:lpstr>Swift</vt:lpstr>
      <vt:lpstr>Swift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</dc:title>
  <dc:creator>Siobhan Drohan</dc:creator>
  <cp:lastModifiedBy>Eamonn Deleastar</cp:lastModifiedBy>
  <cp:revision>51</cp:revision>
  <cp:lastPrinted>2017-09-13T08:13:52Z</cp:lastPrinted>
  <dcterms:modified xsi:type="dcterms:W3CDTF">2018-09-10T09:51:19Z</dcterms:modified>
</cp:coreProperties>
</file>